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1" r:id="rId5"/>
    <p:sldId id="265" r:id="rId6"/>
    <p:sldId id="266" r:id="rId7"/>
    <p:sldId id="267" r:id="rId8"/>
    <p:sldId id="269" r:id="rId9"/>
    <p:sldId id="268" r:id="rId10"/>
    <p:sldId id="258" r:id="rId11"/>
    <p:sldId id="262" r:id="rId12"/>
    <p:sldId id="270" r:id="rId13"/>
    <p:sldId id="264" r:id="rId14"/>
    <p:sldId id="271" r:id="rId15"/>
    <p:sldId id="263" r:id="rId16"/>
    <p:sldId id="272" r:id="rId17"/>
    <p:sldId id="273" r:id="rId18"/>
    <p:sldId id="279" r:id="rId19"/>
    <p:sldId id="280" r:id="rId20"/>
    <p:sldId id="275" r:id="rId21"/>
    <p:sldId id="274" r:id="rId22"/>
    <p:sldId id="278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3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1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1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88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11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80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63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91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35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19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3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90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9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FDDC8-6533-404C-9AB9-FEEB8F19269F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84F9E-CF58-4211-8EBE-B5A850B5C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3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87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74"/>
          <p:cNvSpPr/>
          <p:nvPr/>
        </p:nvSpPr>
        <p:spPr>
          <a:xfrm rot="10800000"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What is the inequality was written differently?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−8≤0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367702" y="1680353"/>
                <a:ext cx="2622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0≤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02" y="1680353"/>
                <a:ext cx="262219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06271" y="2259352"/>
                <a:ext cx="2622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71" y="2259352"/>
                <a:ext cx="262219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Freeform 73"/>
          <p:cNvSpPr/>
          <p:nvPr/>
        </p:nvSpPr>
        <p:spPr>
          <a:xfrm flipV="1">
            <a:off x="3798683" y="1771767"/>
            <a:ext cx="4539323" cy="171221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7" name="Straight Connector 76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8036320" y="35301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58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rot="10800000" flipV="1">
            <a:off x="2939147" y="3480315"/>
            <a:ext cx="6438122" cy="17838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rot="10800000"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 rot="10800000">
            <a:off x="3429004" y="1896578"/>
            <a:ext cx="5458408" cy="31105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rot="10800000">
            <a:off x="3429004" y="1947027"/>
            <a:ext cx="5458408" cy="30096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rot="10800000">
            <a:off x="3429004" y="2003783"/>
            <a:ext cx="5458408" cy="289614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 rot="10800000">
            <a:off x="3429004" y="2073152"/>
            <a:ext cx="5458408" cy="275740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 rot="10800000">
            <a:off x="3429004" y="2142520"/>
            <a:ext cx="5458408" cy="26186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 rot="10800000">
            <a:off x="3429004" y="2258219"/>
            <a:ext cx="5458408" cy="238726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 rot="10800000">
            <a:off x="3429004" y="2331706"/>
            <a:ext cx="5458408" cy="22402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 rot="10800000">
            <a:off x="3429004" y="2394768"/>
            <a:ext cx="5458408" cy="211417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>
          <a:xfrm rot="10800000">
            <a:off x="3429004" y="2489361"/>
            <a:ext cx="5458408" cy="192498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 rot="10800000">
            <a:off x="3429004" y="2571342"/>
            <a:ext cx="5458408" cy="17610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 rot="10800000">
            <a:off x="3429004" y="2647016"/>
            <a:ext cx="5458408" cy="160967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rot="10800000">
            <a:off x="3429004" y="2716385"/>
            <a:ext cx="5458408" cy="147093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 rot="10800000">
            <a:off x="3429004" y="2785753"/>
            <a:ext cx="5458408" cy="133220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 rot="10800000">
            <a:off x="3429004" y="2867734"/>
            <a:ext cx="5458408" cy="116823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 rot="10800000">
            <a:off x="3429004" y="2941306"/>
            <a:ext cx="5458408" cy="10210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 rot="10800000">
            <a:off x="3429004" y="2992897"/>
            <a:ext cx="5458408" cy="91791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 rot="10800000">
            <a:off x="3429004" y="3079192"/>
            <a:ext cx="5458408" cy="7453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 rot="10800000">
            <a:off x="3429004" y="3144506"/>
            <a:ext cx="5458408" cy="6146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/>
          <p:cNvSpPr/>
          <p:nvPr/>
        </p:nvSpPr>
        <p:spPr>
          <a:xfrm rot="10800000">
            <a:off x="3429004" y="3209820"/>
            <a:ext cx="5458408" cy="4840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81"/>
          <p:cNvSpPr/>
          <p:nvPr/>
        </p:nvSpPr>
        <p:spPr>
          <a:xfrm rot="10800000">
            <a:off x="3429004" y="3267877"/>
            <a:ext cx="5458408" cy="3679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/>
          <p:cNvSpPr/>
          <p:nvPr/>
        </p:nvSpPr>
        <p:spPr>
          <a:xfrm rot="10800000">
            <a:off x="3429004" y="3339921"/>
            <a:ext cx="5458408" cy="22386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Freeform 87"/>
          <p:cNvSpPr/>
          <p:nvPr/>
        </p:nvSpPr>
        <p:spPr>
          <a:xfrm rot="10800000">
            <a:off x="3429004" y="3437382"/>
            <a:ext cx="5458408" cy="4572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8187163" y="36322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6" name="Freeform 95"/>
          <p:cNvSpPr/>
          <p:nvPr/>
        </p:nvSpPr>
        <p:spPr>
          <a:xfrm flipV="1">
            <a:off x="3798683" y="1771767"/>
            <a:ext cx="4539323" cy="171221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V="1">
            <a:off x="3798683" y="1820562"/>
            <a:ext cx="4539323" cy="1663418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 flipV="1">
            <a:off x="3798683" y="1883727"/>
            <a:ext cx="4539323" cy="160025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 flipV="1">
            <a:off x="3798683" y="1957216"/>
            <a:ext cx="4539323" cy="1526764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 flipV="1">
            <a:off x="3798683" y="2044778"/>
            <a:ext cx="4539323" cy="143920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 flipV="1">
            <a:off x="3798683" y="2130917"/>
            <a:ext cx="4539323" cy="135306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 flipV="1">
            <a:off x="3798683" y="2211799"/>
            <a:ext cx="4539323" cy="127218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 flipV="1">
            <a:off x="3798683" y="2298648"/>
            <a:ext cx="4539323" cy="118533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/>
          <p:cNvSpPr/>
          <p:nvPr/>
        </p:nvSpPr>
        <p:spPr>
          <a:xfrm flipV="1">
            <a:off x="3798683" y="2398150"/>
            <a:ext cx="4539323" cy="1085831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Freeform 104"/>
          <p:cNvSpPr/>
          <p:nvPr/>
        </p:nvSpPr>
        <p:spPr>
          <a:xfrm flipV="1">
            <a:off x="3798683" y="2498360"/>
            <a:ext cx="4539323" cy="985621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Freeform 105"/>
          <p:cNvSpPr/>
          <p:nvPr/>
        </p:nvSpPr>
        <p:spPr>
          <a:xfrm flipV="1">
            <a:off x="3798683" y="2578531"/>
            <a:ext cx="4539323" cy="90545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Freeform 106"/>
          <p:cNvSpPr/>
          <p:nvPr/>
        </p:nvSpPr>
        <p:spPr>
          <a:xfrm flipV="1">
            <a:off x="3798683" y="2635621"/>
            <a:ext cx="4539323" cy="84836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Freeform 107"/>
          <p:cNvSpPr/>
          <p:nvPr/>
        </p:nvSpPr>
        <p:spPr>
          <a:xfrm flipV="1">
            <a:off x="3798683" y="2690589"/>
            <a:ext cx="4539323" cy="79339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 108"/>
          <p:cNvSpPr/>
          <p:nvPr/>
        </p:nvSpPr>
        <p:spPr>
          <a:xfrm flipV="1">
            <a:off x="3798683" y="2795959"/>
            <a:ext cx="4539323" cy="68802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Freeform 109"/>
          <p:cNvSpPr/>
          <p:nvPr/>
        </p:nvSpPr>
        <p:spPr>
          <a:xfrm flipV="1">
            <a:off x="3798683" y="2853727"/>
            <a:ext cx="4539323" cy="630256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Freeform 110"/>
          <p:cNvSpPr/>
          <p:nvPr/>
        </p:nvSpPr>
        <p:spPr>
          <a:xfrm flipV="1">
            <a:off x="3798683" y="2977152"/>
            <a:ext cx="4539323" cy="50683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Freeform 111"/>
          <p:cNvSpPr/>
          <p:nvPr/>
        </p:nvSpPr>
        <p:spPr>
          <a:xfrm flipV="1">
            <a:off x="3798683" y="3036559"/>
            <a:ext cx="4539323" cy="447425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Freeform 112"/>
          <p:cNvSpPr/>
          <p:nvPr/>
        </p:nvSpPr>
        <p:spPr>
          <a:xfrm flipV="1">
            <a:off x="3798683" y="3089171"/>
            <a:ext cx="4539323" cy="39481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Freeform 113"/>
          <p:cNvSpPr/>
          <p:nvPr/>
        </p:nvSpPr>
        <p:spPr>
          <a:xfrm flipV="1">
            <a:off x="3798683" y="3146938"/>
            <a:ext cx="4539323" cy="337045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Freeform 114"/>
          <p:cNvSpPr/>
          <p:nvPr/>
        </p:nvSpPr>
        <p:spPr>
          <a:xfrm flipV="1">
            <a:off x="3798683" y="3250711"/>
            <a:ext cx="4539323" cy="233274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Freeform 115"/>
          <p:cNvSpPr/>
          <p:nvPr/>
        </p:nvSpPr>
        <p:spPr>
          <a:xfrm flipV="1">
            <a:off x="3798683" y="3296195"/>
            <a:ext cx="4539323" cy="187790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Freeform 116"/>
          <p:cNvSpPr/>
          <p:nvPr/>
        </p:nvSpPr>
        <p:spPr>
          <a:xfrm flipV="1">
            <a:off x="3798683" y="3399445"/>
            <a:ext cx="4539323" cy="84540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Freeform 117"/>
          <p:cNvSpPr/>
          <p:nvPr/>
        </p:nvSpPr>
        <p:spPr>
          <a:xfrm flipV="1">
            <a:off x="3798683" y="3406976"/>
            <a:ext cx="4539323" cy="48434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3800730" y="3500804"/>
            <a:ext cx="4537276" cy="327"/>
          </a:xfrm>
          <a:prstGeom prst="line">
            <a:avLst/>
          </a:prstGeom>
          <a:ln w="187325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What is the inequality was written differently?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−8≤0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367702" y="1680351"/>
                <a:ext cx="2622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0≤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02" y="1680351"/>
                <a:ext cx="262219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06271" y="2259349"/>
                <a:ext cx="2622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71" y="2259349"/>
                <a:ext cx="262219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281127" y="3801817"/>
                <a:ext cx="1400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127" y="3801817"/>
                <a:ext cx="140032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2328546" y="5809711"/>
                <a:ext cx="21120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0" dirty="0" smtClean="0"/>
                  <a:t>Answer: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546" y="5809711"/>
                <a:ext cx="2112053" cy="369332"/>
              </a:xfrm>
              <a:prstGeom prst="rect">
                <a:avLst/>
              </a:prstGeom>
              <a:blipFill>
                <a:blip r:embed="rId6"/>
                <a:stretch>
                  <a:fillRect l="-260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904546" y="6238857"/>
            <a:ext cx="568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 that </a:t>
            </a:r>
            <a:r>
              <a:rPr lang="en-GB" b="1" dirty="0" smtClean="0"/>
              <a:t>ONE </a:t>
            </a:r>
            <a:r>
              <a:rPr lang="en-GB" dirty="0" smtClean="0"/>
              <a:t>region is being described by</a:t>
            </a:r>
            <a:r>
              <a:rPr lang="en-GB" b="1" dirty="0" smtClean="0"/>
              <a:t> ONE </a:t>
            </a:r>
            <a:r>
              <a:rPr lang="en-GB" dirty="0" smtClean="0"/>
              <a:t>inequality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01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7" grpId="1" animBg="1"/>
      <p:bldP spid="22" grpId="0" animBg="1"/>
      <p:bldP spid="22" grpId="1" animBg="1"/>
      <p:bldP spid="27" grpId="0" animBg="1"/>
      <p:bldP spid="27" grpId="1" animBg="1"/>
      <p:bldP spid="30" grpId="0" animBg="1"/>
      <p:bldP spid="30" grpId="1" animBg="1"/>
      <p:bldP spid="33" grpId="0" animBg="1"/>
      <p:bldP spid="33" grpId="1" animBg="1"/>
      <p:bldP spid="36" grpId="0" animBg="1"/>
      <p:bldP spid="36" grpId="1" animBg="1"/>
      <p:bldP spid="39" grpId="0" animBg="1"/>
      <p:bldP spid="39" grpId="1" animBg="1"/>
      <p:bldP spid="42" grpId="0" animBg="1"/>
      <p:bldP spid="42" grpId="1" animBg="1"/>
      <p:bldP spid="46" grpId="0" animBg="1"/>
      <p:bldP spid="46" grpId="1" animBg="1"/>
      <p:bldP spid="49" grpId="0" animBg="1"/>
      <p:bldP spid="49" grpId="1" animBg="1"/>
      <p:bldP spid="52" grpId="0" animBg="1"/>
      <p:bldP spid="52" grpId="1" animBg="1"/>
      <p:bldP spid="55" grpId="0" animBg="1"/>
      <p:bldP spid="55" grpId="1" animBg="1"/>
      <p:bldP spid="58" grpId="0" animBg="1"/>
      <p:bldP spid="58" grpId="1" animBg="1"/>
      <p:bldP spid="61" grpId="0" animBg="1"/>
      <p:bldP spid="61" grpId="1" animBg="1"/>
      <p:bldP spid="64" grpId="0" animBg="1"/>
      <p:bldP spid="64" grpId="1" animBg="1"/>
      <p:bldP spid="67" grpId="0" animBg="1"/>
      <p:bldP spid="67" grpId="1" animBg="1"/>
      <p:bldP spid="73" grpId="0" animBg="1"/>
      <p:bldP spid="73" grpId="1" animBg="1"/>
      <p:bldP spid="76" grpId="0" animBg="1"/>
      <p:bldP spid="76" grpId="1" animBg="1"/>
      <p:bldP spid="79" grpId="0" animBg="1"/>
      <p:bldP spid="79" grpId="1" animBg="1"/>
      <p:bldP spid="82" grpId="0" animBg="1"/>
      <p:bldP spid="82" grpId="1" animBg="1"/>
      <p:bldP spid="85" grpId="0" animBg="1"/>
      <p:bldP spid="85" grpId="1" animBg="1"/>
      <p:bldP spid="88" grpId="0" animBg="1"/>
      <p:bldP spid="88" grpId="1" animBg="1"/>
      <p:bldP spid="96" grpId="0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70" grpId="0"/>
      <p:bldP spid="71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10800000"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2939147" y="3480315"/>
            <a:ext cx="6438122" cy="17838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8386226" y="3459086"/>
            <a:ext cx="1026363" cy="0"/>
          </a:xfrm>
          <a:prstGeom prst="line">
            <a:avLst/>
          </a:prstGeom>
          <a:ln w="18415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rot="10800000"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3677755" y="3533144"/>
            <a:ext cx="458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386224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Freeform 1"/>
          <p:cNvSpPr/>
          <p:nvPr/>
        </p:nvSpPr>
        <p:spPr>
          <a:xfrm flipV="1">
            <a:off x="8424773" y="3498980"/>
            <a:ext cx="410546" cy="1596991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 flipV="1">
            <a:off x="3372250" y="3480316"/>
            <a:ext cx="460833" cy="166504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 rot="10800000">
            <a:off x="3429004" y="1896578"/>
            <a:ext cx="5458408" cy="31105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 flipV="1">
            <a:off x="8424773" y="3498978"/>
            <a:ext cx="410546" cy="1522318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 flipV="1">
            <a:off x="3372250" y="3480316"/>
            <a:ext cx="460833" cy="1572293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rot="10800000">
            <a:off x="3429004" y="1947027"/>
            <a:ext cx="5458408" cy="30096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 flipV="1">
            <a:off x="8424773" y="3498979"/>
            <a:ext cx="410546" cy="147439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 flipV="1">
            <a:off x="3372250" y="3480316"/>
            <a:ext cx="460833" cy="1535785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rot="10800000">
            <a:off x="3429004" y="2003783"/>
            <a:ext cx="5458408" cy="289614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 flipV="1">
            <a:off x="8424773" y="3498977"/>
            <a:ext cx="410546" cy="142047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 flipV="1">
            <a:off x="3372250" y="3480316"/>
            <a:ext cx="460833" cy="1478937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 rot="10800000">
            <a:off x="3429004" y="2073152"/>
            <a:ext cx="5458408" cy="275740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 flipV="1">
            <a:off x="8424773" y="3498977"/>
            <a:ext cx="410546" cy="1354569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 flipV="1">
            <a:off x="3372250" y="3480317"/>
            <a:ext cx="460833" cy="1409455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 rot="10800000">
            <a:off x="3429004" y="2142520"/>
            <a:ext cx="5458408" cy="26186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 flipV="1">
            <a:off x="8424773" y="3498976"/>
            <a:ext cx="410546" cy="1288668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 flipV="1">
            <a:off x="3372250" y="3480318"/>
            <a:ext cx="460833" cy="133997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 rot="10800000">
            <a:off x="3429004" y="2258219"/>
            <a:ext cx="5458408" cy="238726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8424773" y="3498976"/>
            <a:ext cx="410546" cy="1219908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 flipV="1">
            <a:off x="3372250" y="3480318"/>
            <a:ext cx="460833" cy="126748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 rot="10800000">
            <a:off x="3429004" y="2331706"/>
            <a:ext cx="5458408" cy="22402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 flipV="1">
            <a:off x="8424773" y="3498976"/>
            <a:ext cx="410546" cy="110893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 flipV="1">
            <a:off x="3372250" y="3480317"/>
            <a:ext cx="460833" cy="1150481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 rot="10800000">
            <a:off x="3429004" y="2394768"/>
            <a:ext cx="5458408" cy="211417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 flipV="1">
            <a:off x="8424773" y="3498976"/>
            <a:ext cx="410546" cy="104902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 flipV="1">
            <a:off x="3372250" y="3480318"/>
            <a:ext cx="460833" cy="108731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>
          <a:xfrm rot="10800000">
            <a:off x="3429004" y="2489361"/>
            <a:ext cx="5458408" cy="192498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 46"/>
          <p:cNvSpPr/>
          <p:nvPr/>
        </p:nvSpPr>
        <p:spPr>
          <a:xfrm flipV="1">
            <a:off x="8424773" y="3498976"/>
            <a:ext cx="410546" cy="959159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 flipV="1">
            <a:off x="3372250" y="3480318"/>
            <a:ext cx="460833" cy="99257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 rot="10800000">
            <a:off x="3429004" y="2571342"/>
            <a:ext cx="5458408" cy="17610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 flipV="1">
            <a:off x="8424773" y="3498976"/>
            <a:ext cx="410546" cy="881276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 flipV="1">
            <a:off x="3372250" y="3480317"/>
            <a:ext cx="460833" cy="910455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 rot="10800000">
            <a:off x="3429004" y="2647016"/>
            <a:ext cx="5458408" cy="160967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 flipV="1">
            <a:off x="8424773" y="3498976"/>
            <a:ext cx="410546" cy="809383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 flipV="1">
            <a:off x="3372250" y="3480317"/>
            <a:ext cx="460833" cy="834657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rot="10800000">
            <a:off x="3429004" y="2716385"/>
            <a:ext cx="5458408" cy="147093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 flipV="1">
            <a:off x="8424773" y="3498975"/>
            <a:ext cx="410546" cy="74348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 flipV="1">
            <a:off x="3372250" y="3480315"/>
            <a:ext cx="460833" cy="765175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 rot="10800000">
            <a:off x="3429004" y="2785753"/>
            <a:ext cx="5458408" cy="133220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 flipV="1">
            <a:off x="8424773" y="3498975"/>
            <a:ext cx="410546" cy="67758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/>
          <p:cNvSpPr/>
          <p:nvPr/>
        </p:nvSpPr>
        <p:spPr>
          <a:xfrm flipV="1">
            <a:off x="3372250" y="3480315"/>
            <a:ext cx="460833" cy="69569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 rot="10800000">
            <a:off x="3429004" y="2867734"/>
            <a:ext cx="5458408" cy="116823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 flipV="1">
            <a:off x="8424773" y="3498975"/>
            <a:ext cx="410546" cy="59969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 flipV="1">
            <a:off x="3372250" y="3480315"/>
            <a:ext cx="460833" cy="613581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 rot="10800000">
            <a:off x="3429004" y="2941306"/>
            <a:ext cx="5458408" cy="10210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 flipV="1">
            <a:off x="8424773" y="3498976"/>
            <a:ext cx="410546" cy="53058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 flipV="1">
            <a:off x="3372250" y="3480314"/>
            <a:ext cx="460833" cy="540711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 rot="10800000">
            <a:off x="3429004" y="2992897"/>
            <a:ext cx="5458408" cy="91791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/>
          <p:cNvSpPr/>
          <p:nvPr/>
        </p:nvSpPr>
        <p:spPr>
          <a:xfrm flipV="1">
            <a:off x="8424773" y="3498975"/>
            <a:ext cx="410546" cy="480787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/>
          <p:cNvSpPr/>
          <p:nvPr/>
        </p:nvSpPr>
        <p:spPr>
          <a:xfrm flipV="1">
            <a:off x="3372250" y="3480314"/>
            <a:ext cx="460833" cy="488212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 rot="10800000">
            <a:off x="3429004" y="3079192"/>
            <a:ext cx="5458408" cy="7453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reeform 73"/>
          <p:cNvSpPr/>
          <p:nvPr/>
        </p:nvSpPr>
        <p:spPr>
          <a:xfrm flipV="1">
            <a:off x="8424773" y="3498974"/>
            <a:ext cx="410546" cy="398803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eform 74"/>
          <p:cNvSpPr/>
          <p:nvPr/>
        </p:nvSpPr>
        <p:spPr>
          <a:xfrm flipV="1">
            <a:off x="3372250" y="3480315"/>
            <a:ext cx="460833" cy="401777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 rot="10800000">
            <a:off x="3429004" y="3144506"/>
            <a:ext cx="5458408" cy="6146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Freeform 76"/>
          <p:cNvSpPr/>
          <p:nvPr/>
        </p:nvSpPr>
        <p:spPr>
          <a:xfrm flipV="1">
            <a:off x="8424773" y="3498974"/>
            <a:ext cx="410546" cy="33675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Freeform 77"/>
          <p:cNvSpPr/>
          <p:nvPr/>
        </p:nvSpPr>
        <p:spPr>
          <a:xfrm flipV="1">
            <a:off x="3372250" y="3480314"/>
            <a:ext cx="460833" cy="336357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/>
          <p:cNvSpPr/>
          <p:nvPr/>
        </p:nvSpPr>
        <p:spPr>
          <a:xfrm rot="10800000">
            <a:off x="3429004" y="3209820"/>
            <a:ext cx="5458408" cy="4840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Freeform 79"/>
          <p:cNvSpPr/>
          <p:nvPr/>
        </p:nvSpPr>
        <p:spPr>
          <a:xfrm flipV="1">
            <a:off x="8424773" y="3498974"/>
            <a:ext cx="410546" cy="274706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Freeform 80"/>
          <p:cNvSpPr/>
          <p:nvPr/>
        </p:nvSpPr>
        <p:spPr>
          <a:xfrm flipV="1">
            <a:off x="3372250" y="3480314"/>
            <a:ext cx="460833" cy="27093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81"/>
          <p:cNvSpPr/>
          <p:nvPr/>
        </p:nvSpPr>
        <p:spPr>
          <a:xfrm rot="10800000">
            <a:off x="3429004" y="3267877"/>
            <a:ext cx="5458408" cy="3679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Freeform 82"/>
          <p:cNvSpPr/>
          <p:nvPr/>
        </p:nvSpPr>
        <p:spPr>
          <a:xfrm flipV="1">
            <a:off x="8424773" y="3498974"/>
            <a:ext cx="410546" cy="220861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/>
          <p:cNvSpPr/>
          <p:nvPr/>
        </p:nvSpPr>
        <p:spPr>
          <a:xfrm flipV="1">
            <a:off x="3372250" y="3480314"/>
            <a:ext cx="460833" cy="23253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/>
          <p:cNvSpPr/>
          <p:nvPr/>
        </p:nvSpPr>
        <p:spPr>
          <a:xfrm rot="10800000">
            <a:off x="3429004" y="3339921"/>
            <a:ext cx="5458408" cy="22386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Freeform 85"/>
          <p:cNvSpPr/>
          <p:nvPr/>
        </p:nvSpPr>
        <p:spPr>
          <a:xfrm flipV="1">
            <a:off x="8424773" y="3498973"/>
            <a:ext cx="410546" cy="15110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 86"/>
          <p:cNvSpPr/>
          <p:nvPr/>
        </p:nvSpPr>
        <p:spPr>
          <a:xfrm flipV="1">
            <a:off x="3372250" y="3480313"/>
            <a:ext cx="460833" cy="158991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Freeform 87"/>
          <p:cNvSpPr/>
          <p:nvPr/>
        </p:nvSpPr>
        <p:spPr>
          <a:xfrm rot="10800000">
            <a:off x="3429004" y="3437382"/>
            <a:ext cx="5458408" cy="4572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/>
          <p:cNvSpPr/>
          <p:nvPr/>
        </p:nvSpPr>
        <p:spPr>
          <a:xfrm flipV="1">
            <a:off x="8424772" y="3429604"/>
            <a:ext cx="449095" cy="83588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Freeform 89"/>
          <p:cNvSpPr/>
          <p:nvPr/>
        </p:nvSpPr>
        <p:spPr>
          <a:xfrm>
            <a:off x="3372250" y="3448975"/>
            <a:ext cx="460833" cy="46969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2863475" y="3487146"/>
            <a:ext cx="1026363" cy="0"/>
          </a:xfrm>
          <a:prstGeom prst="line">
            <a:avLst/>
          </a:prstGeom>
          <a:ln w="18415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We also get a similar result for our first example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/>
              <p:cNvSpPr/>
              <p:nvPr/>
            </p:nvSpPr>
            <p:spPr>
              <a:xfrm>
                <a:off x="350520" y="1082899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−8&gt;0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3" name="Rectangle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1082899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239913" y="1688968"/>
                <a:ext cx="2622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+8&lt;0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13" y="1688968"/>
                <a:ext cx="262219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988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top tips: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Easier to keep x</a:t>
            </a:r>
            <a:r>
              <a:rPr lang="en-GB" baseline="30000" dirty="0" smtClean="0"/>
              <a:t>2 </a:t>
            </a:r>
            <a:r>
              <a:rPr lang="en-GB" dirty="0" smtClean="0"/>
              <a:t>positive and draw U shaped parabolas (easier quadratic to solve)</a:t>
            </a:r>
          </a:p>
          <a:p>
            <a:endParaRPr lang="en-GB" dirty="0" smtClean="0"/>
          </a:p>
          <a:p>
            <a:r>
              <a:rPr lang="en-GB" dirty="0" smtClean="0"/>
              <a:t>Make sure one side is equal to zero before drawing graph.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r>
              <a:rPr lang="en-GB" dirty="0" smtClean="0"/>
              <a:t>The answer will either be an inside region or outside region between or outside the two roots. Check your answer is one of these!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Time!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 smtClean="0"/>
              <a:t>Work through the worksheet in pairs, showing your steps and final solutions clearly. </a:t>
            </a:r>
          </a:p>
          <a:p>
            <a:endParaRPr lang="en-GB" dirty="0"/>
          </a:p>
          <a:p>
            <a:r>
              <a:rPr lang="en-GB" dirty="0" smtClean="0"/>
              <a:t>After each question find the pairing in the puzzle.</a:t>
            </a:r>
          </a:p>
          <a:p>
            <a:endParaRPr lang="en-GB" dirty="0"/>
          </a:p>
          <a:p>
            <a:r>
              <a:rPr lang="en-GB" dirty="0" smtClean="0"/>
              <a:t>Hint: your solution may also help you match up another inequality in the puzzle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7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930870"/>
            <a:ext cx="1435360" cy="95451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524000" y="0"/>
            <a:ext cx="11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May 2006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439" y="1738512"/>
            <a:ext cx="90011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37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6008" y="1196753"/>
            <a:ext cx="9036496" cy="288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660232"/>
            <a:ext cx="1197768" cy="119776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59498" y="1196752"/>
            <a:ext cx="9108503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0"/>
            <a:ext cx="11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May 2006</a:t>
            </a:r>
          </a:p>
        </p:txBody>
      </p:sp>
    </p:spTree>
    <p:extLst>
      <p:ext uri="{BB962C8B-B14F-4D97-AF65-F5344CB8AC3E}">
        <p14:creationId xmlns:p14="http://schemas.microsoft.com/office/powerpoint/2010/main" val="275066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228600"/>
            <a:ext cx="115443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0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66687"/>
            <a:ext cx="11506200" cy="65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what values of x is </a:t>
            </a:r>
            <a:r>
              <a:rPr lang="en-GB" dirty="0" smtClean="0"/>
              <a:t>the area of the square </a:t>
            </a:r>
            <a:r>
              <a:rPr lang="en-GB" dirty="0" smtClean="0"/>
              <a:t>bigger than the rectangle?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15886" y="2471057"/>
            <a:ext cx="23622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324600" y="3124200"/>
            <a:ext cx="4136571" cy="1349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15686" y="1886282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46114" y="3359769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019400" y="2449285"/>
            <a:ext cx="776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x+6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33400" y="350672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765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Solve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7760" y="2616200"/>
                <a:ext cx="21697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616200"/>
                <a:ext cx="216976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91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372" y="271302"/>
            <a:ext cx="8643256" cy="631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771" y="147729"/>
            <a:ext cx="9100458" cy="656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Solve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37760" y="2616200"/>
                <a:ext cx="21713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60" y="2616200"/>
                <a:ext cx="2171364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5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Solve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84880" y="2077720"/>
                <a:ext cx="497835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−8&gt;0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4880" y="2077720"/>
                <a:ext cx="497835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3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0"/>
            <a:ext cx="10515600" cy="1325563"/>
          </a:xfrm>
        </p:spPr>
        <p:txBody>
          <a:bodyPr/>
          <a:lstStyle/>
          <a:p>
            <a:r>
              <a:rPr lang="en-GB" dirty="0" smtClean="0"/>
              <a:t>Start by considering the graph 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442978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823068" y="1202438"/>
                <a:ext cx="23982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68" y="1202438"/>
                <a:ext cx="2398221" cy="461665"/>
              </a:xfrm>
              <a:prstGeom prst="rect">
                <a:avLst/>
              </a:prstGeom>
              <a:blipFill>
                <a:blip r:embed="rId2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320040" y="1817978"/>
            <a:ext cx="2189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Where are the roots?</a:t>
            </a:r>
            <a:endParaRPr lang="en-GB" dirty="0"/>
          </a:p>
        </p:txBody>
      </p:sp>
      <p:sp>
        <p:nvSpPr>
          <p:cNvPr id="82" name="Freeform 81"/>
          <p:cNvSpPr/>
          <p:nvPr/>
        </p:nvSpPr>
        <p:spPr>
          <a:xfrm>
            <a:off x="386070" y="2774208"/>
            <a:ext cx="670560" cy="455334"/>
          </a:xfrm>
          <a:custGeom>
            <a:avLst/>
            <a:gdLst>
              <a:gd name="connsiteX0" fmla="*/ 0 w 670560"/>
              <a:gd name="connsiteY0" fmla="*/ 0 h 455334"/>
              <a:gd name="connsiteX1" fmla="*/ 172720 w 670560"/>
              <a:gd name="connsiteY1" fmla="*/ 396240 h 455334"/>
              <a:gd name="connsiteX2" fmla="*/ 528320 w 670560"/>
              <a:gd name="connsiteY2" fmla="*/ 416560 h 455334"/>
              <a:gd name="connsiteX3" fmla="*/ 670560 w 670560"/>
              <a:gd name="connsiteY3" fmla="*/ 40640 h 455334"/>
              <a:gd name="connsiteX4" fmla="*/ 670560 w 670560"/>
              <a:gd name="connsiteY4" fmla="*/ 40640 h 45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560" h="455334">
                <a:moveTo>
                  <a:pt x="0" y="0"/>
                </a:moveTo>
                <a:cubicBezTo>
                  <a:pt x="42333" y="163406"/>
                  <a:pt x="84667" y="326813"/>
                  <a:pt x="172720" y="396240"/>
                </a:cubicBezTo>
                <a:cubicBezTo>
                  <a:pt x="260773" y="465667"/>
                  <a:pt x="445347" y="475827"/>
                  <a:pt x="528320" y="416560"/>
                </a:cubicBezTo>
                <a:cubicBezTo>
                  <a:pt x="611293" y="357293"/>
                  <a:pt x="670560" y="40640"/>
                  <a:pt x="670560" y="40640"/>
                </a:cubicBezTo>
                <a:lnTo>
                  <a:pt x="670560" y="4064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Freeform 82"/>
          <p:cNvSpPr/>
          <p:nvPr/>
        </p:nvSpPr>
        <p:spPr>
          <a:xfrm rot="10642265">
            <a:off x="1755133" y="2789347"/>
            <a:ext cx="670560" cy="455334"/>
          </a:xfrm>
          <a:custGeom>
            <a:avLst/>
            <a:gdLst>
              <a:gd name="connsiteX0" fmla="*/ 0 w 670560"/>
              <a:gd name="connsiteY0" fmla="*/ 0 h 455334"/>
              <a:gd name="connsiteX1" fmla="*/ 172720 w 670560"/>
              <a:gd name="connsiteY1" fmla="*/ 396240 h 455334"/>
              <a:gd name="connsiteX2" fmla="*/ 528320 w 670560"/>
              <a:gd name="connsiteY2" fmla="*/ 416560 h 455334"/>
              <a:gd name="connsiteX3" fmla="*/ 670560 w 670560"/>
              <a:gd name="connsiteY3" fmla="*/ 40640 h 455334"/>
              <a:gd name="connsiteX4" fmla="*/ 670560 w 670560"/>
              <a:gd name="connsiteY4" fmla="*/ 40640 h 45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560" h="455334">
                <a:moveTo>
                  <a:pt x="0" y="0"/>
                </a:moveTo>
                <a:cubicBezTo>
                  <a:pt x="42333" y="163406"/>
                  <a:pt x="84667" y="326813"/>
                  <a:pt x="172720" y="396240"/>
                </a:cubicBezTo>
                <a:cubicBezTo>
                  <a:pt x="260773" y="465667"/>
                  <a:pt x="445347" y="475827"/>
                  <a:pt x="528320" y="416560"/>
                </a:cubicBezTo>
                <a:cubicBezTo>
                  <a:pt x="611293" y="357293"/>
                  <a:pt x="670560" y="40640"/>
                  <a:pt x="670560" y="40640"/>
                </a:cubicBezTo>
                <a:lnTo>
                  <a:pt x="670560" y="4064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1180271" y="2835696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2502124" y="286021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83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80" grpId="0"/>
      <p:bldP spid="81" grpId="0"/>
      <p:bldP spid="82" grpId="0" animBg="1"/>
      <p:bldP spid="83" grpId="0" animBg="1"/>
      <p:bldP spid="84" grpId="0"/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0"/>
            <a:ext cx="10515600" cy="1325563"/>
          </a:xfrm>
        </p:spPr>
        <p:txBody>
          <a:bodyPr/>
          <a:lstStyle/>
          <a:p>
            <a:r>
              <a:rPr lang="en-GB" dirty="0" smtClean="0"/>
              <a:t>Now consider the inequality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442978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823068" y="1202438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−8&gt;0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68" y="1202438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320040" y="1817978"/>
            <a:ext cx="2874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Where is the graph above 0?</a:t>
            </a:r>
          </a:p>
          <a:p>
            <a:r>
              <a:rPr lang="en-GB" dirty="0" smtClean="0"/>
              <a:t>(above the x-axis?)</a:t>
            </a:r>
            <a:endParaRPr lang="en-GB" dirty="0"/>
          </a:p>
        </p:txBody>
      </p:sp>
      <p:sp>
        <p:nvSpPr>
          <p:cNvPr id="88" name="Freeform 87"/>
          <p:cNvSpPr/>
          <p:nvPr/>
        </p:nvSpPr>
        <p:spPr>
          <a:xfrm>
            <a:off x="8481527" y="1817979"/>
            <a:ext cx="410546" cy="168100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/>
          <p:cNvSpPr/>
          <p:nvPr/>
        </p:nvSpPr>
        <p:spPr>
          <a:xfrm>
            <a:off x="3433665" y="1817978"/>
            <a:ext cx="531845" cy="166234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6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 animBg="1"/>
      <p:bldP spid="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2939147" y="3480315"/>
            <a:ext cx="6438122" cy="17838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442978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" name="Freeform 1"/>
          <p:cNvSpPr/>
          <p:nvPr/>
        </p:nvSpPr>
        <p:spPr>
          <a:xfrm>
            <a:off x="8481527" y="1817979"/>
            <a:ext cx="410546" cy="168100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3433665" y="1817978"/>
            <a:ext cx="531845" cy="166234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429004" y="1896578"/>
            <a:ext cx="5458408" cy="31105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8481527" y="1896578"/>
            <a:ext cx="410546" cy="160240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3433665" y="1910579"/>
            <a:ext cx="531845" cy="1569739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429004" y="1947027"/>
            <a:ext cx="5458408" cy="30096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8481527" y="1947026"/>
            <a:ext cx="410546" cy="1551953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433665" y="1947027"/>
            <a:ext cx="531845" cy="1533291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429004" y="2003783"/>
            <a:ext cx="5458408" cy="289614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8481527" y="2003783"/>
            <a:ext cx="410546" cy="1495196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3433665" y="2003783"/>
            <a:ext cx="531845" cy="1476535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3429004" y="2073152"/>
            <a:ext cx="5458408" cy="275740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8481527" y="2073151"/>
            <a:ext cx="410546" cy="1425827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3433665" y="2073152"/>
            <a:ext cx="531845" cy="140716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3429004" y="2142520"/>
            <a:ext cx="5458408" cy="26186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8481527" y="2142520"/>
            <a:ext cx="410546" cy="1356458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3433665" y="2142520"/>
            <a:ext cx="531845" cy="1337798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3429004" y="2258219"/>
            <a:ext cx="5458408" cy="238726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8481527" y="2214896"/>
            <a:ext cx="410546" cy="128408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3433665" y="2214896"/>
            <a:ext cx="531845" cy="1265422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3429004" y="2331706"/>
            <a:ext cx="5458408" cy="22402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8481527" y="2331706"/>
            <a:ext cx="410546" cy="116727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3433665" y="2331706"/>
            <a:ext cx="531845" cy="1148612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3429004" y="2394768"/>
            <a:ext cx="5458408" cy="211417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8481527" y="2394768"/>
            <a:ext cx="410546" cy="110421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3433665" y="2394768"/>
            <a:ext cx="531845" cy="108555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>
          <a:xfrm>
            <a:off x="3429004" y="2489361"/>
            <a:ext cx="5458408" cy="192498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 46"/>
          <p:cNvSpPr/>
          <p:nvPr/>
        </p:nvSpPr>
        <p:spPr>
          <a:xfrm>
            <a:off x="8481527" y="2489360"/>
            <a:ext cx="410546" cy="1009617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>
            <a:off x="3433665" y="2489360"/>
            <a:ext cx="531845" cy="990958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3429004" y="2571342"/>
            <a:ext cx="5458408" cy="17610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>
            <a:off x="8481527" y="2571342"/>
            <a:ext cx="410546" cy="927635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3433665" y="2571342"/>
            <a:ext cx="531845" cy="90897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>
            <a:off x="3429004" y="2647016"/>
            <a:ext cx="5458408" cy="160967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8481527" y="2647016"/>
            <a:ext cx="410546" cy="851961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3433665" y="2647016"/>
            <a:ext cx="531845" cy="833302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3429004" y="2716385"/>
            <a:ext cx="5458408" cy="147093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8481527" y="2716385"/>
            <a:ext cx="410546" cy="782592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3433665" y="2716384"/>
            <a:ext cx="531845" cy="763933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>
            <a:off x="3429004" y="2785753"/>
            <a:ext cx="5458408" cy="133220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>
            <a:off x="8481527" y="2785753"/>
            <a:ext cx="410546" cy="713224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/>
          <p:cNvSpPr/>
          <p:nvPr/>
        </p:nvSpPr>
        <p:spPr>
          <a:xfrm>
            <a:off x="3433665" y="2785753"/>
            <a:ext cx="531845" cy="69456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>
            <a:off x="3429004" y="2867734"/>
            <a:ext cx="5458408" cy="116823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>
            <a:off x="8481527" y="2867733"/>
            <a:ext cx="410546" cy="631243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>
            <a:off x="3433665" y="2867733"/>
            <a:ext cx="531845" cy="61258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>
            <a:off x="3429004" y="2941306"/>
            <a:ext cx="5458408" cy="10210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>
            <a:off x="8481527" y="2940483"/>
            <a:ext cx="410546" cy="558493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>
            <a:off x="3433665" y="2940483"/>
            <a:ext cx="531845" cy="539833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>
            <a:off x="3429004" y="2992897"/>
            <a:ext cx="5458408" cy="91791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/>
          <p:cNvSpPr/>
          <p:nvPr/>
        </p:nvSpPr>
        <p:spPr>
          <a:xfrm>
            <a:off x="8481527" y="2992897"/>
            <a:ext cx="410546" cy="506079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/>
          <p:cNvSpPr/>
          <p:nvPr/>
        </p:nvSpPr>
        <p:spPr>
          <a:xfrm>
            <a:off x="3433665" y="2992897"/>
            <a:ext cx="531845" cy="487419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3429004" y="3079192"/>
            <a:ext cx="5458408" cy="7453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reeform 73"/>
          <p:cNvSpPr/>
          <p:nvPr/>
        </p:nvSpPr>
        <p:spPr>
          <a:xfrm>
            <a:off x="8481527" y="3079192"/>
            <a:ext cx="410546" cy="419784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eform 74"/>
          <p:cNvSpPr/>
          <p:nvPr/>
        </p:nvSpPr>
        <p:spPr>
          <a:xfrm>
            <a:off x="3433665" y="3079192"/>
            <a:ext cx="531845" cy="401124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>
            <a:off x="3429004" y="3144506"/>
            <a:ext cx="5458408" cy="6146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Freeform 76"/>
          <p:cNvSpPr/>
          <p:nvPr/>
        </p:nvSpPr>
        <p:spPr>
          <a:xfrm>
            <a:off x="8481527" y="3144506"/>
            <a:ext cx="410546" cy="35447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Freeform 77"/>
          <p:cNvSpPr/>
          <p:nvPr/>
        </p:nvSpPr>
        <p:spPr>
          <a:xfrm>
            <a:off x="3433665" y="3144506"/>
            <a:ext cx="531845" cy="33581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/>
          <p:cNvSpPr/>
          <p:nvPr/>
        </p:nvSpPr>
        <p:spPr>
          <a:xfrm>
            <a:off x="3429004" y="3209820"/>
            <a:ext cx="5458408" cy="4840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Freeform 79"/>
          <p:cNvSpPr/>
          <p:nvPr/>
        </p:nvSpPr>
        <p:spPr>
          <a:xfrm>
            <a:off x="8481527" y="3209820"/>
            <a:ext cx="410546" cy="289156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Freeform 80"/>
          <p:cNvSpPr/>
          <p:nvPr/>
        </p:nvSpPr>
        <p:spPr>
          <a:xfrm>
            <a:off x="3433665" y="3209820"/>
            <a:ext cx="531845" cy="270496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81"/>
          <p:cNvSpPr/>
          <p:nvPr/>
        </p:nvSpPr>
        <p:spPr>
          <a:xfrm>
            <a:off x="3429004" y="3267877"/>
            <a:ext cx="5458408" cy="3679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Freeform 82"/>
          <p:cNvSpPr/>
          <p:nvPr/>
        </p:nvSpPr>
        <p:spPr>
          <a:xfrm>
            <a:off x="8481527" y="3266496"/>
            <a:ext cx="410546" cy="232479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/>
          <p:cNvSpPr/>
          <p:nvPr/>
        </p:nvSpPr>
        <p:spPr>
          <a:xfrm>
            <a:off x="3433665" y="3248158"/>
            <a:ext cx="531845" cy="232158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/>
          <p:cNvSpPr/>
          <p:nvPr/>
        </p:nvSpPr>
        <p:spPr>
          <a:xfrm>
            <a:off x="3429004" y="3339921"/>
            <a:ext cx="5458408" cy="22386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Freeform 85"/>
          <p:cNvSpPr/>
          <p:nvPr/>
        </p:nvSpPr>
        <p:spPr>
          <a:xfrm>
            <a:off x="8481527" y="3339921"/>
            <a:ext cx="410546" cy="159054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Freeform 86"/>
          <p:cNvSpPr/>
          <p:nvPr/>
        </p:nvSpPr>
        <p:spPr>
          <a:xfrm>
            <a:off x="3433665" y="3321582"/>
            <a:ext cx="531845" cy="158733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Freeform 87"/>
          <p:cNvSpPr/>
          <p:nvPr/>
        </p:nvSpPr>
        <p:spPr>
          <a:xfrm>
            <a:off x="3429004" y="3437382"/>
            <a:ext cx="5458408" cy="4572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/>
          <p:cNvSpPr/>
          <p:nvPr/>
        </p:nvSpPr>
        <p:spPr>
          <a:xfrm>
            <a:off x="8481527" y="3421755"/>
            <a:ext cx="410546" cy="45720"/>
          </a:xfrm>
          <a:custGeom>
            <a:avLst/>
            <a:gdLst>
              <a:gd name="connsiteX0" fmla="*/ 0 w 410546"/>
              <a:gd name="connsiteY0" fmla="*/ 1651519 h 1651519"/>
              <a:gd name="connsiteX1" fmla="*/ 223934 w 410546"/>
              <a:gd name="connsiteY1" fmla="*/ 1091682 h 1651519"/>
              <a:gd name="connsiteX2" fmla="*/ 410546 w 410546"/>
              <a:gd name="connsiteY2" fmla="*/ 0 h 165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546" h="1651519">
                <a:moveTo>
                  <a:pt x="0" y="1651519"/>
                </a:moveTo>
                <a:cubicBezTo>
                  <a:pt x="77755" y="1509227"/>
                  <a:pt x="155510" y="1366935"/>
                  <a:pt x="223934" y="1091682"/>
                </a:cubicBezTo>
                <a:cubicBezTo>
                  <a:pt x="292358" y="816429"/>
                  <a:pt x="351452" y="408214"/>
                  <a:pt x="410546" y="0"/>
                </a:cubicBezTo>
              </a:path>
            </a:pathLst>
          </a:custGeom>
          <a:noFill/>
          <a:ln w="17780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Freeform 89"/>
          <p:cNvSpPr/>
          <p:nvPr/>
        </p:nvSpPr>
        <p:spPr>
          <a:xfrm flipV="1">
            <a:off x="3433665" y="3403256"/>
            <a:ext cx="531845" cy="45720"/>
          </a:xfrm>
          <a:custGeom>
            <a:avLst/>
            <a:gdLst>
              <a:gd name="connsiteX0" fmla="*/ 531845 w 531845"/>
              <a:gd name="connsiteY0" fmla="*/ 1614196 h 1614196"/>
              <a:gd name="connsiteX1" fmla="*/ 214604 w 531845"/>
              <a:gd name="connsiteY1" fmla="*/ 718458 h 1614196"/>
              <a:gd name="connsiteX2" fmla="*/ 0 w 531845"/>
              <a:gd name="connsiteY2" fmla="*/ 0 h 161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845" h="1614196">
                <a:moveTo>
                  <a:pt x="531845" y="1614196"/>
                </a:moveTo>
                <a:cubicBezTo>
                  <a:pt x="417545" y="1300843"/>
                  <a:pt x="303245" y="987491"/>
                  <a:pt x="214604" y="718458"/>
                </a:cubicBezTo>
                <a:cubicBezTo>
                  <a:pt x="125963" y="449425"/>
                  <a:pt x="62981" y="224712"/>
                  <a:pt x="0" y="0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939147" y="3487146"/>
            <a:ext cx="1026363" cy="0"/>
          </a:xfrm>
          <a:prstGeom prst="line">
            <a:avLst/>
          </a:prstGeom>
          <a:ln w="18415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8442978" y="3459086"/>
            <a:ext cx="1026363" cy="0"/>
          </a:xfrm>
          <a:prstGeom prst="line">
            <a:avLst/>
          </a:prstGeom>
          <a:ln w="184150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But wait… there’s no ‘y’ in our inequality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823068" y="1202438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−8&gt;0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068" y="1202438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0040" y="1817978"/>
            <a:ext cx="1701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Let’s get rid of it</a:t>
            </a:r>
            <a:endParaRPr lang="en-GB" dirty="0"/>
          </a:p>
        </p:txBody>
      </p:sp>
      <p:sp>
        <p:nvSpPr>
          <p:cNvPr id="97" name="TextBox 96"/>
          <p:cNvSpPr txBox="1"/>
          <p:nvPr/>
        </p:nvSpPr>
        <p:spPr>
          <a:xfrm>
            <a:off x="416443" y="4460821"/>
            <a:ext cx="238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region is shaded?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103419" y="3976562"/>
                <a:ext cx="9707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19" y="3976562"/>
                <a:ext cx="97071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8481527" y="3903599"/>
                <a:ext cx="797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1527" y="3903599"/>
                <a:ext cx="7975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6199993" y="5596065"/>
                <a:ext cx="24588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0" dirty="0" smtClean="0"/>
                  <a:t>Answer: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&lt;−2,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993" y="5596065"/>
                <a:ext cx="2458878" cy="369332"/>
              </a:xfrm>
              <a:prstGeom prst="rect">
                <a:avLst/>
              </a:prstGeom>
              <a:blipFill>
                <a:blip r:embed="rId5"/>
                <a:stretch>
                  <a:fillRect l="-1985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4775993" y="6025211"/>
            <a:ext cx="6250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 that </a:t>
            </a:r>
            <a:r>
              <a:rPr lang="en-GB" b="1" dirty="0" smtClean="0"/>
              <a:t>TWO </a:t>
            </a:r>
            <a:r>
              <a:rPr lang="en-GB" dirty="0" smtClean="0"/>
              <a:t>regions are being described by </a:t>
            </a:r>
            <a:r>
              <a:rPr lang="en-GB" b="1" dirty="0" smtClean="0"/>
              <a:t> TWO </a:t>
            </a:r>
            <a:r>
              <a:rPr lang="en-GB" dirty="0" smtClean="0"/>
              <a:t>inequalities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87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What if the inequality was the other way around?</a:t>
            </a:r>
            <a:endParaRPr lang="en-GB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−8≤0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1" name="Straight Connector 120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Freeform 122"/>
          <p:cNvSpPr/>
          <p:nvPr/>
        </p:nvSpPr>
        <p:spPr>
          <a:xfrm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125" name="TextBox 124"/>
          <p:cNvSpPr txBox="1"/>
          <p:nvPr/>
        </p:nvSpPr>
        <p:spPr>
          <a:xfrm>
            <a:off x="8442978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28" name="Freeform 127"/>
          <p:cNvSpPr/>
          <p:nvPr/>
        </p:nvSpPr>
        <p:spPr>
          <a:xfrm>
            <a:off x="3946967" y="3483979"/>
            <a:ext cx="4539323" cy="161621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93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2939147" y="3480315"/>
            <a:ext cx="6438122" cy="17838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39147" y="3498153"/>
            <a:ext cx="6438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30416" y="996011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429004" y="1817978"/>
            <a:ext cx="5458408" cy="32677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3429004" y="1896578"/>
            <a:ext cx="5458408" cy="311055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429004" y="1947027"/>
            <a:ext cx="5458408" cy="30096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3429004" y="2003783"/>
            <a:ext cx="5458408" cy="289614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3429004" y="2073152"/>
            <a:ext cx="5458408" cy="275740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3429004" y="2142520"/>
            <a:ext cx="5458408" cy="26186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3429004" y="2258219"/>
            <a:ext cx="5458408" cy="238726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3429004" y="2331706"/>
            <a:ext cx="5458408" cy="22402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3429004" y="2394768"/>
            <a:ext cx="5458408" cy="211417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>
          <a:xfrm>
            <a:off x="3429004" y="2489361"/>
            <a:ext cx="5458408" cy="192498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3429004" y="2571342"/>
            <a:ext cx="5458408" cy="17610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>
            <a:off x="3429004" y="2647016"/>
            <a:ext cx="5458408" cy="160967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3429004" y="2716385"/>
            <a:ext cx="5458408" cy="147093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>
            <a:off x="3429004" y="2785753"/>
            <a:ext cx="5458408" cy="133220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>
            <a:off x="3429004" y="2867734"/>
            <a:ext cx="5458408" cy="1168238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>
            <a:off x="3429004" y="2941306"/>
            <a:ext cx="5458408" cy="10210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>
            <a:off x="3429004" y="2992897"/>
            <a:ext cx="5458408" cy="91791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3429004" y="3079192"/>
            <a:ext cx="5458408" cy="74532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>
            <a:off x="3429004" y="3144506"/>
            <a:ext cx="5458408" cy="61469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Freeform 78"/>
          <p:cNvSpPr/>
          <p:nvPr/>
        </p:nvSpPr>
        <p:spPr>
          <a:xfrm>
            <a:off x="3429004" y="3209820"/>
            <a:ext cx="5458408" cy="484066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Freeform 81"/>
          <p:cNvSpPr/>
          <p:nvPr/>
        </p:nvSpPr>
        <p:spPr>
          <a:xfrm>
            <a:off x="3429004" y="3267877"/>
            <a:ext cx="5458408" cy="367952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/>
          <p:cNvSpPr/>
          <p:nvPr/>
        </p:nvSpPr>
        <p:spPr>
          <a:xfrm>
            <a:off x="3429004" y="3339921"/>
            <a:ext cx="5458408" cy="223864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Freeform 87"/>
          <p:cNvSpPr/>
          <p:nvPr/>
        </p:nvSpPr>
        <p:spPr>
          <a:xfrm>
            <a:off x="3429004" y="3437382"/>
            <a:ext cx="5458408" cy="45720"/>
          </a:xfrm>
          <a:custGeom>
            <a:avLst/>
            <a:gdLst>
              <a:gd name="connsiteX0" fmla="*/ 5458408 w 5458408"/>
              <a:gd name="connsiteY0" fmla="*/ 0 h 3267750"/>
              <a:gd name="connsiteX1" fmla="*/ 5178490 w 5458408"/>
              <a:gd name="connsiteY1" fmla="*/ 1371600 h 3267750"/>
              <a:gd name="connsiteX2" fmla="*/ 4450702 w 5458408"/>
              <a:gd name="connsiteY2" fmla="*/ 2603241 h 3267750"/>
              <a:gd name="connsiteX3" fmla="*/ 3545633 w 5458408"/>
              <a:gd name="connsiteY3" fmla="*/ 3153747 h 3267750"/>
              <a:gd name="connsiteX4" fmla="*/ 2948473 w 5458408"/>
              <a:gd name="connsiteY4" fmla="*/ 3265714 h 3267750"/>
              <a:gd name="connsiteX5" fmla="*/ 2108718 w 5458408"/>
              <a:gd name="connsiteY5" fmla="*/ 3181739 h 3267750"/>
              <a:gd name="connsiteX6" fmla="*/ 1278294 w 5458408"/>
              <a:gd name="connsiteY6" fmla="*/ 2705877 h 3267750"/>
              <a:gd name="connsiteX7" fmla="*/ 578498 w 5458408"/>
              <a:gd name="connsiteY7" fmla="*/ 1763485 h 3267750"/>
              <a:gd name="connsiteX8" fmla="*/ 0 w 5458408"/>
              <a:gd name="connsiteY8" fmla="*/ 9330 h 326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58408" h="3267750">
                <a:moveTo>
                  <a:pt x="5458408" y="0"/>
                </a:moveTo>
                <a:cubicBezTo>
                  <a:pt x="5402424" y="468863"/>
                  <a:pt x="5346441" y="937727"/>
                  <a:pt x="5178490" y="1371600"/>
                </a:cubicBezTo>
                <a:cubicBezTo>
                  <a:pt x="5010539" y="1805474"/>
                  <a:pt x="4722845" y="2306217"/>
                  <a:pt x="4450702" y="2603241"/>
                </a:cubicBezTo>
                <a:cubicBezTo>
                  <a:pt x="4178559" y="2900265"/>
                  <a:pt x="3796004" y="3043335"/>
                  <a:pt x="3545633" y="3153747"/>
                </a:cubicBezTo>
                <a:cubicBezTo>
                  <a:pt x="3295262" y="3264159"/>
                  <a:pt x="3187959" y="3261049"/>
                  <a:pt x="2948473" y="3265714"/>
                </a:cubicBezTo>
                <a:cubicBezTo>
                  <a:pt x="2708987" y="3270379"/>
                  <a:pt x="2387081" y="3275045"/>
                  <a:pt x="2108718" y="3181739"/>
                </a:cubicBezTo>
                <a:cubicBezTo>
                  <a:pt x="1830355" y="3088433"/>
                  <a:pt x="1533331" y="2942253"/>
                  <a:pt x="1278294" y="2705877"/>
                </a:cubicBezTo>
                <a:cubicBezTo>
                  <a:pt x="1023257" y="2469501"/>
                  <a:pt x="791547" y="2212909"/>
                  <a:pt x="578498" y="1763485"/>
                </a:cubicBezTo>
                <a:cubicBezTo>
                  <a:pt x="365449" y="1314061"/>
                  <a:pt x="182724" y="661695"/>
                  <a:pt x="0" y="9330"/>
                </a:cubicBezTo>
              </a:path>
            </a:pathLst>
          </a:custGeom>
          <a:ln w="60325"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3657639" y="35414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-2</a:t>
            </a:r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8442978" y="35164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6" name="Freeform 95"/>
          <p:cNvSpPr/>
          <p:nvPr/>
        </p:nvSpPr>
        <p:spPr>
          <a:xfrm>
            <a:off x="3946967" y="3483979"/>
            <a:ext cx="4539323" cy="161621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>
            <a:off x="3946967" y="3483979"/>
            <a:ext cx="4539323" cy="1570161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>
            <a:off x="3946967" y="3483979"/>
            <a:ext cx="4539323" cy="1510537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>
            <a:off x="3946967" y="3483980"/>
            <a:ext cx="4539323" cy="1441168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Freeform 99"/>
          <p:cNvSpPr/>
          <p:nvPr/>
        </p:nvSpPr>
        <p:spPr>
          <a:xfrm>
            <a:off x="3946967" y="3483980"/>
            <a:ext cx="4539323" cy="1358515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Freeform 100"/>
          <p:cNvSpPr/>
          <p:nvPr/>
        </p:nvSpPr>
        <p:spPr>
          <a:xfrm>
            <a:off x="3946967" y="3483981"/>
            <a:ext cx="4539323" cy="1277206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Freeform 101"/>
          <p:cNvSpPr/>
          <p:nvPr/>
        </p:nvSpPr>
        <p:spPr>
          <a:xfrm>
            <a:off x="3946967" y="3483981"/>
            <a:ext cx="4539323" cy="120085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Freeform 102"/>
          <p:cNvSpPr/>
          <p:nvPr/>
        </p:nvSpPr>
        <p:spPr>
          <a:xfrm>
            <a:off x="3946967" y="3483982"/>
            <a:ext cx="4539323" cy="1118878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Freeform 103"/>
          <p:cNvSpPr/>
          <p:nvPr/>
        </p:nvSpPr>
        <p:spPr>
          <a:xfrm>
            <a:off x="3946967" y="3483982"/>
            <a:ext cx="4539323" cy="1024956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Freeform 104"/>
          <p:cNvSpPr/>
          <p:nvPr/>
        </p:nvSpPr>
        <p:spPr>
          <a:xfrm>
            <a:off x="3946967" y="3483982"/>
            <a:ext cx="4539323" cy="930363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Freeform 105"/>
          <p:cNvSpPr/>
          <p:nvPr/>
        </p:nvSpPr>
        <p:spPr>
          <a:xfrm>
            <a:off x="3946967" y="3483982"/>
            <a:ext cx="4539323" cy="85468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Freeform 106"/>
          <p:cNvSpPr/>
          <p:nvPr/>
        </p:nvSpPr>
        <p:spPr>
          <a:xfrm>
            <a:off x="3946967" y="3483983"/>
            <a:ext cx="4539323" cy="800800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Freeform 107"/>
          <p:cNvSpPr/>
          <p:nvPr/>
        </p:nvSpPr>
        <p:spPr>
          <a:xfrm>
            <a:off x="3946967" y="3483983"/>
            <a:ext cx="4539323" cy="74891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 108"/>
          <p:cNvSpPr/>
          <p:nvPr/>
        </p:nvSpPr>
        <p:spPr>
          <a:xfrm>
            <a:off x="3946967" y="3483983"/>
            <a:ext cx="4539323" cy="649450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Freeform 109"/>
          <p:cNvSpPr/>
          <p:nvPr/>
        </p:nvSpPr>
        <p:spPr>
          <a:xfrm>
            <a:off x="3946967" y="3483983"/>
            <a:ext cx="4539323" cy="59492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Freeform 110"/>
          <p:cNvSpPr/>
          <p:nvPr/>
        </p:nvSpPr>
        <p:spPr>
          <a:xfrm>
            <a:off x="3946967" y="3483983"/>
            <a:ext cx="4539323" cy="478417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Freeform 111"/>
          <p:cNvSpPr/>
          <p:nvPr/>
        </p:nvSpPr>
        <p:spPr>
          <a:xfrm>
            <a:off x="3946967" y="3483983"/>
            <a:ext cx="4539323" cy="422341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Freeform 112"/>
          <p:cNvSpPr/>
          <p:nvPr/>
        </p:nvSpPr>
        <p:spPr>
          <a:xfrm>
            <a:off x="3946967" y="3483984"/>
            <a:ext cx="4539323" cy="372678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Freeform 113"/>
          <p:cNvSpPr/>
          <p:nvPr/>
        </p:nvSpPr>
        <p:spPr>
          <a:xfrm>
            <a:off x="3946967" y="3483984"/>
            <a:ext cx="4539323" cy="31814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Freeform 114"/>
          <p:cNvSpPr/>
          <p:nvPr/>
        </p:nvSpPr>
        <p:spPr>
          <a:xfrm>
            <a:off x="3946967" y="3483984"/>
            <a:ext cx="4539323" cy="220195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Freeform 115"/>
          <p:cNvSpPr/>
          <p:nvPr/>
        </p:nvSpPr>
        <p:spPr>
          <a:xfrm>
            <a:off x="3946967" y="3483985"/>
            <a:ext cx="4539323" cy="177262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Freeform 116"/>
          <p:cNvSpPr/>
          <p:nvPr/>
        </p:nvSpPr>
        <p:spPr>
          <a:xfrm>
            <a:off x="3946967" y="3483985"/>
            <a:ext cx="4539323" cy="79800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Freeform 117"/>
          <p:cNvSpPr/>
          <p:nvPr/>
        </p:nvSpPr>
        <p:spPr>
          <a:xfrm>
            <a:off x="3946967" y="3455410"/>
            <a:ext cx="4539323" cy="45719"/>
          </a:xfrm>
          <a:custGeom>
            <a:avLst/>
            <a:gdLst>
              <a:gd name="connsiteX0" fmla="*/ 0 w 4539323"/>
              <a:gd name="connsiteY0" fmla="*/ 0 h 1616219"/>
              <a:gd name="connsiteX1" fmla="*/ 428263 w 4539323"/>
              <a:gd name="connsiteY1" fmla="*/ 717630 h 1616219"/>
              <a:gd name="connsiteX2" fmla="*/ 1215342 w 4539323"/>
              <a:gd name="connsiteY2" fmla="*/ 1354238 h 1616219"/>
              <a:gd name="connsiteX3" fmla="*/ 1840375 w 4539323"/>
              <a:gd name="connsiteY3" fmla="*/ 1562582 h 1616219"/>
              <a:gd name="connsiteX4" fmla="*/ 2766349 w 4539323"/>
              <a:gd name="connsiteY4" fmla="*/ 1597306 h 1616219"/>
              <a:gd name="connsiteX5" fmla="*/ 3402957 w 4539323"/>
              <a:gd name="connsiteY5" fmla="*/ 1307939 h 1616219"/>
              <a:gd name="connsiteX6" fmla="*/ 3923818 w 4539323"/>
              <a:gd name="connsiteY6" fmla="*/ 960699 h 1616219"/>
              <a:gd name="connsiteX7" fmla="*/ 4444679 w 4539323"/>
              <a:gd name="connsiteY7" fmla="*/ 173620 h 1616219"/>
              <a:gd name="connsiteX8" fmla="*/ 4537276 w 4539323"/>
              <a:gd name="connsiteY8" fmla="*/ 11575 h 161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39323" h="1616219">
                <a:moveTo>
                  <a:pt x="0" y="0"/>
                </a:moveTo>
                <a:cubicBezTo>
                  <a:pt x="112853" y="245962"/>
                  <a:pt x="225706" y="491924"/>
                  <a:pt x="428263" y="717630"/>
                </a:cubicBezTo>
                <a:cubicBezTo>
                  <a:pt x="630820" y="943336"/>
                  <a:pt x="979990" y="1213413"/>
                  <a:pt x="1215342" y="1354238"/>
                </a:cubicBezTo>
                <a:cubicBezTo>
                  <a:pt x="1450694" y="1495063"/>
                  <a:pt x="1581874" y="1522071"/>
                  <a:pt x="1840375" y="1562582"/>
                </a:cubicBezTo>
                <a:cubicBezTo>
                  <a:pt x="2098876" y="1603093"/>
                  <a:pt x="2505919" y="1639747"/>
                  <a:pt x="2766349" y="1597306"/>
                </a:cubicBezTo>
                <a:cubicBezTo>
                  <a:pt x="3026779" y="1554865"/>
                  <a:pt x="3210045" y="1414040"/>
                  <a:pt x="3402957" y="1307939"/>
                </a:cubicBezTo>
                <a:cubicBezTo>
                  <a:pt x="3595869" y="1201838"/>
                  <a:pt x="3750198" y="1149752"/>
                  <a:pt x="3923818" y="960699"/>
                </a:cubicBezTo>
                <a:cubicBezTo>
                  <a:pt x="4097438" y="771646"/>
                  <a:pt x="4342436" y="331807"/>
                  <a:pt x="4444679" y="173620"/>
                </a:cubicBezTo>
                <a:cubicBezTo>
                  <a:pt x="4546922" y="15433"/>
                  <a:pt x="4542099" y="13504"/>
                  <a:pt x="4537276" y="11575"/>
                </a:cubicBezTo>
              </a:path>
            </a:pathLst>
          </a:custGeom>
          <a:noFill/>
          <a:ln w="184150">
            <a:solidFill>
              <a:srgbClr val="FFFF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>
            <a:stCxn id="118" idx="0"/>
            <a:endCxn id="118" idx="8"/>
          </p:cNvCxnSpPr>
          <p:nvPr/>
        </p:nvCxnSpPr>
        <p:spPr>
          <a:xfrm>
            <a:off x="3946967" y="3455410"/>
            <a:ext cx="4537276" cy="327"/>
          </a:xfrm>
          <a:prstGeom prst="line">
            <a:avLst/>
          </a:prstGeom>
          <a:ln w="187325">
            <a:solidFill>
              <a:srgbClr val="FFFF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−8≤0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1114431"/>
                <a:ext cx="2392963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itle 1"/>
          <p:cNvSpPr txBox="1">
            <a:spLocks/>
          </p:cNvSpPr>
          <p:nvPr/>
        </p:nvSpPr>
        <p:spPr>
          <a:xfrm>
            <a:off x="350520" y="171473"/>
            <a:ext cx="10515600" cy="770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dirty="0" smtClean="0"/>
              <a:t>Let’s remove the ‘y’ again</a:t>
            </a:r>
            <a:endParaRPr lang="en-GB" sz="4400" dirty="0"/>
          </a:p>
        </p:txBody>
      </p:sp>
      <p:sp>
        <p:nvSpPr>
          <p:cNvPr id="57" name="TextBox 56"/>
          <p:cNvSpPr txBox="1"/>
          <p:nvPr/>
        </p:nvSpPr>
        <p:spPr>
          <a:xfrm>
            <a:off x="416443" y="4460821"/>
            <a:ext cx="3262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region is shaded this time?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5281127" y="3801817"/>
                <a:ext cx="1400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127" y="3801817"/>
                <a:ext cx="140032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H="1" flipV="1">
            <a:off x="6319521" y="4103271"/>
            <a:ext cx="1381759" cy="1189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5829665" y="4086901"/>
            <a:ext cx="1889545" cy="1231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719210" y="5100412"/>
            <a:ext cx="4096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 sure to match the nature of the inequality in the question. </a:t>
            </a:r>
          </a:p>
          <a:p>
            <a:r>
              <a:rPr lang="en-GB" dirty="0" smtClean="0"/>
              <a:t>If it is ‘or equal to’ in the question, it must also be or equal to in the solution.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2328546" y="5809711"/>
                <a:ext cx="21120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0" dirty="0" smtClean="0"/>
                  <a:t>Answer: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546" y="5809711"/>
                <a:ext cx="2112053" cy="369332"/>
              </a:xfrm>
              <a:prstGeom prst="rect">
                <a:avLst/>
              </a:prstGeom>
              <a:blipFill>
                <a:blip r:embed="rId4"/>
                <a:stretch>
                  <a:fillRect l="-260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904546" y="6238857"/>
            <a:ext cx="568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 that </a:t>
            </a:r>
            <a:r>
              <a:rPr lang="en-GB" b="1" dirty="0" smtClean="0"/>
              <a:t>ONE </a:t>
            </a:r>
            <a:r>
              <a:rPr lang="en-GB" dirty="0" smtClean="0"/>
              <a:t>region is being described by</a:t>
            </a:r>
            <a:r>
              <a:rPr lang="en-GB" b="1" dirty="0" smtClean="0"/>
              <a:t> ONE </a:t>
            </a:r>
            <a:r>
              <a:rPr lang="en-GB" dirty="0" smtClean="0"/>
              <a:t>inequality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69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1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7" grpId="1" animBg="1"/>
      <p:bldP spid="22" grpId="0" animBg="1"/>
      <p:bldP spid="22" grpId="1" animBg="1"/>
      <p:bldP spid="27" grpId="0" animBg="1"/>
      <p:bldP spid="27" grpId="1" animBg="1"/>
      <p:bldP spid="30" grpId="0" animBg="1"/>
      <p:bldP spid="30" grpId="1" animBg="1"/>
      <p:bldP spid="33" grpId="0" animBg="1"/>
      <p:bldP spid="33" grpId="1" animBg="1"/>
      <p:bldP spid="36" grpId="0" animBg="1"/>
      <p:bldP spid="36" grpId="1" animBg="1"/>
      <p:bldP spid="39" grpId="0" animBg="1"/>
      <p:bldP spid="39" grpId="1" animBg="1"/>
      <p:bldP spid="42" grpId="0" animBg="1"/>
      <p:bldP spid="42" grpId="1" animBg="1"/>
      <p:bldP spid="46" grpId="0" animBg="1"/>
      <p:bldP spid="46" grpId="1" animBg="1"/>
      <p:bldP spid="49" grpId="0" animBg="1"/>
      <p:bldP spid="49" grpId="1" animBg="1"/>
      <p:bldP spid="52" grpId="0" animBg="1"/>
      <p:bldP spid="52" grpId="1" animBg="1"/>
      <p:bldP spid="55" grpId="0" animBg="1"/>
      <p:bldP spid="55" grpId="1" animBg="1"/>
      <p:bldP spid="58" grpId="0" animBg="1"/>
      <p:bldP spid="58" grpId="1" animBg="1"/>
      <p:bldP spid="61" grpId="0" animBg="1"/>
      <p:bldP spid="61" grpId="1" animBg="1"/>
      <p:bldP spid="64" grpId="0" animBg="1"/>
      <p:bldP spid="64" grpId="1" animBg="1"/>
      <p:bldP spid="67" grpId="0" animBg="1"/>
      <p:bldP spid="67" grpId="1" animBg="1"/>
      <p:bldP spid="73" grpId="0" animBg="1"/>
      <p:bldP spid="73" grpId="1" animBg="1"/>
      <p:bldP spid="76" grpId="0" animBg="1"/>
      <p:bldP spid="76" grpId="1" animBg="1"/>
      <p:bldP spid="79" grpId="0" animBg="1"/>
      <p:bldP spid="79" grpId="1" animBg="1"/>
      <p:bldP spid="82" grpId="0" animBg="1"/>
      <p:bldP spid="82" grpId="1" animBg="1"/>
      <p:bldP spid="85" grpId="0" animBg="1"/>
      <p:bldP spid="85" grpId="1" animBg="1"/>
      <p:bldP spid="88" grpId="0" animBg="1"/>
      <p:bldP spid="88" grpId="1" animBg="1"/>
      <p:bldP spid="96" grpId="0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57" grpId="0"/>
      <p:bldP spid="59" grpId="0"/>
      <p:bldP spid="65" grpId="0"/>
      <p:bldP spid="66" grpId="0"/>
      <p:bldP spid="6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FAEE57-4FE5-4575-ADD9-4FA14053EF2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7E77EA-B49B-412E-A5C6-797967FB77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DB02A6-7D21-46A9-90FC-39B5F1A2B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2724</TotalTime>
  <Words>541</Words>
  <Application>Microsoft Office PowerPoint</Application>
  <PresentationFormat>Widescreen</PresentationFormat>
  <Paragraphs>83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PowerPoint Presentation</vt:lpstr>
      <vt:lpstr>Solve</vt:lpstr>
      <vt:lpstr>Solve</vt:lpstr>
      <vt:lpstr>Solve</vt:lpstr>
      <vt:lpstr>Start by considering the graph </vt:lpstr>
      <vt:lpstr>Now consider the inequality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top tips:</vt:lpstr>
      <vt:lpstr>Question Time!</vt:lpstr>
      <vt:lpstr>PowerPoint Presentation</vt:lpstr>
      <vt:lpstr>PowerPoint Presentation</vt:lpstr>
      <vt:lpstr>PowerPoint Presentation</vt:lpstr>
      <vt:lpstr>PowerPoint Presentation</vt:lpstr>
      <vt:lpstr>For what values of x is the area of the square bigger than the rectangle?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G Westwater (Staff)</dc:creator>
  <cp:lastModifiedBy>Mr G Westwater (Staff)</cp:lastModifiedBy>
  <cp:revision>53</cp:revision>
  <dcterms:created xsi:type="dcterms:W3CDTF">2022-03-29T21:13:48Z</dcterms:created>
  <dcterms:modified xsi:type="dcterms:W3CDTF">2022-05-05T16:47:23Z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