
<file path=[Content_Types].xml><?xml version="1.0" encoding="utf-8"?>
<Types xmlns="http://schemas.openxmlformats.org/package/2006/content-types">
  <Default Extension="png" ContentType="image/png"/>
  <Default Extension="tmp"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22"/>
  </p:notesMasterIdLst>
  <p:handoutMasterIdLst>
    <p:handoutMasterId r:id="rId23"/>
  </p:handoutMasterIdLst>
  <p:sldIdLst>
    <p:sldId id="256" r:id="rId5"/>
    <p:sldId id="284" r:id="rId6"/>
    <p:sldId id="289" r:id="rId7"/>
    <p:sldId id="290" r:id="rId8"/>
    <p:sldId id="291" r:id="rId9"/>
    <p:sldId id="292" r:id="rId10"/>
    <p:sldId id="293" r:id="rId11"/>
    <p:sldId id="294" r:id="rId12"/>
    <p:sldId id="295" r:id="rId13"/>
    <p:sldId id="296" r:id="rId14"/>
    <p:sldId id="288" r:id="rId15"/>
    <p:sldId id="297" r:id="rId16"/>
    <p:sldId id="298" r:id="rId17"/>
    <p:sldId id="299" r:id="rId18"/>
    <p:sldId id="300" r:id="rId19"/>
    <p:sldId id="301" r:id="rId20"/>
    <p:sldId id="302" r:id="rId21"/>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521415D9-36F7-43E2-AB2F-B90AF26B5E84}">
      <p14:sectionLst xmlns:p14="http://schemas.microsoft.com/office/powerpoint/2010/main">
        <p14:section name="CP3" id="{AD917F9D-4B44-594E-A6C9-B2A378EA660A}">
          <p14:sldIdLst>
            <p14:sldId id="256"/>
            <p14:sldId id="284"/>
            <p14:sldId id="289"/>
            <p14:sldId id="290"/>
            <p14:sldId id="291"/>
            <p14:sldId id="292"/>
            <p14:sldId id="293"/>
            <p14:sldId id="294"/>
            <p14:sldId id="295"/>
            <p14:sldId id="296"/>
            <p14:sldId id="288"/>
            <p14:sldId id="297"/>
            <p14:sldId id="298"/>
            <p14:sldId id="299"/>
            <p14:sldId id="300"/>
            <p14:sldId id="301"/>
            <p14:sldId id="30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D5FF"/>
    <a:srgbClr val="CCFF66"/>
    <a:srgbClr val="FFFFFF"/>
    <a:srgbClr val="FF40FF"/>
    <a:srgbClr val="0096FF"/>
    <a:srgbClr val="9437FF"/>
    <a:srgbClr val="FFFF00"/>
    <a:srgbClr val="0432FF"/>
    <a:srgbClr val="0094FF"/>
    <a:srgbClr val="005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74" autoAdjust="0"/>
    <p:restoredTop sz="89651" autoAdjust="0"/>
  </p:normalViewPr>
  <p:slideViewPr>
    <p:cSldViewPr snapToGrid="0" snapToObjects="1">
      <p:cViewPr varScale="1">
        <p:scale>
          <a:sx n="82" d="100"/>
          <a:sy n="82" d="100"/>
        </p:scale>
        <p:origin x="1184" y="40"/>
      </p:cViewPr>
      <p:guideLst/>
    </p:cSldViewPr>
  </p:slideViewPr>
  <p:outlineViewPr>
    <p:cViewPr>
      <p:scale>
        <a:sx n="33" d="100"/>
        <a:sy n="33" d="100"/>
      </p:scale>
      <p:origin x="0" y="0"/>
    </p:cViewPr>
  </p:outlineViewPr>
  <p:notesTextViewPr>
    <p:cViewPr>
      <p:scale>
        <a:sx n="150" d="100"/>
        <a:sy n="150" d="100"/>
      </p:scale>
      <p:origin x="0" y="0"/>
    </p:cViewPr>
  </p:notesTextViewPr>
  <p:notesViewPr>
    <p:cSldViewPr snapToGrid="0" snapToObjects="1">
      <p:cViewPr varScale="1">
        <p:scale>
          <a:sx n="58" d="100"/>
          <a:sy n="58" d="100"/>
        </p:scale>
        <p:origin x="3064"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CD456E5-D087-6F4B-B30F-926C6009CB2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4" name="Footer Placeholder 3">
            <a:extLst>
              <a:ext uri="{FF2B5EF4-FFF2-40B4-BE49-F238E27FC236}">
                <a16:creationId xmlns:a16="http://schemas.microsoft.com/office/drawing/2014/main" id="{1B6DE16A-AE09-1C4D-B3A0-8A8CB06A46D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9475A3DC-A941-1149-B617-E0ACCF42A33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DD7C70-A385-C944-AA00-A2BDCEE0CBFE}" type="slidenum">
              <a:rPr lang="en-GB" smtClean="0"/>
              <a:t>‹#›</a:t>
            </a:fld>
            <a:endParaRPr lang="en-GB"/>
          </a:p>
        </p:txBody>
      </p:sp>
      <p:sp>
        <p:nvSpPr>
          <p:cNvPr id="6" name="Date Placeholder 5">
            <a:extLst>
              <a:ext uri="{FF2B5EF4-FFF2-40B4-BE49-F238E27FC236}">
                <a16:creationId xmlns:a16="http://schemas.microsoft.com/office/drawing/2014/main" id="{A13F6E13-6CA6-7742-BF4E-262502D407B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DA902C1-41FE-514A-AFFB-42397F937B63}" type="datetimeFigureOut">
              <a:rPr lang="en-GB" smtClean="0"/>
              <a:t>14/07/2021</a:t>
            </a:fld>
            <a:endParaRPr lang="en-GB"/>
          </a:p>
        </p:txBody>
      </p:sp>
    </p:spTree>
    <p:extLst>
      <p:ext uri="{BB962C8B-B14F-4D97-AF65-F5344CB8AC3E}">
        <p14:creationId xmlns:p14="http://schemas.microsoft.com/office/powerpoint/2010/main" val="2427763426"/>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6-14T19:38:05.807"/>
    </inkml:context>
    <inkml:brush xml:id="br0">
      <inkml:brushProperty name="width" value="0.05" units="cm"/>
      <inkml:brushProperty name="height" value="0.05" units="cm"/>
      <inkml:brushProperty name="color" value="#E71224"/>
      <inkml:brushProperty name="ignorePressure" value="1"/>
    </inkml:brush>
  </inkml:definitions>
  <inkml:trace contextRef="#ctx0" brushRef="#br0">350 0,'0'1,"1"2,-1-1,1-1,-1 1,1-1,1 2,-2-2,2 1,-1-1,0 1,1 0,-1-1,1 1,1 0,30 19,-29-19,17 11,-1 1,0 0,29 28,-18-16,-25-22,-1 0,0-1,-1 2,2-1,-3 1,1-1,0 1,0 0,-1 0,-1 0,1 0,-1 0,1 0,0 10,-3 126,-3-59,4-51,1-21,-2-1,1 2,-2-1,1-1,-2 1,0 0,0-1,-2 0,-5 12,-40 65,16-25,1-21,8-13,17-18,-2 0,-18 15,-8 8,28-24,0-1,-1 1,1-1,-1 0,-2 0,1-1,-1 0,1 0,-1-1,-1-1,1 1,-2 0,-16 4,13-5,1 0,-1 1,-1-1,4 2,-3 0,-21 12,30-14,0-1,0 0,-2 0,0 0,2-1,-3 0,2 0,0 0,-10 1,-1-1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F61483-72D0-394C-AC95-0368E97CFE03}" type="datetimeFigureOut">
              <a:rPr lang="en-GB" smtClean="0"/>
              <a:t>14/07/2021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D9377F-1BD6-9941-B405-1638211A94BD}" type="slidenum">
              <a:rPr lang="en-GB" smtClean="0"/>
              <a:t>‹#›</a:t>
            </a:fld>
            <a:endParaRPr lang="en-GB"/>
          </a:p>
        </p:txBody>
      </p:sp>
    </p:spTree>
    <p:extLst>
      <p:ext uri="{BB962C8B-B14F-4D97-AF65-F5344CB8AC3E}">
        <p14:creationId xmlns:p14="http://schemas.microsoft.com/office/powerpoint/2010/main" val="1848529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5D9377F-1BD6-9941-B405-1638211A94BD}" type="slidenum">
              <a:rPr lang="en-GB" smtClean="0"/>
              <a:t>1</a:t>
            </a:fld>
            <a:endParaRPr lang="en-GB"/>
          </a:p>
        </p:txBody>
      </p:sp>
    </p:spTree>
    <p:extLst>
      <p:ext uri="{BB962C8B-B14F-4D97-AF65-F5344CB8AC3E}">
        <p14:creationId xmlns:p14="http://schemas.microsoft.com/office/powerpoint/2010/main" val="2801492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Possibly stop here and draw more right-angled</a:t>
            </a:r>
            <a:r>
              <a:rPr lang="en-US" baseline="0" dirty="0" smtClean="0"/>
              <a:t> triangles, asking the students to identify the hypotenuse f or each one.</a:t>
            </a:r>
            <a:endParaRPr lang="en-GB" dirty="0"/>
          </a:p>
        </p:txBody>
      </p:sp>
      <p:sp>
        <p:nvSpPr>
          <p:cNvPr id="4" name="Slide Number Placeholder 3"/>
          <p:cNvSpPr>
            <a:spLocks noGrp="1"/>
          </p:cNvSpPr>
          <p:nvPr>
            <p:ph type="sldNum" sz="quarter" idx="10"/>
          </p:nvPr>
        </p:nvSpPr>
        <p:spPr/>
        <p:txBody>
          <a:bodyPr/>
          <a:lstStyle/>
          <a:p>
            <a:fld id="{D5D9377F-1BD6-9941-B405-1638211A94BD}" type="slidenum">
              <a:rPr lang="en-GB" smtClean="0"/>
              <a:t>4</a:t>
            </a:fld>
            <a:endParaRPr lang="en-GB"/>
          </a:p>
        </p:txBody>
      </p:sp>
    </p:spTree>
    <p:extLst>
      <p:ext uri="{BB962C8B-B14F-4D97-AF65-F5344CB8AC3E}">
        <p14:creationId xmlns:p14="http://schemas.microsoft.com/office/powerpoint/2010/main" val="850509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Perhaps</a:t>
            </a:r>
            <a:r>
              <a:rPr lang="en-US" baseline="0" dirty="0" smtClean="0"/>
              <a:t> use a 30, 60, 90 triangle to explain why the marked angle is 90. Then extend to x, y, 90 to generalize.</a:t>
            </a:r>
            <a:endParaRPr lang="en-GB" dirty="0"/>
          </a:p>
        </p:txBody>
      </p:sp>
      <p:sp>
        <p:nvSpPr>
          <p:cNvPr id="4" name="Slide Number Placeholder 3"/>
          <p:cNvSpPr>
            <a:spLocks noGrp="1"/>
          </p:cNvSpPr>
          <p:nvPr>
            <p:ph type="sldNum" sz="quarter" idx="10"/>
          </p:nvPr>
        </p:nvSpPr>
        <p:spPr/>
        <p:txBody>
          <a:bodyPr/>
          <a:lstStyle/>
          <a:p>
            <a:fld id="{D5D9377F-1BD6-9941-B405-1638211A94BD}" type="slidenum">
              <a:rPr lang="en-GB" smtClean="0"/>
              <a:t>5</a:t>
            </a:fld>
            <a:endParaRPr lang="en-GB"/>
          </a:p>
        </p:txBody>
      </p:sp>
    </p:spTree>
    <p:extLst>
      <p:ext uri="{BB962C8B-B14F-4D97-AF65-F5344CB8AC3E}">
        <p14:creationId xmlns:p14="http://schemas.microsoft.com/office/powerpoint/2010/main" val="2737246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method is used so we don’t have to expand the brackets</a:t>
            </a:r>
            <a:endParaRPr lang="en-GB" dirty="0"/>
          </a:p>
        </p:txBody>
      </p:sp>
      <p:sp>
        <p:nvSpPr>
          <p:cNvPr id="4" name="Slide Number Placeholder 3"/>
          <p:cNvSpPr>
            <a:spLocks noGrp="1"/>
          </p:cNvSpPr>
          <p:nvPr>
            <p:ph type="sldNum" sz="quarter" idx="10"/>
          </p:nvPr>
        </p:nvSpPr>
        <p:spPr/>
        <p:txBody>
          <a:bodyPr/>
          <a:lstStyle/>
          <a:p>
            <a:fld id="{D5D9377F-1BD6-9941-B405-1638211A94BD}" type="slidenum">
              <a:rPr lang="en-GB" smtClean="0"/>
              <a:t>9</a:t>
            </a:fld>
            <a:endParaRPr lang="en-GB"/>
          </a:p>
        </p:txBody>
      </p:sp>
    </p:spTree>
    <p:extLst>
      <p:ext uri="{BB962C8B-B14F-4D97-AF65-F5344CB8AC3E}">
        <p14:creationId xmlns:p14="http://schemas.microsoft.com/office/powerpoint/2010/main" val="581442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and </a:t>
            </a:r>
            <a:r>
              <a:rPr lang="en-US" dirty="0" err="1" smtClean="0"/>
              <a:t>emphasise</a:t>
            </a:r>
            <a:r>
              <a:rPr lang="en-US" dirty="0" smtClean="0"/>
              <a:t> that c must be the hypotenuse in the alternate form.</a:t>
            </a:r>
            <a:endParaRPr lang="en-GB" dirty="0"/>
          </a:p>
        </p:txBody>
      </p:sp>
      <p:sp>
        <p:nvSpPr>
          <p:cNvPr id="4" name="Slide Number Placeholder 3"/>
          <p:cNvSpPr>
            <a:spLocks noGrp="1"/>
          </p:cNvSpPr>
          <p:nvPr>
            <p:ph type="sldNum" sz="quarter" idx="10"/>
          </p:nvPr>
        </p:nvSpPr>
        <p:spPr/>
        <p:txBody>
          <a:bodyPr/>
          <a:lstStyle/>
          <a:p>
            <a:fld id="{D5D9377F-1BD6-9941-B405-1638211A94BD}" type="slidenum">
              <a:rPr lang="en-GB" smtClean="0"/>
              <a:t>11</a:t>
            </a:fld>
            <a:endParaRPr lang="en-GB"/>
          </a:p>
        </p:txBody>
      </p:sp>
    </p:spTree>
    <p:extLst>
      <p:ext uri="{BB962C8B-B14F-4D97-AF65-F5344CB8AC3E}">
        <p14:creationId xmlns:p14="http://schemas.microsoft.com/office/powerpoint/2010/main" val="1480613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D9377F-1BD6-9941-B405-1638211A94BD}" type="slidenum">
              <a:rPr lang="en-GB" smtClean="0"/>
              <a:t>13</a:t>
            </a:fld>
            <a:endParaRPr lang="en-GB"/>
          </a:p>
        </p:txBody>
      </p:sp>
    </p:spTree>
    <p:extLst>
      <p:ext uri="{BB962C8B-B14F-4D97-AF65-F5344CB8AC3E}">
        <p14:creationId xmlns:p14="http://schemas.microsoft.com/office/powerpoint/2010/main" val="1640341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Examples are taken from the Corbett </a:t>
            </a:r>
            <a:r>
              <a:rPr lang="en-US" dirty="0" err="1" smtClean="0"/>
              <a:t>Maths</a:t>
            </a:r>
            <a:r>
              <a:rPr lang="en-US" baseline="0" smtClean="0"/>
              <a:t> exam-style </a:t>
            </a:r>
            <a:r>
              <a:rPr lang="en-US" baseline="0" dirty="0" smtClean="0"/>
              <a:t>questions.</a:t>
            </a:r>
            <a:endParaRPr lang="en-GB" dirty="0"/>
          </a:p>
        </p:txBody>
      </p:sp>
      <p:sp>
        <p:nvSpPr>
          <p:cNvPr id="4" name="Slide Number Placeholder 3"/>
          <p:cNvSpPr>
            <a:spLocks noGrp="1"/>
          </p:cNvSpPr>
          <p:nvPr>
            <p:ph type="sldNum" sz="quarter" idx="10"/>
          </p:nvPr>
        </p:nvSpPr>
        <p:spPr/>
        <p:txBody>
          <a:bodyPr/>
          <a:lstStyle/>
          <a:p>
            <a:fld id="{D5D9377F-1BD6-9941-B405-1638211A94BD}" type="slidenum">
              <a:rPr lang="en-GB" smtClean="0"/>
              <a:t>14</a:t>
            </a:fld>
            <a:endParaRPr lang="en-GB"/>
          </a:p>
        </p:txBody>
      </p:sp>
    </p:spTree>
    <p:extLst>
      <p:ext uri="{BB962C8B-B14F-4D97-AF65-F5344CB8AC3E}">
        <p14:creationId xmlns:p14="http://schemas.microsoft.com/office/powerpoint/2010/main" val="2325935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Examples are taken from the Corbett </a:t>
            </a:r>
            <a:r>
              <a:rPr lang="en-US" dirty="0" err="1" smtClean="0"/>
              <a:t>Maths</a:t>
            </a:r>
            <a:r>
              <a:rPr lang="en-US" baseline="0" dirty="0" smtClean="0"/>
              <a:t> exam-style questions.</a:t>
            </a:r>
            <a:endParaRPr lang="en-GB" dirty="0" smtClean="0"/>
          </a:p>
          <a:p>
            <a:endParaRPr lang="en-GB" dirty="0"/>
          </a:p>
        </p:txBody>
      </p:sp>
      <p:sp>
        <p:nvSpPr>
          <p:cNvPr id="4" name="Slide Number Placeholder 3"/>
          <p:cNvSpPr>
            <a:spLocks noGrp="1"/>
          </p:cNvSpPr>
          <p:nvPr>
            <p:ph type="sldNum" sz="quarter" idx="10"/>
          </p:nvPr>
        </p:nvSpPr>
        <p:spPr/>
        <p:txBody>
          <a:bodyPr/>
          <a:lstStyle/>
          <a:p>
            <a:fld id="{D5D9377F-1BD6-9941-B405-1638211A94BD}" type="slidenum">
              <a:rPr lang="en-GB" smtClean="0"/>
              <a:t>15</a:t>
            </a:fld>
            <a:endParaRPr lang="en-GB"/>
          </a:p>
        </p:txBody>
      </p:sp>
    </p:spTree>
    <p:extLst>
      <p:ext uri="{BB962C8B-B14F-4D97-AF65-F5344CB8AC3E}">
        <p14:creationId xmlns:p14="http://schemas.microsoft.com/office/powerpoint/2010/main" val="360584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Examples are taken from the Corbett </a:t>
            </a:r>
            <a:r>
              <a:rPr lang="en-US" dirty="0" err="1" smtClean="0"/>
              <a:t>Maths</a:t>
            </a:r>
            <a:r>
              <a:rPr lang="en-US" baseline="0" dirty="0" smtClean="0"/>
              <a:t> exam-style questions.</a:t>
            </a:r>
            <a:endParaRPr lang="en-GB" dirty="0" smtClean="0"/>
          </a:p>
          <a:p>
            <a:endParaRPr lang="en-GB" dirty="0"/>
          </a:p>
        </p:txBody>
      </p:sp>
      <p:sp>
        <p:nvSpPr>
          <p:cNvPr id="4" name="Slide Number Placeholder 3"/>
          <p:cNvSpPr>
            <a:spLocks noGrp="1"/>
          </p:cNvSpPr>
          <p:nvPr>
            <p:ph type="sldNum" sz="quarter" idx="10"/>
          </p:nvPr>
        </p:nvSpPr>
        <p:spPr/>
        <p:txBody>
          <a:bodyPr/>
          <a:lstStyle/>
          <a:p>
            <a:fld id="{D5D9377F-1BD6-9941-B405-1638211A94BD}" type="slidenum">
              <a:rPr lang="en-GB" smtClean="0"/>
              <a:t>16</a:t>
            </a:fld>
            <a:endParaRPr lang="en-GB"/>
          </a:p>
        </p:txBody>
      </p:sp>
    </p:spTree>
    <p:extLst>
      <p:ext uri="{BB962C8B-B14F-4D97-AF65-F5344CB8AC3E}">
        <p14:creationId xmlns:p14="http://schemas.microsoft.com/office/powerpoint/2010/main" val="15636952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P3">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90807F-CC69-D64A-8CA7-DE7A689C7297}"/>
              </a:ext>
            </a:extLst>
          </p:cNvPr>
          <p:cNvSpPr/>
          <p:nvPr userDrawn="1"/>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6C2C3470-A77D-3F4F-BA21-9D2139540AE8}"/>
              </a:ext>
            </a:extLst>
          </p:cNvPr>
          <p:cNvSpPr txBox="1"/>
          <p:nvPr userDrawn="1"/>
        </p:nvSpPr>
        <p:spPr>
          <a:xfrm>
            <a:off x="2885678" y="3386567"/>
            <a:ext cx="3372718" cy="1131720"/>
          </a:xfrm>
          <a:prstGeom prst="rect">
            <a:avLst/>
          </a:prstGeom>
          <a:noFill/>
        </p:spPr>
        <p:txBody>
          <a:bodyPr wrap="none" rtlCol="0">
            <a:spAutoFit/>
          </a:bodyPr>
          <a:lstStyle/>
          <a:p>
            <a:pPr algn="ctr"/>
            <a:r>
              <a:rPr lang="en-GB" sz="1351" spc="300" dirty="0"/>
              <a:t>Mathematics</a:t>
            </a:r>
          </a:p>
          <a:p>
            <a:pPr algn="ctr" eaLnBrk="1" hangingPunct="1"/>
            <a:r>
              <a:rPr lang="en-GB" sz="1351" b="1" kern="1200" spc="300" noProof="0" dirty="0" smtClean="0">
                <a:solidFill>
                  <a:schemeClr val="tx1"/>
                </a:solidFill>
                <a:latin typeface="+mn-lt"/>
                <a:ea typeface="+mn-ea"/>
                <a:cs typeface="+mn-cs"/>
              </a:rPr>
              <a:t>Pythagoras’ Theorem</a:t>
            </a:r>
          </a:p>
          <a:p>
            <a:pPr algn="ctr" eaLnBrk="1" hangingPunct="1"/>
            <a:endParaRPr lang="en-GB" sz="1351" b="1" kern="1200" spc="300" noProof="0" dirty="0" smtClean="0">
              <a:solidFill>
                <a:schemeClr val="tx1"/>
              </a:solidFill>
              <a:latin typeface="+mn-lt"/>
              <a:ea typeface="+mn-ea"/>
              <a:cs typeface="+mn-cs"/>
            </a:endParaRPr>
          </a:p>
          <a:p>
            <a:pPr algn="ctr"/>
            <a:r>
              <a:rPr lang="en-US" sz="1351" b="1" spc="300" dirty="0" smtClean="0"/>
              <a:t>QUEEN</a:t>
            </a:r>
            <a:r>
              <a:rPr lang="en-US" sz="1351" b="1" spc="300" baseline="0" dirty="0" smtClean="0"/>
              <a:t> ELIZABETH’S HOSPITAL</a:t>
            </a:r>
            <a:endParaRPr lang="en-GB" sz="1351" spc="300" dirty="0"/>
          </a:p>
          <a:p>
            <a:pPr algn="ctr"/>
            <a:r>
              <a:rPr lang="en-GB" sz="1351" b="1" spc="300" dirty="0"/>
              <a:t>Last updated: </a:t>
            </a:r>
            <a:r>
              <a:rPr lang="en-GB" sz="1351" b="1" spc="300" dirty="0" smtClean="0"/>
              <a:t>26</a:t>
            </a:r>
            <a:r>
              <a:rPr lang="en-GB" sz="1351" b="1" spc="300" baseline="30000" dirty="0" smtClean="0"/>
              <a:t>th</a:t>
            </a:r>
            <a:r>
              <a:rPr lang="en-GB" sz="1351" b="1" spc="300" baseline="0" dirty="0" smtClean="0"/>
              <a:t> May 2021</a:t>
            </a:r>
            <a:endParaRPr lang="en-GB" sz="1351" b="1" spc="300" dirty="0"/>
          </a:p>
        </p:txBody>
      </p:sp>
      <p:grpSp>
        <p:nvGrpSpPr>
          <p:cNvPr id="19" name="Group 18">
            <a:extLst>
              <a:ext uri="{FF2B5EF4-FFF2-40B4-BE49-F238E27FC236}">
                <a16:creationId xmlns:a16="http://schemas.microsoft.com/office/drawing/2014/main" id="{6E0BBCA1-B637-DA48-9AEB-73D453E7CEF3}"/>
              </a:ext>
            </a:extLst>
          </p:cNvPr>
          <p:cNvGrpSpPr/>
          <p:nvPr userDrawn="1"/>
        </p:nvGrpSpPr>
        <p:grpSpPr>
          <a:xfrm>
            <a:off x="-761023" y="0"/>
            <a:ext cx="677108" cy="3067219"/>
            <a:chOff x="-948661" y="62818"/>
            <a:chExt cx="901230" cy="4082469"/>
          </a:xfrm>
        </p:grpSpPr>
        <p:sp>
          <p:nvSpPr>
            <p:cNvPr id="10" name="Rectangle 9">
              <a:extLst>
                <a:ext uri="{FF2B5EF4-FFF2-40B4-BE49-F238E27FC236}">
                  <a16:creationId xmlns:a16="http://schemas.microsoft.com/office/drawing/2014/main" id="{6E55D352-BAB1-EF49-A53C-E90574CEB9A2}"/>
                </a:ext>
              </a:extLst>
            </p:cNvPr>
            <p:cNvSpPr/>
            <p:nvPr userDrawn="1"/>
          </p:nvSpPr>
          <p:spPr>
            <a:xfrm rot="16200000">
              <a:off x="-2539281" y="1653438"/>
              <a:ext cx="4082469" cy="901230"/>
            </a:xfrm>
            <a:prstGeom prst="rect">
              <a:avLst/>
            </a:prstGeom>
            <a:solidFill>
              <a:schemeClr val="bg1"/>
            </a:solidFill>
            <a:ln w="12700">
              <a:solidFill>
                <a:schemeClr val="tx1">
                  <a:lumMod val="75000"/>
                  <a:lumOff val="25000"/>
                </a:schemeClr>
              </a:solidFill>
            </a:ln>
          </p:spPr>
          <p:txBody>
            <a:bodyPr wrap="square">
              <a:spAutoFit/>
            </a:bodyPr>
            <a:lstStyle/>
            <a:p>
              <a:pPr algn="ctr"/>
              <a:r>
                <a:rPr lang="en-GB" sz="1200" dirty="0">
                  <a:latin typeface="Calibri" charset="0"/>
                  <a:ea typeface="Calibri" charset="0"/>
                  <a:cs typeface="Calibri" charset="0"/>
                </a:rPr>
                <a:t>The main colours used in this PowerPoint.</a:t>
              </a:r>
            </a:p>
            <a:p>
              <a:pPr algn="ctr"/>
              <a:endParaRPr lang="en-GB" sz="1400" dirty="0">
                <a:latin typeface="Calibri" charset="0"/>
                <a:ea typeface="Calibri" charset="0"/>
                <a:cs typeface="Calibri" charset="0"/>
              </a:endParaRPr>
            </a:p>
            <a:p>
              <a:pPr algn="ctr"/>
              <a:endParaRPr lang="en-GB" sz="1100" dirty="0"/>
            </a:p>
          </p:txBody>
        </p:sp>
        <p:sp>
          <p:nvSpPr>
            <p:cNvPr id="11" name="Rectangle 10">
              <a:extLst>
                <a:ext uri="{FF2B5EF4-FFF2-40B4-BE49-F238E27FC236}">
                  <a16:creationId xmlns:a16="http://schemas.microsoft.com/office/drawing/2014/main" id="{33B2B14E-DC1A-5E4C-928B-D4217526D917}"/>
                </a:ext>
              </a:extLst>
            </p:cNvPr>
            <p:cNvSpPr/>
            <p:nvPr userDrawn="1"/>
          </p:nvSpPr>
          <p:spPr>
            <a:xfrm>
              <a:off x="-558935" y="257838"/>
              <a:ext cx="374469" cy="374469"/>
            </a:xfrm>
            <a:prstGeom prst="rect">
              <a:avLst/>
            </a:prstGeom>
            <a:solidFill>
              <a:srgbClr val="FFFD9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a:p>
          </p:txBody>
        </p:sp>
        <p:sp>
          <p:nvSpPr>
            <p:cNvPr id="12" name="Rectangle 11">
              <a:extLst>
                <a:ext uri="{FF2B5EF4-FFF2-40B4-BE49-F238E27FC236}">
                  <a16:creationId xmlns:a16="http://schemas.microsoft.com/office/drawing/2014/main" id="{BAC70C96-CE7C-C644-B399-67BE1A82A085}"/>
                </a:ext>
              </a:extLst>
            </p:cNvPr>
            <p:cNvSpPr/>
            <p:nvPr userDrawn="1"/>
          </p:nvSpPr>
          <p:spPr>
            <a:xfrm>
              <a:off x="-558935" y="731833"/>
              <a:ext cx="374469" cy="374469"/>
            </a:xfrm>
            <a:prstGeom prst="rect">
              <a:avLst/>
            </a:prstGeom>
            <a:solidFill>
              <a:srgbClr val="97E0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a:p>
          </p:txBody>
        </p:sp>
        <p:sp>
          <p:nvSpPr>
            <p:cNvPr id="13" name="Rectangle 12">
              <a:extLst>
                <a:ext uri="{FF2B5EF4-FFF2-40B4-BE49-F238E27FC236}">
                  <a16:creationId xmlns:a16="http://schemas.microsoft.com/office/drawing/2014/main" id="{8A999F51-BD50-C049-90A9-1B6231CB9857}"/>
                </a:ext>
              </a:extLst>
            </p:cNvPr>
            <p:cNvSpPr/>
            <p:nvPr userDrawn="1"/>
          </p:nvSpPr>
          <p:spPr>
            <a:xfrm>
              <a:off x="-558935" y="1205828"/>
              <a:ext cx="374469" cy="374469"/>
            </a:xfrm>
            <a:prstGeom prst="rect">
              <a:avLst/>
            </a:prstGeom>
            <a:solidFill>
              <a:srgbClr val="BEFCB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a:p>
          </p:txBody>
        </p:sp>
        <p:sp>
          <p:nvSpPr>
            <p:cNvPr id="14" name="Rectangle 13">
              <a:extLst>
                <a:ext uri="{FF2B5EF4-FFF2-40B4-BE49-F238E27FC236}">
                  <a16:creationId xmlns:a16="http://schemas.microsoft.com/office/drawing/2014/main" id="{6CC2D869-022F-E840-89BC-12DD971DC573}"/>
                </a:ext>
              </a:extLst>
            </p:cNvPr>
            <p:cNvSpPr/>
            <p:nvPr userDrawn="1"/>
          </p:nvSpPr>
          <p:spPr>
            <a:xfrm>
              <a:off x="-558935" y="1679823"/>
              <a:ext cx="374469" cy="374469"/>
            </a:xfrm>
            <a:prstGeom prst="rect">
              <a:avLst/>
            </a:prstGeom>
            <a:solidFill>
              <a:srgbClr val="FFE7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a:p>
          </p:txBody>
        </p:sp>
        <p:sp>
          <p:nvSpPr>
            <p:cNvPr id="15" name="Rectangle 14">
              <a:extLst>
                <a:ext uri="{FF2B5EF4-FFF2-40B4-BE49-F238E27FC236}">
                  <a16:creationId xmlns:a16="http://schemas.microsoft.com/office/drawing/2014/main" id="{EE8AFE88-59C2-B045-B530-3C553F00279C}"/>
                </a:ext>
              </a:extLst>
            </p:cNvPr>
            <p:cNvSpPr/>
            <p:nvPr userDrawn="1"/>
          </p:nvSpPr>
          <p:spPr>
            <a:xfrm>
              <a:off x="-558935" y="2153818"/>
              <a:ext cx="374469" cy="374469"/>
            </a:xfrm>
            <a:prstGeom prst="rect">
              <a:avLst/>
            </a:prstGeom>
            <a:solidFill>
              <a:srgbClr val="FFDBD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a:p>
          </p:txBody>
        </p:sp>
        <p:sp>
          <p:nvSpPr>
            <p:cNvPr id="16" name="Rectangle 15">
              <a:extLst>
                <a:ext uri="{FF2B5EF4-FFF2-40B4-BE49-F238E27FC236}">
                  <a16:creationId xmlns:a16="http://schemas.microsoft.com/office/drawing/2014/main" id="{2CD1061D-2441-E04D-9676-B653DF83E2F4}"/>
                </a:ext>
              </a:extLst>
            </p:cNvPr>
            <p:cNvSpPr/>
            <p:nvPr userDrawn="1"/>
          </p:nvSpPr>
          <p:spPr>
            <a:xfrm>
              <a:off x="-558935" y="2627813"/>
              <a:ext cx="374469" cy="374469"/>
            </a:xfrm>
            <a:prstGeom prst="rect">
              <a:avLst/>
            </a:prstGeom>
            <a:solidFill>
              <a:srgbClr val="FEB5B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a:p>
          </p:txBody>
        </p:sp>
        <p:sp>
          <p:nvSpPr>
            <p:cNvPr id="17" name="Rectangle 16">
              <a:extLst>
                <a:ext uri="{FF2B5EF4-FFF2-40B4-BE49-F238E27FC236}">
                  <a16:creationId xmlns:a16="http://schemas.microsoft.com/office/drawing/2014/main" id="{C5FBBDF0-4A29-224B-929A-32C4CB949376}"/>
                </a:ext>
              </a:extLst>
            </p:cNvPr>
            <p:cNvSpPr/>
            <p:nvPr userDrawn="1"/>
          </p:nvSpPr>
          <p:spPr>
            <a:xfrm>
              <a:off x="-558935" y="3575802"/>
              <a:ext cx="374469" cy="374469"/>
            </a:xfrm>
            <a:prstGeom prst="rect">
              <a:avLst/>
            </a:prstGeom>
            <a:solidFill>
              <a:srgbClr val="D3B3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a:p>
          </p:txBody>
        </p:sp>
        <p:sp>
          <p:nvSpPr>
            <p:cNvPr id="18" name="Rectangle 17">
              <a:extLst>
                <a:ext uri="{FF2B5EF4-FFF2-40B4-BE49-F238E27FC236}">
                  <a16:creationId xmlns:a16="http://schemas.microsoft.com/office/drawing/2014/main" id="{8D0DA461-5D30-5344-8AA2-02873BB7BFE1}"/>
                </a:ext>
              </a:extLst>
            </p:cNvPr>
            <p:cNvSpPr/>
            <p:nvPr userDrawn="1"/>
          </p:nvSpPr>
          <p:spPr>
            <a:xfrm>
              <a:off x="-558935" y="3101808"/>
              <a:ext cx="374469" cy="374469"/>
            </a:xfrm>
            <a:prstGeom prst="rect">
              <a:avLst/>
            </a:prstGeom>
            <a:solidFill>
              <a:srgbClr val="D9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a:p>
          </p:txBody>
        </p:sp>
      </p:gr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29867" y="427865"/>
            <a:ext cx="2684266" cy="2684266"/>
          </a:xfrm>
          <a:prstGeom prst="rect">
            <a:avLst/>
          </a:prstGeom>
        </p:spPr>
      </p:pic>
    </p:spTree>
    <p:extLst>
      <p:ext uri="{BB962C8B-B14F-4D97-AF65-F5344CB8AC3E}">
        <p14:creationId xmlns:p14="http://schemas.microsoft.com/office/powerpoint/2010/main" val="12193868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rols&amp;Layout">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B453A38F-A006-2D4A-8143-E8B42B9BC24A}"/>
              </a:ext>
            </a:extLst>
          </p:cNvPr>
          <p:cNvSpPr/>
          <p:nvPr userDrawn="1"/>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705EF21D-6DDF-A64B-A2DF-AE1F1279CCC8}"/>
              </a:ext>
            </a:extLst>
          </p:cNvPr>
          <p:cNvSpPr txBox="1"/>
          <p:nvPr userDrawn="1"/>
        </p:nvSpPr>
        <p:spPr>
          <a:xfrm>
            <a:off x="66356" y="578058"/>
            <a:ext cx="8264568" cy="553998"/>
          </a:xfrm>
          <a:prstGeom prst="rect">
            <a:avLst/>
          </a:prstGeom>
          <a:noFill/>
        </p:spPr>
        <p:txBody>
          <a:bodyPr wrap="square" rtlCol="0">
            <a:spAutoFit/>
          </a:bodyPr>
          <a:lstStyle/>
          <a:p>
            <a:pPr algn="l"/>
            <a:r>
              <a:rPr lang="en-GB" sz="1500" spc="300" dirty="0"/>
              <a:t>Some textboxes [controls] throughout this PowerPoint have been set up to ‘trigger’ animations when clicked. These are detailed below.</a:t>
            </a:r>
          </a:p>
        </p:txBody>
      </p:sp>
      <p:grpSp>
        <p:nvGrpSpPr>
          <p:cNvPr id="6" name="Group 5">
            <a:extLst>
              <a:ext uri="{FF2B5EF4-FFF2-40B4-BE49-F238E27FC236}">
                <a16:creationId xmlns:a16="http://schemas.microsoft.com/office/drawing/2014/main" id="{45924C19-4218-D940-974A-7AAAA82013D3}"/>
              </a:ext>
            </a:extLst>
          </p:cNvPr>
          <p:cNvGrpSpPr/>
          <p:nvPr userDrawn="1"/>
        </p:nvGrpSpPr>
        <p:grpSpPr>
          <a:xfrm>
            <a:off x="151963" y="1289098"/>
            <a:ext cx="8903805" cy="784830"/>
            <a:chOff x="1820342" y="1466572"/>
            <a:chExt cx="8903805" cy="784830"/>
          </a:xfrm>
        </p:grpSpPr>
        <p:grpSp>
          <p:nvGrpSpPr>
            <p:cNvPr id="2" name="Group 1">
              <a:extLst>
                <a:ext uri="{FF2B5EF4-FFF2-40B4-BE49-F238E27FC236}">
                  <a16:creationId xmlns:a16="http://schemas.microsoft.com/office/drawing/2014/main" id="{A3350D4A-F062-5044-BB59-334D9E4F30FE}"/>
                </a:ext>
              </a:extLst>
            </p:cNvPr>
            <p:cNvGrpSpPr/>
            <p:nvPr userDrawn="1"/>
          </p:nvGrpSpPr>
          <p:grpSpPr>
            <a:xfrm>
              <a:off x="1820342" y="1504138"/>
              <a:ext cx="2660074" cy="709699"/>
              <a:chOff x="1820342" y="1545283"/>
              <a:chExt cx="2660074" cy="709699"/>
            </a:xfrm>
          </p:grpSpPr>
          <p:sp>
            <p:nvSpPr>
              <p:cNvPr id="24" name="TextBox 4">
                <a:extLst>
                  <a:ext uri="{FF2B5EF4-FFF2-40B4-BE49-F238E27FC236}">
                    <a16:creationId xmlns:a16="http://schemas.microsoft.com/office/drawing/2014/main" id="{FA70328D-10AC-B54A-897C-F9AEA2E0874B}"/>
                  </a:ext>
                </a:extLst>
              </p:cNvPr>
              <p:cNvSpPr txBox="1">
                <a:spLocks/>
              </p:cNvSpPr>
              <p:nvPr userDrawn="1"/>
            </p:nvSpPr>
            <p:spPr bwMode="auto">
              <a:xfrm>
                <a:off x="1820342" y="1945382"/>
                <a:ext cx="2660074" cy="309600"/>
              </a:xfrm>
              <a:prstGeom prst="rect">
                <a:avLst/>
              </a:prstGeom>
              <a:solidFill>
                <a:schemeClr val="accent3"/>
              </a:solidFill>
              <a:ln w="12700">
                <a:solidFill>
                  <a:schemeClr val="tx1"/>
                </a:solidFill>
              </a:ln>
            </p:spPr>
            <p:txBody>
              <a:bodyPr anchor="ctr"/>
              <a:lstStyle>
                <a:lvl1pPr eaLnBrk="0" hangingPunct="0">
                  <a:defRPr>
                    <a:solidFill>
                      <a:schemeClr val="tx1"/>
                    </a:solidFill>
                    <a:latin typeface="Arial" charset="0"/>
                  </a:defRPr>
                </a:lvl1pPr>
                <a:lvl2pPr marL="877888" indent="-342900" eaLnBrk="0" hangingPunct="0">
                  <a:defRPr>
                    <a:solidFill>
                      <a:schemeClr val="tx1"/>
                    </a:solidFill>
                    <a:latin typeface="Arial" charset="0"/>
                  </a:defRPr>
                </a:lvl2pPr>
                <a:lvl3pPr marL="1400175" indent="-342900" eaLnBrk="0" hangingPunct="0">
                  <a:defRPr>
                    <a:solidFill>
                      <a:schemeClr val="tx1"/>
                    </a:solidFill>
                    <a:latin typeface="Arial" charset="0"/>
                  </a:defRPr>
                </a:lvl3pPr>
                <a:lvl4pPr marL="1922463" indent="-342900" eaLnBrk="0" hangingPunct="0">
                  <a:defRPr>
                    <a:solidFill>
                      <a:schemeClr val="tx1"/>
                    </a:solidFill>
                    <a:latin typeface="Arial" charset="0"/>
                  </a:defRPr>
                </a:lvl4pPr>
                <a:lvl5pPr marL="2444750" indent="-342900" eaLnBrk="0" hangingPunct="0">
                  <a:defRPr>
                    <a:solidFill>
                      <a:schemeClr val="tx1"/>
                    </a:solidFill>
                    <a:latin typeface="Arial" charset="0"/>
                  </a:defRPr>
                </a:lvl5pPr>
                <a:lvl6pPr marL="2901950" indent="-342900" eaLnBrk="0" fontAlgn="base" hangingPunct="0">
                  <a:spcBef>
                    <a:spcPct val="0"/>
                  </a:spcBef>
                  <a:spcAft>
                    <a:spcPct val="0"/>
                  </a:spcAft>
                  <a:defRPr>
                    <a:solidFill>
                      <a:schemeClr val="tx1"/>
                    </a:solidFill>
                    <a:latin typeface="Arial" charset="0"/>
                  </a:defRPr>
                </a:lvl6pPr>
                <a:lvl7pPr marL="3359150" indent="-342900" eaLnBrk="0" fontAlgn="base" hangingPunct="0">
                  <a:spcBef>
                    <a:spcPct val="0"/>
                  </a:spcBef>
                  <a:spcAft>
                    <a:spcPct val="0"/>
                  </a:spcAft>
                  <a:defRPr>
                    <a:solidFill>
                      <a:schemeClr val="tx1"/>
                    </a:solidFill>
                    <a:latin typeface="Arial" charset="0"/>
                  </a:defRPr>
                </a:lvl7pPr>
                <a:lvl8pPr marL="3816350" indent="-342900" eaLnBrk="0" fontAlgn="base" hangingPunct="0">
                  <a:spcBef>
                    <a:spcPct val="0"/>
                  </a:spcBef>
                  <a:spcAft>
                    <a:spcPct val="0"/>
                  </a:spcAft>
                  <a:defRPr>
                    <a:solidFill>
                      <a:schemeClr val="tx1"/>
                    </a:solidFill>
                    <a:latin typeface="Arial" charset="0"/>
                  </a:defRPr>
                </a:lvl8pPr>
                <a:lvl9pPr marL="4273550" indent="-342900" eaLnBrk="0" fontAlgn="base" hangingPunct="0">
                  <a:spcBef>
                    <a:spcPct val="0"/>
                  </a:spcBef>
                  <a:spcAft>
                    <a:spcPct val="0"/>
                  </a:spcAft>
                  <a:defRPr>
                    <a:solidFill>
                      <a:schemeClr val="tx1"/>
                    </a:solidFill>
                    <a:latin typeface="Arial" charset="0"/>
                  </a:defRPr>
                </a:lvl9pPr>
              </a:lstStyle>
              <a:p>
                <a:pPr algn="l" eaLnBrk="1" hangingPunct="1">
                  <a:defRPr/>
                </a:pPr>
                <a:r>
                  <a:rPr lang="en-US" sz="1400" b="1" spc="300" dirty="0">
                    <a:latin typeface="Calibri" charset="0"/>
                    <a:ea typeface="Calibri" charset="0"/>
                    <a:cs typeface="Calibri" charset="0"/>
                  </a:rPr>
                  <a:t>LEARNING OBJECTIVE</a:t>
                </a:r>
              </a:p>
            </p:txBody>
          </p:sp>
          <p:sp>
            <p:nvSpPr>
              <p:cNvPr id="25" name="TextBox 9">
                <a:extLst>
                  <a:ext uri="{FF2B5EF4-FFF2-40B4-BE49-F238E27FC236}">
                    <a16:creationId xmlns:a16="http://schemas.microsoft.com/office/drawing/2014/main" id="{3241E8D5-E77F-A448-9572-34FE3F91F72F}"/>
                  </a:ext>
                </a:extLst>
              </p:cNvPr>
              <p:cNvSpPr txBox="1">
                <a:spLocks/>
              </p:cNvSpPr>
              <p:nvPr userDrawn="1"/>
            </p:nvSpPr>
            <p:spPr bwMode="auto">
              <a:xfrm>
                <a:off x="1820342" y="1545283"/>
                <a:ext cx="914399" cy="309600"/>
              </a:xfrm>
              <a:prstGeom prst="rect">
                <a:avLst/>
              </a:prstGeom>
              <a:solidFill>
                <a:schemeClr val="bg1">
                  <a:lumMod val="85000"/>
                </a:schemeClr>
              </a:solidFill>
              <a:ln w="12700">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sz="1400" b="1" spc="300" dirty="0">
                    <a:latin typeface="Calibri" charset="0"/>
                    <a:ea typeface="Calibri" charset="0"/>
                    <a:cs typeface="Calibri" charset="0"/>
                  </a:rPr>
                  <a:t>DATE</a:t>
                </a:r>
                <a:endParaRPr lang="en-US" sz="1400" b="1" spc="300" dirty="0">
                  <a:latin typeface="Calibri" charset="0"/>
                  <a:ea typeface="Calibri" charset="0"/>
                  <a:cs typeface="Calibri" charset="0"/>
                </a:endParaRPr>
              </a:p>
            </p:txBody>
          </p:sp>
          <p:sp>
            <p:nvSpPr>
              <p:cNvPr id="26" name="TextBox 3">
                <a:extLst>
                  <a:ext uri="{FF2B5EF4-FFF2-40B4-BE49-F238E27FC236}">
                    <a16:creationId xmlns:a16="http://schemas.microsoft.com/office/drawing/2014/main" id="{8D743310-9ADD-6D49-B1C8-CE5DBB93D6E0}"/>
                  </a:ext>
                </a:extLst>
              </p:cNvPr>
              <p:cNvSpPr txBox="1">
                <a:spLocks/>
              </p:cNvSpPr>
              <p:nvPr userDrawn="1"/>
            </p:nvSpPr>
            <p:spPr bwMode="auto">
              <a:xfrm>
                <a:off x="2833595" y="1545283"/>
                <a:ext cx="1646819" cy="309600"/>
              </a:xfrm>
              <a:prstGeom prst="rect">
                <a:avLst/>
              </a:prstGeom>
              <a:solidFill>
                <a:schemeClr val="accent2">
                  <a:lumMod val="60000"/>
                  <a:lumOff val="40000"/>
                </a:schemeClr>
              </a:solidFill>
              <a:ln w="12700">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spc="300" dirty="0">
                    <a:latin typeface="Calibri" charset="0"/>
                    <a:ea typeface="Calibri" charset="0"/>
                    <a:cs typeface="Calibri" charset="0"/>
                  </a:rPr>
                  <a:t>TITLE</a:t>
                </a:r>
              </a:p>
            </p:txBody>
          </p:sp>
        </p:grpSp>
        <p:grpSp>
          <p:nvGrpSpPr>
            <p:cNvPr id="5" name="Group 4">
              <a:extLst>
                <a:ext uri="{FF2B5EF4-FFF2-40B4-BE49-F238E27FC236}">
                  <a16:creationId xmlns:a16="http://schemas.microsoft.com/office/drawing/2014/main" id="{26C40E73-C315-864E-B58B-A4EC41A0690E}"/>
                </a:ext>
              </a:extLst>
            </p:cNvPr>
            <p:cNvGrpSpPr/>
            <p:nvPr userDrawn="1"/>
          </p:nvGrpSpPr>
          <p:grpSpPr>
            <a:xfrm>
              <a:off x="4628967" y="1466572"/>
              <a:ext cx="6095180" cy="784830"/>
              <a:chOff x="4628967" y="1462993"/>
              <a:chExt cx="6095180" cy="784830"/>
            </a:xfrm>
          </p:grpSpPr>
          <p:sp>
            <p:nvSpPr>
              <p:cNvPr id="23" name="TextBox 22">
                <a:extLst>
                  <a:ext uri="{FF2B5EF4-FFF2-40B4-BE49-F238E27FC236}">
                    <a16:creationId xmlns:a16="http://schemas.microsoft.com/office/drawing/2014/main" id="{E6EB34EC-1B19-414E-93B2-2D0301C311A9}"/>
                  </a:ext>
                </a:extLst>
              </p:cNvPr>
              <p:cNvSpPr txBox="1"/>
              <p:nvPr userDrawn="1"/>
            </p:nvSpPr>
            <p:spPr>
              <a:xfrm>
                <a:off x="4655598" y="1462993"/>
                <a:ext cx="6068549" cy="553998"/>
              </a:xfrm>
              <a:prstGeom prst="rect">
                <a:avLst/>
              </a:prstGeom>
              <a:noFill/>
            </p:spPr>
            <p:txBody>
              <a:bodyPr wrap="square" rtlCol="0">
                <a:spAutoFit/>
              </a:bodyPr>
              <a:lstStyle/>
              <a:p>
                <a:pPr algn="l"/>
                <a:r>
                  <a:rPr lang="en-GB" sz="1500" spc="300" dirty="0"/>
                  <a:t>The date, title and learning objective are displayed at the top of the slide in the format to the left.</a:t>
                </a:r>
              </a:p>
            </p:txBody>
          </p:sp>
          <p:cxnSp>
            <p:nvCxnSpPr>
              <p:cNvPr id="4" name="Straight Connector 3">
                <a:extLst>
                  <a:ext uri="{FF2B5EF4-FFF2-40B4-BE49-F238E27FC236}">
                    <a16:creationId xmlns:a16="http://schemas.microsoft.com/office/drawing/2014/main" id="{76C952C1-5B60-354D-8932-4CA13924694E}"/>
                  </a:ext>
                </a:extLst>
              </p:cNvPr>
              <p:cNvCxnSpPr>
                <a:cxnSpLocks/>
              </p:cNvCxnSpPr>
              <p:nvPr userDrawn="1"/>
            </p:nvCxnSpPr>
            <p:spPr>
              <a:xfrm>
                <a:off x="4628967" y="1462993"/>
                <a:ext cx="0" cy="78483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7" name="TextBox 26">
            <a:extLst>
              <a:ext uri="{FF2B5EF4-FFF2-40B4-BE49-F238E27FC236}">
                <a16:creationId xmlns:a16="http://schemas.microsoft.com/office/drawing/2014/main" id="{68ADD22D-EA5E-B241-AFB5-D9C97504938B}"/>
              </a:ext>
            </a:extLst>
          </p:cNvPr>
          <p:cNvSpPr txBox="1"/>
          <p:nvPr userDrawn="1"/>
        </p:nvSpPr>
        <p:spPr>
          <a:xfrm>
            <a:off x="66356" y="75603"/>
            <a:ext cx="3920107" cy="584775"/>
          </a:xfrm>
          <a:prstGeom prst="rect">
            <a:avLst/>
          </a:prstGeom>
          <a:noFill/>
        </p:spPr>
        <p:txBody>
          <a:bodyPr wrap="square" rtlCol="0">
            <a:spAutoFit/>
          </a:bodyPr>
          <a:lstStyle/>
          <a:p>
            <a:pPr algn="l"/>
            <a:r>
              <a:rPr lang="en-GB" sz="3200" b="1" spc="300" dirty="0"/>
              <a:t>Controls &amp; layout</a:t>
            </a:r>
          </a:p>
        </p:txBody>
      </p:sp>
      <p:cxnSp>
        <p:nvCxnSpPr>
          <p:cNvPr id="37" name="Straight Connector 36">
            <a:extLst>
              <a:ext uri="{FF2B5EF4-FFF2-40B4-BE49-F238E27FC236}">
                <a16:creationId xmlns:a16="http://schemas.microsoft.com/office/drawing/2014/main" id="{B21CEB9F-8260-0A40-A91D-D64E181A1844}"/>
              </a:ext>
            </a:extLst>
          </p:cNvPr>
          <p:cNvCxnSpPr>
            <a:cxnSpLocks/>
          </p:cNvCxnSpPr>
          <p:nvPr userDrawn="1"/>
        </p:nvCxnSpPr>
        <p:spPr>
          <a:xfrm>
            <a:off x="66356" y="1171257"/>
            <a:ext cx="898941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55FB869-FA68-0348-A0B3-A6A7ED058E3D}"/>
              </a:ext>
            </a:extLst>
          </p:cNvPr>
          <p:cNvCxnSpPr>
            <a:cxnSpLocks/>
          </p:cNvCxnSpPr>
          <p:nvPr userDrawn="1"/>
        </p:nvCxnSpPr>
        <p:spPr>
          <a:xfrm>
            <a:off x="66356" y="2193049"/>
            <a:ext cx="898941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E86D0D19-A691-2D42-A577-DC2C5D9B44C4}"/>
              </a:ext>
            </a:extLst>
          </p:cNvPr>
          <p:cNvGrpSpPr/>
          <p:nvPr userDrawn="1"/>
        </p:nvGrpSpPr>
        <p:grpSpPr>
          <a:xfrm>
            <a:off x="151963" y="2307486"/>
            <a:ext cx="8903805" cy="1708160"/>
            <a:chOff x="1820342" y="1466572"/>
            <a:chExt cx="8903805" cy="1708160"/>
          </a:xfrm>
        </p:grpSpPr>
        <p:grpSp>
          <p:nvGrpSpPr>
            <p:cNvPr id="29" name="Group 28">
              <a:extLst>
                <a:ext uri="{FF2B5EF4-FFF2-40B4-BE49-F238E27FC236}">
                  <a16:creationId xmlns:a16="http://schemas.microsoft.com/office/drawing/2014/main" id="{B1C10E65-2ACF-0348-8100-AF39CE803DD7}"/>
                </a:ext>
              </a:extLst>
            </p:cNvPr>
            <p:cNvGrpSpPr/>
            <p:nvPr userDrawn="1"/>
          </p:nvGrpSpPr>
          <p:grpSpPr>
            <a:xfrm>
              <a:off x="1820342" y="1504138"/>
              <a:ext cx="2660074" cy="709699"/>
              <a:chOff x="1820342" y="1545283"/>
              <a:chExt cx="2660074" cy="709699"/>
            </a:xfrm>
          </p:grpSpPr>
          <p:sp>
            <p:nvSpPr>
              <p:cNvPr id="33" name="TextBox 4">
                <a:extLst>
                  <a:ext uri="{FF2B5EF4-FFF2-40B4-BE49-F238E27FC236}">
                    <a16:creationId xmlns:a16="http://schemas.microsoft.com/office/drawing/2014/main" id="{92721DFE-88DE-D84A-9D2B-2B626493B5F9}"/>
                  </a:ext>
                </a:extLst>
              </p:cNvPr>
              <p:cNvSpPr txBox="1">
                <a:spLocks/>
              </p:cNvSpPr>
              <p:nvPr userDrawn="1"/>
            </p:nvSpPr>
            <p:spPr bwMode="auto">
              <a:xfrm>
                <a:off x="1820342" y="1945382"/>
                <a:ext cx="2660074" cy="309600"/>
              </a:xfrm>
              <a:prstGeom prst="rect">
                <a:avLst/>
              </a:prstGeom>
              <a:solidFill>
                <a:schemeClr val="accent1">
                  <a:lumMod val="60000"/>
                  <a:lumOff val="40000"/>
                </a:schemeClr>
              </a:solidFill>
              <a:ln w="12700">
                <a:solidFill>
                  <a:schemeClr val="tx1"/>
                </a:solidFill>
              </a:ln>
            </p:spPr>
            <p:txBody>
              <a:bodyPr anchor="ctr"/>
              <a:lstStyle>
                <a:lvl1pPr eaLnBrk="0" hangingPunct="0">
                  <a:defRPr>
                    <a:solidFill>
                      <a:schemeClr val="tx1"/>
                    </a:solidFill>
                    <a:latin typeface="Arial" charset="0"/>
                  </a:defRPr>
                </a:lvl1pPr>
                <a:lvl2pPr marL="877888" indent="-342900" eaLnBrk="0" hangingPunct="0">
                  <a:defRPr>
                    <a:solidFill>
                      <a:schemeClr val="tx1"/>
                    </a:solidFill>
                    <a:latin typeface="Arial" charset="0"/>
                  </a:defRPr>
                </a:lvl2pPr>
                <a:lvl3pPr marL="1400175" indent="-342900" eaLnBrk="0" hangingPunct="0">
                  <a:defRPr>
                    <a:solidFill>
                      <a:schemeClr val="tx1"/>
                    </a:solidFill>
                    <a:latin typeface="Arial" charset="0"/>
                  </a:defRPr>
                </a:lvl3pPr>
                <a:lvl4pPr marL="1922463" indent="-342900" eaLnBrk="0" hangingPunct="0">
                  <a:defRPr>
                    <a:solidFill>
                      <a:schemeClr val="tx1"/>
                    </a:solidFill>
                    <a:latin typeface="Arial" charset="0"/>
                  </a:defRPr>
                </a:lvl4pPr>
                <a:lvl5pPr marL="2444750" indent="-342900" eaLnBrk="0" hangingPunct="0">
                  <a:defRPr>
                    <a:solidFill>
                      <a:schemeClr val="tx1"/>
                    </a:solidFill>
                    <a:latin typeface="Arial" charset="0"/>
                  </a:defRPr>
                </a:lvl5pPr>
                <a:lvl6pPr marL="2901950" indent="-342900" eaLnBrk="0" fontAlgn="base" hangingPunct="0">
                  <a:spcBef>
                    <a:spcPct val="0"/>
                  </a:spcBef>
                  <a:spcAft>
                    <a:spcPct val="0"/>
                  </a:spcAft>
                  <a:defRPr>
                    <a:solidFill>
                      <a:schemeClr val="tx1"/>
                    </a:solidFill>
                    <a:latin typeface="Arial" charset="0"/>
                  </a:defRPr>
                </a:lvl6pPr>
                <a:lvl7pPr marL="3359150" indent="-342900" eaLnBrk="0" fontAlgn="base" hangingPunct="0">
                  <a:spcBef>
                    <a:spcPct val="0"/>
                  </a:spcBef>
                  <a:spcAft>
                    <a:spcPct val="0"/>
                  </a:spcAft>
                  <a:defRPr>
                    <a:solidFill>
                      <a:schemeClr val="tx1"/>
                    </a:solidFill>
                    <a:latin typeface="Arial" charset="0"/>
                  </a:defRPr>
                </a:lvl7pPr>
                <a:lvl8pPr marL="3816350" indent="-342900" eaLnBrk="0" fontAlgn="base" hangingPunct="0">
                  <a:spcBef>
                    <a:spcPct val="0"/>
                  </a:spcBef>
                  <a:spcAft>
                    <a:spcPct val="0"/>
                  </a:spcAft>
                  <a:defRPr>
                    <a:solidFill>
                      <a:schemeClr val="tx1"/>
                    </a:solidFill>
                    <a:latin typeface="Arial" charset="0"/>
                  </a:defRPr>
                </a:lvl8pPr>
                <a:lvl9pPr marL="4273550" indent="-342900" eaLnBrk="0" fontAlgn="base" hangingPunct="0">
                  <a:spcBef>
                    <a:spcPct val="0"/>
                  </a:spcBef>
                  <a:spcAft>
                    <a:spcPct val="0"/>
                  </a:spcAft>
                  <a:defRPr>
                    <a:solidFill>
                      <a:schemeClr val="tx1"/>
                    </a:solidFill>
                    <a:latin typeface="Arial" charset="0"/>
                  </a:defRPr>
                </a:lvl9pPr>
              </a:lstStyle>
              <a:p>
                <a:pPr algn="l" eaLnBrk="1" hangingPunct="1">
                  <a:defRPr/>
                </a:pPr>
                <a:r>
                  <a:rPr lang="en-US" sz="1400" b="1" spc="300" dirty="0">
                    <a:latin typeface="Calibri" charset="0"/>
                    <a:ea typeface="Calibri" charset="0"/>
                    <a:cs typeface="Calibri" charset="0"/>
                  </a:rPr>
                  <a:t>KEY TERMS</a:t>
                </a:r>
              </a:p>
            </p:txBody>
          </p:sp>
          <p:sp>
            <p:nvSpPr>
              <p:cNvPr id="34" name="TextBox 9">
                <a:extLst>
                  <a:ext uri="{FF2B5EF4-FFF2-40B4-BE49-F238E27FC236}">
                    <a16:creationId xmlns:a16="http://schemas.microsoft.com/office/drawing/2014/main" id="{484E0F6D-BFC2-484B-B722-17638277FB12}"/>
                  </a:ext>
                </a:extLst>
              </p:cNvPr>
              <p:cNvSpPr txBox="1">
                <a:spLocks/>
              </p:cNvSpPr>
              <p:nvPr userDrawn="1"/>
            </p:nvSpPr>
            <p:spPr bwMode="auto">
              <a:xfrm>
                <a:off x="1820342" y="1545283"/>
                <a:ext cx="914399" cy="309600"/>
              </a:xfrm>
              <a:prstGeom prst="rect">
                <a:avLst/>
              </a:prstGeom>
              <a:solidFill>
                <a:schemeClr val="bg1">
                  <a:lumMod val="85000"/>
                </a:schemeClr>
              </a:solidFill>
              <a:ln w="12700">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sz="1400" b="1" spc="300" dirty="0">
                    <a:latin typeface="Calibri" charset="0"/>
                    <a:ea typeface="Calibri" charset="0"/>
                    <a:cs typeface="Calibri" charset="0"/>
                  </a:rPr>
                  <a:t>DATE</a:t>
                </a:r>
                <a:endParaRPr lang="en-US" sz="1400" b="1" spc="300" dirty="0">
                  <a:latin typeface="Calibri" charset="0"/>
                  <a:ea typeface="Calibri" charset="0"/>
                  <a:cs typeface="Calibri" charset="0"/>
                </a:endParaRPr>
              </a:p>
            </p:txBody>
          </p:sp>
          <p:sp>
            <p:nvSpPr>
              <p:cNvPr id="35" name="TextBox 3">
                <a:extLst>
                  <a:ext uri="{FF2B5EF4-FFF2-40B4-BE49-F238E27FC236}">
                    <a16:creationId xmlns:a16="http://schemas.microsoft.com/office/drawing/2014/main" id="{32C3C2D2-F91D-7241-B45F-464BD4B284A4}"/>
                  </a:ext>
                </a:extLst>
              </p:cNvPr>
              <p:cNvSpPr txBox="1">
                <a:spLocks/>
              </p:cNvSpPr>
              <p:nvPr userDrawn="1"/>
            </p:nvSpPr>
            <p:spPr bwMode="auto">
              <a:xfrm>
                <a:off x="2833595" y="1545283"/>
                <a:ext cx="1646819" cy="309600"/>
              </a:xfrm>
              <a:prstGeom prst="rect">
                <a:avLst/>
              </a:prstGeom>
              <a:solidFill>
                <a:schemeClr val="accent2">
                  <a:lumMod val="60000"/>
                  <a:lumOff val="40000"/>
                </a:schemeClr>
              </a:solidFill>
              <a:ln w="12700">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spc="300" dirty="0">
                    <a:latin typeface="Calibri" charset="0"/>
                    <a:ea typeface="Calibri" charset="0"/>
                    <a:cs typeface="Calibri" charset="0"/>
                  </a:rPr>
                  <a:t>TITLE</a:t>
                </a:r>
              </a:p>
            </p:txBody>
          </p:sp>
        </p:grpSp>
        <p:grpSp>
          <p:nvGrpSpPr>
            <p:cNvPr id="30" name="Group 29">
              <a:extLst>
                <a:ext uri="{FF2B5EF4-FFF2-40B4-BE49-F238E27FC236}">
                  <a16:creationId xmlns:a16="http://schemas.microsoft.com/office/drawing/2014/main" id="{A7B047A2-CE3D-134E-8E59-58E7A29C6D8C}"/>
                </a:ext>
              </a:extLst>
            </p:cNvPr>
            <p:cNvGrpSpPr/>
            <p:nvPr userDrawn="1"/>
          </p:nvGrpSpPr>
          <p:grpSpPr>
            <a:xfrm>
              <a:off x="4628967" y="1466572"/>
              <a:ext cx="6095180" cy="1708160"/>
              <a:chOff x="4628967" y="1462993"/>
              <a:chExt cx="6095180" cy="1708160"/>
            </a:xfrm>
          </p:grpSpPr>
          <p:sp>
            <p:nvSpPr>
              <p:cNvPr id="31" name="TextBox 30">
                <a:extLst>
                  <a:ext uri="{FF2B5EF4-FFF2-40B4-BE49-F238E27FC236}">
                    <a16:creationId xmlns:a16="http://schemas.microsoft.com/office/drawing/2014/main" id="{67DE6CA1-D0E7-884C-9AFA-77EFD5EB6037}"/>
                  </a:ext>
                </a:extLst>
              </p:cNvPr>
              <p:cNvSpPr txBox="1"/>
              <p:nvPr userDrawn="1"/>
            </p:nvSpPr>
            <p:spPr>
              <a:xfrm>
                <a:off x="4655598" y="1462993"/>
                <a:ext cx="6068549" cy="1708160"/>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500" spc="300" dirty="0"/>
                  <a:t>Click on the key terms control to show/hide the lesson’s key terms. The key terms textbox will replace the learning objective when shown. The key terms control is displayed in the bottom right hand corner of the slide. </a:t>
                </a:r>
                <a:r>
                  <a:rPr lang="en-GB" sz="1500" b="1" spc="300" dirty="0"/>
                  <a:t>Note: </a:t>
                </a:r>
                <a:r>
                  <a:rPr lang="en-GB" sz="1500" spc="300" dirty="0"/>
                  <a:t>As you move onto the next slide the key terms textbox will be replaced by the learning objective textbox.</a:t>
                </a:r>
              </a:p>
            </p:txBody>
          </p:sp>
          <p:cxnSp>
            <p:nvCxnSpPr>
              <p:cNvPr id="32" name="Straight Connector 31">
                <a:extLst>
                  <a:ext uri="{FF2B5EF4-FFF2-40B4-BE49-F238E27FC236}">
                    <a16:creationId xmlns:a16="http://schemas.microsoft.com/office/drawing/2014/main" id="{0C4F4C72-B359-F148-B3E7-89A1E826ADB4}"/>
                  </a:ext>
                </a:extLst>
              </p:cNvPr>
              <p:cNvCxnSpPr>
                <a:cxnSpLocks/>
              </p:cNvCxnSpPr>
              <p:nvPr userDrawn="1"/>
            </p:nvCxnSpPr>
            <p:spPr>
              <a:xfrm>
                <a:off x="4628967" y="1462993"/>
                <a:ext cx="0" cy="17081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40" name="TextBox 39">
            <a:extLst>
              <a:ext uri="{FF2B5EF4-FFF2-40B4-BE49-F238E27FC236}">
                <a16:creationId xmlns:a16="http://schemas.microsoft.com/office/drawing/2014/main" id="{E94B164F-2AED-F544-8BBE-B48ABDE56ECA}"/>
              </a:ext>
            </a:extLst>
          </p:cNvPr>
          <p:cNvSpPr txBox="1"/>
          <p:nvPr userDrawn="1"/>
        </p:nvSpPr>
        <p:spPr>
          <a:xfrm>
            <a:off x="2127895" y="3773628"/>
            <a:ext cx="683860" cy="196551"/>
          </a:xfrm>
          <a:prstGeom prst="rect">
            <a:avLst/>
          </a:prstGeom>
          <a:solidFill>
            <a:schemeClr val="accent5">
              <a:lumMod val="60000"/>
              <a:lumOff val="40000"/>
            </a:schemeClr>
          </a:solidFill>
          <a:ln w="12700">
            <a:solidFill>
              <a:schemeClr val="tx1"/>
            </a:solidFill>
          </a:ln>
        </p:spPr>
        <p:txBody>
          <a:bodyPr wrap="none" rtlCol="0" anchor="ctr">
            <a:spAutoFit/>
          </a:bodyPr>
          <a:lstStyle/>
          <a:p>
            <a:pPr algn="ctr"/>
            <a:r>
              <a:rPr lang="en-GB" sz="1050" dirty="0"/>
              <a:t>KEY TERMS</a:t>
            </a:r>
          </a:p>
        </p:txBody>
      </p:sp>
      <p:cxnSp>
        <p:nvCxnSpPr>
          <p:cNvPr id="49" name="Straight Connector 48">
            <a:extLst>
              <a:ext uri="{FF2B5EF4-FFF2-40B4-BE49-F238E27FC236}">
                <a16:creationId xmlns:a16="http://schemas.microsoft.com/office/drawing/2014/main" id="{10DB2AF2-DE73-844E-B6FB-70B8E68C139D}"/>
              </a:ext>
            </a:extLst>
          </p:cNvPr>
          <p:cNvCxnSpPr>
            <a:cxnSpLocks/>
          </p:cNvCxnSpPr>
          <p:nvPr userDrawn="1"/>
        </p:nvCxnSpPr>
        <p:spPr>
          <a:xfrm>
            <a:off x="66356" y="4144943"/>
            <a:ext cx="898941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AAF0745E-FF13-B842-9A47-5DA624498451}"/>
              </a:ext>
            </a:extLst>
          </p:cNvPr>
          <p:cNvGrpSpPr/>
          <p:nvPr userDrawn="1"/>
        </p:nvGrpSpPr>
        <p:grpSpPr>
          <a:xfrm>
            <a:off x="151963" y="4270067"/>
            <a:ext cx="8903805" cy="784830"/>
            <a:chOff x="151963" y="4204754"/>
            <a:chExt cx="8903805" cy="784830"/>
          </a:xfrm>
        </p:grpSpPr>
        <p:grpSp>
          <p:nvGrpSpPr>
            <p:cNvPr id="43" name="Group 42">
              <a:extLst>
                <a:ext uri="{FF2B5EF4-FFF2-40B4-BE49-F238E27FC236}">
                  <a16:creationId xmlns:a16="http://schemas.microsoft.com/office/drawing/2014/main" id="{BF097B06-3F7C-4E42-9395-239B18628089}"/>
                </a:ext>
              </a:extLst>
            </p:cNvPr>
            <p:cNvGrpSpPr/>
            <p:nvPr userDrawn="1"/>
          </p:nvGrpSpPr>
          <p:grpSpPr>
            <a:xfrm>
              <a:off x="1041844" y="4204754"/>
              <a:ext cx="8013924" cy="784830"/>
              <a:chOff x="2923539" y="1462993"/>
              <a:chExt cx="7800608" cy="784830"/>
            </a:xfrm>
          </p:grpSpPr>
          <p:sp>
            <p:nvSpPr>
              <p:cNvPr id="44" name="TextBox 43">
                <a:extLst>
                  <a:ext uri="{FF2B5EF4-FFF2-40B4-BE49-F238E27FC236}">
                    <a16:creationId xmlns:a16="http://schemas.microsoft.com/office/drawing/2014/main" id="{B08AEA2E-8BC0-4D4F-A0BE-DBD8FE7C2D12}"/>
                  </a:ext>
                </a:extLst>
              </p:cNvPr>
              <p:cNvSpPr txBox="1"/>
              <p:nvPr userDrawn="1"/>
            </p:nvSpPr>
            <p:spPr>
              <a:xfrm>
                <a:off x="2955752" y="1462993"/>
                <a:ext cx="7768395" cy="784830"/>
              </a:xfrm>
              <a:prstGeom prst="rect">
                <a:avLst/>
              </a:prstGeom>
              <a:noFill/>
            </p:spPr>
            <p:txBody>
              <a:bodyPr wrap="square" rtlCol="0">
                <a:spAutoFit/>
              </a:bodyPr>
              <a:lstStyle/>
              <a:p>
                <a:pPr algn="l"/>
                <a:r>
                  <a:rPr lang="en-GB" sz="1500" spc="300" dirty="0"/>
                  <a:t>Click on the solution control to show/hide a solution to a question. These controls are often, but not always, rotated </a:t>
                </a:r>
                <a:r>
                  <a:rPr lang="en-GB" sz="1500" spc="300" dirty="0" err="1"/>
                  <a:t>90</a:t>
                </a:r>
                <a:r>
                  <a:rPr lang="en-GB" sz="1500" spc="300" baseline="30000" dirty="0" err="1"/>
                  <a:t>o</a:t>
                </a:r>
                <a:r>
                  <a:rPr lang="en-GB" sz="1500" spc="300" dirty="0"/>
                  <a:t> anti-clockwise to make greater use of space for questions.</a:t>
                </a:r>
              </a:p>
            </p:txBody>
          </p:sp>
          <p:cxnSp>
            <p:nvCxnSpPr>
              <p:cNvPr id="45" name="Straight Connector 44">
                <a:extLst>
                  <a:ext uri="{FF2B5EF4-FFF2-40B4-BE49-F238E27FC236}">
                    <a16:creationId xmlns:a16="http://schemas.microsoft.com/office/drawing/2014/main" id="{05EA8D9A-B0DC-BF48-9813-4893BBC57B97}"/>
                  </a:ext>
                </a:extLst>
              </p:cNvPr>
              <p:cNvCxnSpPr>
                <a:cxnSpLocks/>
              </p:cNvCxnSpPr>
              <p:nvPr userDrawn="1"/>
            </p:nvCxnSpPr>
            <p:spPr>
              <a:xfrm>
                <a:off x="2923539" y="1462993"/>
                <a:ext cx="0" cy="78483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3" name="TextBox 52">
              <a:extLst>
                <a:ext uri="{FF2B5EF4-FFF2-40B4-BE49-F238E27FC236}">
                  <a16:creationId xmlns:a16="http://schemas.microsoft.com/office/drawing/2014/main" id="{F6B2249C-CE64-CE4A-BD2A-DB21FB39A501}"/>
                </a:ext>
              </a:extLst>
            </p:cNvPr>
            <p:cNvSpPr txBox="1"/>
            <p:nvPr userDrawn="1"/>
          </p:nvSpPr>
          <p:spPr>
            <a:xfrm>
              <a:off x="151963" y="4253694"/>
              <a:ext cx="738343" cy="267766"/>
            </a:xfrm>
            <a:prstGeom prst="rect">
              <a:avLst/>
            </a:prstGeom>
            <a:solidFill>
              <a:schemeClr val="accent3"/>
            </a:solidFill>
            <a:ln w="12700">
              <a:solidFill>
                <a:schemeClr val="tx1"/>
              </a:solidFill>
            </a:ln>
          </p:spPr>
          <p:txBody>
            <a:bodyPr wrap="none" lIns="45720" tIns="18288" rIns="45720" bIns="18288" rtlCol="0">
              <a:spAutoFit/>
            </a:bodyPr>
            <a:lstStyle/>
            <a:p>
              <a:pPr algn="ctr"/>
              <a:r>
                <a:rPr lang="en-GB" sz="1500" dirty="0"/>
                <a:t>Solution</a:t>
              </a:r>
            </a:p>
          </p:txBody>
        </p:sp>
      </p:gr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86409" y="148555"/>
            <a:ext cx="839701" cy="839701"/>
          </a:xfrm>
          <a:prstGeom prst="rect">
            <a:avLst/>
          </a:prstGeom>
        </p:spPr>
      </p:pic>
    </p:spTree>
    <p:extLst>
      <p:ext uri="{BB962C8B-B14F-4D97-AF65-F5344CB8AC3E}">
        <p14:creationId xmlns:p14="http://schemas.microsoft.com/office/powerpoint/2010/main" val="24323785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_Basic">
    <p:spTree>
      <p:nvGrpSpPr>
        <p:cNvPr id="1" name=""/>
        <p:cNvGrpSpPr/>
        <p:nvPr/>
      </p:nvGrpSpPr>
      <p:grpSpPr>
        <a:xfrm>
          <a:off x="0" y="0"/>
          <a:ext cx="0" cy="0"/>
          <a:chOff x="0" y="0"/>
          <a:chExt cx="0" cy="0"/>
        </a:xfrm>
      </p:grpSpPr>
    </p:spTree>
    <p:extLst>
      <p:ext uri="{BB962C8B-B14F-4D97-AF65-F5344CB8AC3E}">
        <p14:creationId xmlns:p14="http://schemas.microsoft.com/office/powerpoint/2010/main" val="7381099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4941280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C4D2E-245A-4766-8381-E18875A6521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2377D0F4-6AA3-47AC-B5C5-4FC2FC7951BE}"/>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6F867C9-5348-45AC-A439-3EF41357E1FB}"/>
              </a:ext>
            </a:extLst>
          </p:cNvPr>
          <p:cNvSpPr>
            <a:spLocks noGrp="1"/>
          </p:cNvSpPr>
          <p:nvPr>
            <p:ph type="dt" sz="half" idx="10"/>
          </p:nvPr>
        </p:nvSpPr>
        <p:spPr/>
        <p:txBody>
          <a:bodyPr/>
          <a:lstStyle/>
          <a:p>
            <a:fld id="{314250F3-D019-4F38-8C8B-A97A40F3F8CF}" type="datetimeFigureOut">
              <a:rPr lang="en-GB" smtClean="0"/>
              <a:t>14/07/2021</a:t>
            </a:fld>
            <a:endParaRPr lang="en-GB"/>
          </a:p>
        </p:txBody>
      </p:sp>
      <p:sp>
        <p:nvSpPr>
          <p:cNvPr id="5" name="Footer Placeholder 4">
            <a:extLst>
              <a:ext uri="{FF2B5EF4-FFF2-40B4-BE49-F238E27FC236}">
                <a16:creationId xmlns:a16="http://schemas.microsoft.com/office/drawing/2014/main" id="{20BC5ACA-F957-4EC6-AD69-AE7326296A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719F69-C920-4A0E-8C58-3B54631F9CE8}"/>
              </a:ext>
            </a:extLst>
          </p:cNvPr>
          <p:cNvSpPr>
            <a:spLocks noGrp="1"/>
          </p:cNvSpPr>
          <p:nvPr>
            <p:ph type="sldNum" sz="quarter" idx="12"/>
          </p:nvPr>
        </p:nvSpPr>
        <p:spPr/>
        <p:txBody>
          <a:bodyPr/>
          <a:lstStyle/>
          <a:p>
            <a:fld id="{14197D68-8955-4BB3-9DA2-4D0EFD4A7BAB}" type="slidenum">
              <a:rPr lang="en-GB" smtClean="0"/>
              <a:t>‹#›</a:t>
            </a:fld>
            <a:endParaRPr lang="en-GB"/>
          </a:p>
        </p:txBody>
      </p:sp>
    </p:spTree>
    <p:extLst>
      <p:ext uri="{BB962C8B-B14F-4D97-AF65-F5344CB8AC3E}">
        <p14:creationId xmlns:p14="http://schemas.microsoft.com/office/powerpoint/2010/main" val="109262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4">
            <a:extLst>
              <a:ext uri="{FF2B5EF4-FFF2-40B4-BE49-F238E27FC236}">
                <a16:creationId xmlns:a16="http://schemas.microsoft.com/office/drawing/2014/main" id="{71D2E028-A820-384C-809A-72BE9005B3B2}"/>
              </a:ext>
            </a:extLst>
          </p:cNvPr>
          <p:cNvSpPr txBox="1">
            <a:spLocks/>
          </p:cNvSpPr>
          <p:nvPr userDrawn="1"/>
        </p:nvSpPr>
        <p:spPr bwMode="auto">
          <a:xfrm>
            <a:off x="76311" y="488434"/>
            <a:ext cx="8984564" cy="309600"/>
          </a:xfrm>
          <a:prstGeom prst="rect">
            <a:avLst/>
          </a:prstGeom>
          <a:solidFill>
            <a:schemeClr val="accent3"/>
          </a:solidFill>
          <a:ln w="12700">
            <a:solidFill>
              <a:schemeClr val="tx1"/>
            </a:solidFill>
          </a:ln>
        </p:spPr>
        <p:txBody>
          <a:bodyPr anchor="ctr"/>
          <a:lstStyle>
            <a:lvl1pPr eaLnBrk="0" hangingPunct="0">
              <a:defRPr>
                <a:solidFill>
                  <a:schemeClr val="tx1"/>
                </a:solidFill>
                <a:latin typeface="Arial" charset="0"/>
              </a:defRPr>
            </a:lvl1pPr>
            <a:lvl2pPr marL="877888" indent="-342900" eaLnBrk="0" hangingPunct="0">
              <a:defRPr>
                <a:solidFill>
                  <a:schemeClr val="tx1"/>
                </a:solidFill>
                <a:latin typeface="Arial" charset="0"/>
              </a:defRPr>
            </a:lvl2pPr>
            <a:lvl3pPr marL="1400175" indent="-342900" eaLnBrk="0" hangingPunct="0">
              <a:defRPr>
                <a:solidFill>
                  <a:schemeClr val="tx1"/>
                </a:solidFill>
                <a:latin typeface="Arial" charset="0"/>
              </a:defRPr>
            </a:lvl3pPr>
            <a:lvl4pPr marL="1922463" indent="-342900" eaLnBrk="0" hangingPunct="0">
              <a:defRPr>
                <a:solidFill>
                  <a:schemeClr val="tx1"/>
                </a:solidFill>
                <a:latin typeface="Arial" charset="0"/>
              </a:defRPr>
            </a:lvl4pPr>
            <a:lvl5pPr marL="2444750" indent="-342900" eaLnBrk="0" hangingPunct="0">
              <a:defRPr>
                <a:solidFill>
                  <a:schemeClr val="tx1"/>
                </a:solidFill>
                <a:latin typeface="Arial" charset="0"/>
              </a:defRPr>
            </a:lvl5pPr>
            <a:lvl6pPr marL="2901950" indent="-342900" eaLnBrk="0" fontAlgn="base" hangingPunct="0">
              <a:spcBef>
                <a:spcPct val="0"/>
              </a:spcBef>
              <a:spcAft>
                <a:spcPct val="0"/>
              </a:spcAft>
              <a:defRPr>
                <a:solidFill>
                  <a:schemeClr val="tx1"/>
                </a:solidFill>
                <a:latin typeface="Arial" charset="0"/>
              </a:defRPr>
            </a:lvl6pPr>
            <a:lvl7pPr marL="3359150" indent="-342900" eaLnBrk="0" fontAlgn="base" hangingPunct="0">
              <a:spcBef>
                <a:spcPct val="0"/>
              </a:spcBef>
              <a:spcAft>
                <a:spcPct val="0"/>
              </a:spcAft>
              <a:defRPr>
                <a:solidFill>
                  <a:schemeClr val="tx1"/>
                </a:solidFill>
                <a:latin typeface="Arial" charset="0"/>
              </a:defRPr>
            </a:lvl7pPr>
            <a:lvl8pPr marL="3816350" indent="-342900" eaLnBrk="0" fontAlgn="base" hangingPunct="0">
              <a:spcBef>
                <a:spcPct val="0"/>
              </a:spcBef>
              <a:spcAft>
                <a:spcPct val="0"/>
              </a:spcAft>
              <a:defRPr>
                <a:solidFill>
                  <a:schemeClr val="tx1"/>
                </a:solidFill>
                <a:latin typeface="Arial" charset="0"/>
              </a:defRPr>
            </a:lvl8pPr>
            <a:lvl9pPr marL="4273550" indent="-342900" eaLnBrk="0" fontAlgn="base" hangingPunct="0">
              <a:spcBef>
                <a:spcPct val="0"/>
              </a:spcBef>
              <a:spcAft>
                <a:spcPct val="0"/>
              </a:spcAft>
              <a:defRPr>
                <a:solidFill>
                  <a:schemeClr val="tx1"/>
                </a:solidFill>
                <a:latin typeface="Arial" charset="0"/>
              </a:defRPr>
            </a:lvl9pPr>
          </a:lstStyle>
          <a:p>
            <a:pPr algn="l" eaLnBrk="1" hangingPunct="1">
              <a:defRPr/>
            </a:pPr>
            <a:r>
              <a:rPr lang="en-US" sz="1400" b="1" dirty="0">
                <a:latin typeface="Calibri" charset="0"/>
                <a:ea typeface="Calibri" charset="0"/>
                <a:cs typeface="Calibri" charset="0"/>
              </a:rPr>
              <a:t>We are learning to:  </a:t>
            </a:r>
            <a:r>
              <a:rPr lang="en-US" sz="1400" b="0" dirty="0" smtClean="0">
                <a:latin typeface="Calibri" charset="0"/>
                <a:ea typeface="Calibri" charset="0"/>
                <a:cs typeface="Calibri" charset="0"/>
              </a:rPr>
              <a:t>Use Pythagoras’ theorem to find missing</a:t>
            </a:r>
            <a:r>
              <a:rPr lang="en-US" sz="1400" b="0" baseline="0" dirty="0" smtClean="0">
                <a:latin typeface="Calibri" charset="0"/>
                <a:ea typeface="Calibri" charset="0"/>
                <a:cs typeface="Calibri" charset="0"/>
              </a:rPr>
              <a:t> sides of a right-angled triangle</a:t>
            </a:r>
            <a:r>
              <a:rPr lang="en-US" sz="1400" b="0" dirty="0" smtClean="0">
                <a:latin typeface="Calibri" charset="0"/>
                <a:ea typeface="Calibri" charset="0"/>
                <a:cs typeface="Calibri" charset="0"/>
              </a:rPr>
              <a:t>.</a:t>
            </a:r>
            <a:endParaRPr lang="en-US" sz="1400" b="0" dirty="0">
              <a:latin typeface="Calibri" charset="0"/>
              <a:ea typeface="Calibri" charset="0"/>
              <a:cs typeface="Calibri" charset="0"/>
            </a:endParaRPr>
          </a:p>
        </p:txBody>
      </p:sp>
      <p:sp>
        <p:nvSpPr>
          <p:cNvPr id="3" name="TextBox 9">
            <a:extLst>
              <a:ext uri="{FF2B5EF4-FFF2-40B4-BE49-F238E27FC236}">
                <a16:creationId xmlns:a16="http://schemas.microsoft.com/office/drawing/2014/main" id="{6B21F474-0336-AB40-BBFF-B5EB883AD2DC}"/>
              </a:ext>
            </a:extLst>
          </p:cNvPr>
          <p:cNvSpPr txBox="1">
            <a:spLocks/>
          </p:cNvSpPr>
          <p:nvPr userDrawn="1"/>
        </p:nvSpPr>
        <p:spPr bwMode="auto">
          <a:xfrm>
            <a:off x="76311" y="88335"/>
            <a:ext cx="2880000" cy="309600"/>
          </a:xfrm>
          <a:prstGeom prst="rect">
            <a:avLst/>
          </a:prstGeom>
          <a:solidFill>
            <a:schemeClr val="bg1">
              <a:lumMod val="85000"/>
            </a:schemeClr>
          </a:solidFill>
          <a:ln w="12700">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fld id="{31CA1613-C89A-4644-A77A-4C72E9291592}" type="datetime2">
              <a:rPr lang="en-GB" sz="1400" b="1" smtClean="0">
                <a:latin typeface="Calibri" charset="0"/>
                <a:ea typeface="Calibri" charset="0"/>
                <a:cs typeface="Calibri" charset="0"/>
              </a:rPr>
              <a:t>Wednesday, 14 July 2021</a:t>
            </a:fld>
            <a:endParaRPr lang="en-US" sz="1400" b="1" dirty="0">
              <a:latin typeface="Calibri" charset="0"/>
              <a:ea typeface="Calibri" charset="0"/>
              <a:cs typeface="Calibri" charset="0"/>
            </a:endParaRPr>
          </a:p>
        </p:txBody>
      </p:sp>
      <p:sp>
        <p:nvSpPr>
          <p:cNvPr id="4" name="TextBox 3">
            <a:extLst>
              <a:ext uri="{FF2B5EF4-FFF2-40B4-BE49-F238E27FC236}">
                <a16:creationId xmlns:a16="http://schemas.microsoft.com/office/drawing/2014/main" id="{2D765288-31B0-7D46-ADA1-7D75CB44BB17}"/>
              </a:ext>
            </a:extLst>
          </p:cNvPr>
          <p:cNvSpPr txBox="1">
            <a:spLocks/>
          </p:cNvSpPr>
          <p:nvPr userDrawn="1"/>
        </p:nvSpPr>
        <p:spPr bwMode="auto">
          <a:xfrm>
            <a:off x="3059084" y="88335"/>
            <a:ext cx="6001789" cy="309600"/>
          </a:xfrm>
          <a:prstGeom prst="rect">
            <a:avLst/>
          </a:prstGeom>
          <a:solidFill>
            <a:schemeClr val="accent2">
              <a:lumMod val="60000"/>
              <a:lumOff val="40000"/>
            </a:schemeClr>
          </a:solidFill>
          <a:ln w="12700">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sz="1400" b="1" noProof="0" dirty="0">
                <a:latin typeface="Calibri" charset="0"/>
                <a:ea typeface="Calibri" charset="0"/>
                <a:cs typeface="Calibri" charset="0"/>
              </a:rPr>
              <a:t>We are learning about:  </a:t>
            </a:r>
            <a:r>
              <a:rPr lang="en-GB" sz="1400" b="0" spc="0" noProof="0" dirty="0" smtClean="0">
                <a:latin typeface="Calibri" charset="0"/>
                <a:ea typeface="Calibri" charset="0"/>
                <a:cs typeface="Calibri" charset="0"/>
              </a:rPr>
              <a:t>Pythagoras’ Theorem</a:t>
            </a:r>
            <a:endParaRPr lang="en-GB" sz="1400" spc="0" noProof="0" dirty="0">
              <a:latin typeface="Calibri" charset="0"/>
              <a:ea typeface="Calibri" charset="0"/>
              <a:cs typeface="Calibri" charset="0"/>
            </a:endParaRPr>
          </a:p>
        </p:txBody>
      </p:sp>
      <p:cxnSp>
        <p:nvCxnSpPr>
          <p:cNvPr id="5" name="Straight Connector 4">
            <a:extLst>
              <a:ext uri="{FF2B5EF4-FFF2-40B4-BE49-F238E27FC236}">
                <a16:creationId xmlns:a16="http://schemas.microsoft.com/office/drawing/2014/main" id="{FA91A4BE-1372-D845-A343-3EB045B018EA}"/>
              </a:ext>
            </a:extLst>
          </p:cNvPr>
          <p:cNvCxnSpPr>
            <a:cxnSpLocks/>
          </p:cNvCxnSpPr>
          <p:nvPr userDrawn="1"/>
        </p:nvCxnSpPr>
        <p:spPr>
          <a:xfrm>
            <a:off x="0" y="891681"/>
            <a:ext cx="9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4">
            <a:extLst>
              <a:ext uri="{FF2B5EF4-FFF2-40B4-BE49-F238E27FC236}">
                <a16:creationId xmlns:a16="http://schemas.microsoft.com/office/drawing/2014/main" id="{ECD868C6-9926-0A4B-BBFA-CAFCA5221881}"/>
              </a:ext>
            </a:extLst>
          </p:cNvPr>
          <p:cNvSpPr txBox="1">
            <a:spLocks/>
          </p:cNvSpPr>
          <p:nvPr userDrawn="1"/>
        </p:nvSpPr>
        <p:spPr bwMode="auto">
          <a:xfrm>
            <a:off x="76618" y="478305"/>
            <a:ext cx="8984564" cy="309600"/>
          </a:xfrm>
          <a:prstGeom prst="rect">
            <a:avLst/>
          </a:prstGeom>
          <a:solidFill>
            <a:schemeClr val="accent1">
              <a:lumMod val="60000"/>
              <a:lumOff val="40000"/>
            </a:schemeClr>
          </a:solidFill>
          <a:ln w="12700">
            <a:solidFill>
              <a:schemeClr val="tx1"/>
            </a:solidFill>
          </a:ln>
        </p:spPr>
        <p:txBody>
          <a:bodyPr anchor="ctr"/>
          <a:lstStyle>
            <a:lvl1pPr eaLnBrk="0" hangingPunct="0">
              <a:defRPr>
                <a:solidFill>
                  <a:schemeClr val="tx1"/>
                </a:solidFill>
                <a:latin typeface="Arial" charset="0"/>
              </a:defRPr>
            </a:lvl1pPr>
            <a:lvl2pPr marL="877888" indent="-342900" eaLnBrk="0" hangingPunct="0">
              <a:defRPr>
                <a:solidFill>
                  <a:schemeClr val="tx1"/>
                </a:solidFill>
                <a:latin typeface="Arial" charset="0"/>
              </a:defRPr>
            </a:lvl2pPr>
            <a:lvl3pPr marL="1400175" indent="-342900" eaLnBrk="0" hangingPunct="0">
              <a:defRPr>
                <a:solidFill>
                  <a:schemeClr val="tx1"/>
                </a:solidFill>
                <a:latin typeface="Arial" charset="0"/>
              </a:defRPr>
            </a:lvl3pPr>
            <a:lvl4pPr marL="1922463" indent="-342900" eaLnBrk="0" hangingPunct="0">
              <a:defRPr>
                <a:solidFill>
                  <a:schemeClr val="tx1"/>
                </a:solidFill>
                <a:latin typeface="Arial" charset="0"/>
              </a:defRPr>
            </a:lvl4pPr>
            <a:lvl5pPr marL="2444750" indent="-342900" eaLnBrk="0" hangingPunct="0">
              <a:defRPr>
                <a:solidFill>
                  <a:schemeClr val="tx1"/>
                </a:solidFill>
                <a:latin typeface="Arial" charset="0"/>
              </a:defRPr>
            </a:lvl5pPr>
            <a:lvl6pPr marL="2901950" indent="-342900" eaLnBrk="0" fontAlgn="base" hangingPunct="0">
              <a:spcBef>
                <a:spcPct val="0"/>
              </a:spcBef>
              <a:spcAft>
                <a:spcPct val="0"/>
              </a:spcAft>
              <a:defRPr>
                <a:solidFill>
                  <a:schemeClr val="tx1"/>
                </a:solidFill>
                <a:latin typeface="Arial" charset="0"/>
              </a:defRPr>
            </a:lvl6pPr>
            <a:lvl7pPr marL="3359150" indent="-342900" eaLnBrk="0" fontAlgn="base" hangingPunct="0">
              <a:spcBef>
                <a:spcPct val="0"/>
              </a:spcBef>
              <a:spcAft>
                <a:spcPct val="0"/>
              </a:spcAft>
              <a:defRPr>
                <a:solidFill>
                  <a:schemeClr val="tx1"/>
                </a:solidFill>
                <a:latin typeface="Arial" charset="0"/>
              </a:defRPr>
            </a:lvl7pPr>
            <a:lvl8pPr marL="3816350" indent="-342900" eaLnBrk="0" fontAlgn="base" hangingPunct="0">
              <a:spcBef>
                <a:spcPct val="0"/>
              </a:spcBef>
              <a:spcAft>
                <a:spcPct val="0"/>
              </a:spcAft>
              <a:defRPr>
                <a:solidFill>
                  <a:schemeClr val="tx1"/>
                </a:solidFill>
                <a:latin typeface="Arial" charset="0"/>
              </a:defRPr>
            </a:lvl8pPr>
            <a:lvl9pPr marL="4273550" indent="-342900" eaLnBrk="0" fontAlgn="base" hangingPunct="0">
              <a:spcBef>
                <a:spcPct val="0"/>
              </a:spcBef>
              <a:spcAft>
                <a:spcPct val="0"/>
              </a:spcAft>
              <a:defRPr>
                <a:solidFill>
                  <a:schemeClr val="tx1"/>
                </a:solidFill>
                <a:latin typeface="Arial" charset="0"/>
              </a:defRPr>
            </a:lvl9pPr>
          </a:lstStyle>
          <a:p>
            <a:pPr algn="l" eaLnBrk="1" hangingPunct="1">
              <a:defRPr/>
            </a:pPr>
            <a:r>
              <a:rPr lang="en-US" sz="1400" b="1" dirty="0">
                <a:latin typeface="Calibri" charset="0"/>
                <a:ea typeface="Calibri" charset="0"/>
                <a:cs typeface="Calibri" charset="0"/>
              </a:rPr>
              <a:t>Key terms:  </a:t>
            </a:r>
            <a:r>
              <a:rPr lang="en-US" sz="1400" b="0" dirty="0" smtClean="0">
                <a:latin typeface="Calibri" charset="0"/>
                <a:ea typeface="Calibri" charset="0"/>
                <a:cs typeface="Calibri" charset="0"/>
              </a:rPr>
              <a:t>Theorem, Hypotenuse,</a:t>
            </a:r>
            <a:r>
              <a:rPr lang="en-US" sz="1400" b="0" baseline="0" dirty="0" smtClean="0">
                <a:latin typeface="Calibri" charset="0"/>
                <a:ea typeface="Calibri" charset="0"/>
                <a:cs typeface="Calibri" charset="0"/>
              </a:rPr>
              <a:t> Pythagoras, Leg, Right-angle, Substitute, Formula, Equation </a:t>
            </a:r>
            <a:endParaRPr lang="en-US" sz="1400" b="0" dirty="0">
              <a:latin typeface="Calibri" charset="0"/>
              <a:ea typeface="Calibri" charset="0"/>
              <a:cs typeface="Calibri" charset="0"/>
            </a:endParaRPr>
          </a:p>
        </p:txBody>
      </p:sp>
      <p:sp>
        <p:nvSpPr>
          <p:cNvPr id="7" name="TextBox 6">
            <a:extLst>
              <a:ext uri="{FF2B5EF4-FFF2-40B4-BE49-F238E27FC236}">
                <a16:creationId xmlns:a16="http://schemas.microsoft.com/office/drawing/2014/main" id="{DEF70ACC-FC36-3A47-AAFD-F601EE139B53}"/>
              </a:ext>
            </a:extLst>
          </p:cNvPr>
          <p:cNvSpPr txBox="1"/>
          <p:nvPr userDrawn="1"/>
        </p:nvSpPr>
        <p:spPr>
          <a:xfrm>
            <a:off x="8114810" y="4583884"/>
            <a:ext cx="974947" cy="300082"/>
          </a:xfrm>
          <a:prstGeom prst="rect">
            <a:avLst/>
          </a:prstGeom>
          <a:solidFill>
            <a:schemeClr val="accent5">
              <a:lumMod val="60000"/>
              <a:lumOff val="40000"/>
            </a:schemeClr>
          </a:solidFill>
          <a:ln w="12700">
            <a:solidFill>
              <a:schemeClr val="tx1"/>
            </a:solidFill>
          </a:ln>
        </p:spPr>
        <p:txBody>
          <a:bodyPr wrap="none" rtlCol="0">
            <a:spAutoFit/>
          </a:bodyPr>
          <a:lstStyle/>
          <a:p>
            <a:pPr algn="ctr"/>
            <a:r>
              <a:rPr lang="en-GB" dirty="0"/>
              <a:t>KEY TERMS</a:t>
            </a:r>
          </a:p>
        </p:txBody>
      </p:sp>
      <p:sp>
        <p:nvSpPr>
          <p:cNvPr id="8" name="TextBox 7">
            <a:extLst>
              <a:ext uri="{FF2B5EF4-FFF2-40B4-BE49-F238E27FC236}">
                <a16:creationId xmlns:a16="http://schemas.microsoft.com/office/drawing/2014/main" id="{E949F5F1-665A-C04E-A669-71FD4AEE79EA}"/>
              </a:ext>
            </a:extLst>
          </p:cNvPr>
          <p:cNvSpPr txBox="1"/>
          <p:nvPr userDrawn="1"/>
        </p:nvSpPr>
        <p:spPr>
          <a:xfrm>
            <a:off x="8114810" y="4583884"/>
            <a:ext cx="974947" cy="300082"/>
          </a:xfrm>
          <a:prstGeom prst="rect">
            <a:avLst/>
          </a:prstGeom>
          <a:solidFill>
            <a:schemeClr val="accent2">
              <a:lumMod val="60000"/>
              <a:lumOff val="40000"/>
            </a:schemeClr>
          </a:solidFill>
          <a:ln w="12700">
            <a:solidFill>
              <a:schemeClr val="tx1"/>
            </a:solidFill>
          </a:ln>
        </p:spPr>
        <p:txBody>
          <a:bodyPr wrap="none" rtlCol="0">
            <a:spAutoFit/>
          </a:bodyPr>
          <a:lstStyle/>
          <a:p>
            <a:pPr algn="ctr"/>
            <a:r>
              <a:rPr lang="en-GB" dirty="0"/>
              <a:t>KEY TERMS</a:t>
            </a:r>
          </a:p>
        </p:txBody>
      </p:sp>
      <p:sp>
        <p:nvSpPr>
          <p:cNvPr id="10" name="Rectangle 9">
            <a:extLst>
              <a:ext uri="{FF2B5EF4-FFF2-40B4-BE49-F238E27FC236}">
                <a16:creationId xmlns:a16="http://schemas.microsoft.com/office/drawing/2014/main" id="{4E63769C-FE9E-9F46-BD65-E961F9D36AE5}"/>
              </a:ext>
            </a:extLst>
          </p:cNvPr>
          <p:cNvSpPr/>
          <p:nvPr userDrawn="1"/>
        </p:nvSpPr>
        <p:spPr>
          <a:xfrm>
            <a:off x="-2683" y="4516221"/>
            <a:ext cx="9146683" cy="646331"/>
          </a:xfrm>
          <a:prstGeom prst="rect">
            <a:avLst/>
          </a:prstGeom>
        </p:spPr>
        <p:txBody>
          <a:bodyPr wrap="square" anchor="b">
            <a:spAutoFit/>
          </a:bodyPr>
          <a:lstStyle/>
          <a:p>
            <a:pPr marL="138110" indent="-138110">
              <a:buFont typeface="Arial" panose="020B0604020202020204" pitchFamily="34" charset="0"/>
              <a:buChar char="•"/>
            </a:pPr>
            <a:r>
              <a:rPr lang="en-GB" sz="1200" dirty="0">
                <a:solidFill>
                  <a:schemeClr val="bg1">
                    <a:lumMod val="50000"/>
                  </a:schemeClr>
                </a:solidFill>
                <a:latin typeface="Calibri" charset="0"/>
                <a:ea typeface="Calibri" charset="0"/>
                <a:cs typeface="Calibri" charset="0"/>
              </a:rPr>
              <a:t>Developing learners will </a:t>
            </a:r>
            <a:r>
              <a:rPr lang="en-GB" sz="1200" dirty="0" smtClean="0">
                <a:solidFill>
                  <a:schemeClr val="bg1">
                    <a:lumMod val="50000"/>
                  </a:schemeClr>
                </a:solidFill>
                <a:latin typeface="Calibri" charset="0"/>
                <a:ea typeface="Calibri" charset="0"/>
                <a:cs typeface="Calibri" charset="0"/>
              </a:rPr>
              <a:t>understand and apply the</a:t>
            </a:r>
            <a:r>
              <a:rPr lang="en-GB" sz="1200" baseline="0" dirty="0" smtClean="0">
                <a:solidFill>
                  <a:schemeClr val="bg1">
                    <a:lumMod val="50000"/>
                  </a:schemeClr>
                </a:solidFill>
                <a:latin typeface="Calibri" charset="0"/>
                <a:ea typeface="Calibri" charset="0"/>
                <a:cs typeface="Calibri" charset="0"/>
              </a:rPr>
              <a:t> formula to find sides a</a:t>
            </a:r>
            <a:r>
              <a:rPr lang="en-GB" sz="1200" baseline="30000" dirty="0" smtClean="0">
                <a:solidFill>
                  <a:schemeClr val="bg1">
                    <a:lumMod val="50000"/>
                  </a:schemeClr>
                </a:solidFill>
                <a:latin typeface="Calibri" charset="0"/>
                <a:ea typeface="Calibri" charset="0"/>
                <a:cs typeface="Calibri" charset="0"/>
              </a:rPr>
              <a:t>2</a:t>
            </a:r>
            <a:r>
              <a:rPr lang="en-GB" sz="1200" baseline="0" dirty="0" smtClean="0">
                <a:solidFill>
                  <a:schemeClr val="bg1">
                    <a:lumMod val="50000"/>
                  </a:schemeClr>
                </a:solidFill>
                <a:latin typeface="Calibri" charset="0"/>
                <a:ea typeface="Calibri" charset="0"/>
                <a:cs typeface="Calibri" charset="0"/>
              </a:rPr>
              <a:t> + b</a:t>
            </a:r>
            <a:r>
              <a:rPr lang="en-GB" sz="1200" baseline="30000" dirty="0" smtClean="0">
                <a:solidFill>
                  <a:schemeClr val="bg1">
                    <a:lumMod val="50000"/>
                  </a:schemeClr>
                </a:solidFill>
                <a:latin typeface="Calibri" charset="0"/>
                <a:ea typeface="Calibri" charset="0"/>
                <a:cs typeface="Calibri" charset="0"/>
              </a:rPr>
              <a:t>2</a:t>
            </a:r>
            <a:r>
              <a:rPr lang="en-GB" sz="1200" baseline="0" dirty="0" smtClean="0">
                <a:solidFill>
                  <a:schemeClr val="bg1">
                    <a:lumMod val="50000"/>
                  </a:schemeClr>
                </a:solidFill>
                <a:latin typeface="Calibri" charset="0"/>
                <a:ea typeface="Calibri" charset="0"/>
                <a:cs typeface="Calibri" charset="0"/>
              </a:rPr>
              <a:t> = h</a:t>
            </a:r>
            <a:r>
              <a:rPr lang="en-GB" sz="1200" baseline="30000" dirty="0" smtClean="0">
                <a:solidFill>
                  <a:schemeClr val="bg1">
                    <a:lumMod val="50000"/>
                  </a:schemeClr>
                </a:solidFill>
                <a:latin typeface="Calibri" charset="0"/>
                <a:ea typeface="Calibri" charset="0"/>
                <a:cs typeface="Calibri" charset="0"/>
              </a:rPr>
              <a:t>2</a:t>
            </a:r>
            <a:r>
              <a:rPr lang="en-GB" sz="1200" baseline="0" dirty="0" smtClean="0">
                <a:solidFill>
                  <a:schemeClr val="bg1">
                    <a:lumMod val="50000"/>
                  </a:schemeClr>
                </a:solidFill>
                <a:latin typeface="Calibri" charset="0"/>
                <a:ea typeface="Calibri" charset="0"/>
                <a:cs typeface="Calibri" charset="0"/>
              </a:rPr>
              <a:t> in simple triangles.</a:t>
            </a:r>
            <a:endParaRPr lang="en-GB" sz="1200" dirty="0">
              <a:solidFill>
                <a:schemeClr val="bg1">
                  <a:lumMod val="50000"/>
                </a:schemeClr>
              </a:solidFill>
              <a:latin typeface="Calibri" charset="0"/>
              <a:ea typeface="Calibri" charset="0"/>
              <a:cs typeface="Calibri" charset="0"/>
            </a:endParaRPr>
          </a:p>
          <a:p>
            <a:pPr marL="138110" indent="-138110">
              <a:buFont typeface="Arial" panose="020B0604020202020204" pitchFamily="34" charset="0"/>
              <a:buChar char="•"/>
            </a:pPr>
            <a:r>
              <a:rPr lang="en-GB" sz="1200" dirty="0">
                <a:solidFill>
                  <a:schemeClr val="bg1">
                    <a:lumMod val="50000"/>
                  </a:schemeClr>
                </a:solidFill>
                <a:latin typeface="Calibri" charset="0"/>
                <a:ea typeface="Calibri" charset="0"/>
                <a:cs typeface="Calibri" charset="0"/>
              </a:rPr>
              <a:t>Secure learners will be </a:t>
            </a:r>
            <a:r>
              <a:rPr lang="en-GB" sz="1200" dirty="0" smtClean="0">
                <a:solidFill>
                  <a:schemeClr val="bg1">
                    <a:lumMod val="50000"/>
                  </a:schemeClr>
                </a:solidFill>
                <a:latin typeface="Calibri" charset="0"/>
                <a:ea typeface="Calibri" charset="0"/>
                <a:cs typeface="Calibri" charset="0"/>
              </a:rPr>
              <a:t>able use Pythagoras’ Theorem to a range of questions.</a:t>
            </a:r>
            <a:endParaRPr lang="en-GB" sz="1200" dirty="0">
              <a:solidFill>
                <a:schemeClr val="bg1">
                  <a:lumMod val="50000"/>
                </a:schemeClr>
              </a:solidFill>
              <a:latin typeface="Calibri" charset="0"/>
              <a:ea typeface="Calibri" charset="0"/>
              <a:cs typeface="Calibri" charset="0"/>
            </a:endParaRPr>
          </a:p>
          <a:p>
            <a:pPr marL="138110" indent="-138110">
              <a:buFont typeface="Arial" panose="020B0604020202020204" pitchFamily="34" charset="0"/>
              <a:buChar char="•"/>
            </a:pPr>
            <a:r>
              <a:rPr lang="en-GB" sz="1200" dirty="0">
                <a:solidFill>
                  <a:schemeClr val="bg1">
                    <a:lumMod val="50000"/>
                  </a:schemeClr>
                </a:solidFill>
                <a:latin typeface="Calibri" charset="0"/>
                <a:ea typeface="Calibri" charset="0"/>
                <a:cs typeface="Calibri" charset="0"/>
              </a:rPr>
              <a:t>Excelling learners will be able to solve </a:t>
            </a:r>
            <a:r>
              <a:rPr lang="en-GB" sz="1200" dirty="0" smtClean="0">
                <a:solidFill>
                  <a:schemeClr val="bg1">
                    <a:lumMod val="50000"/>
                  </a:schemeClr>
                </a:solidFill>
                <a:latin typeface="Calibri" charset="0"/>
                <a:ea typeface="Calibri" charset="0"/>
                <a:cs typeface="Calibri" charset="0"/>
              </a:rPr>
              <a:t>unfamiliar or multi-step </a:t>
            </a:r>
            <a:r>
              <a:rPr lang="en-GB" sz="1200" dirty="0">
                <a:solidFill>
                  <a:schemeClr val="bg1">
                    <a:lumMod val="50000"/>
                  </a:schemeClr>
                </a:solidFill>
                <a:latin typeface="Calibri" charset="0"/>
                <a:ea typeface="Calibri" charset="0"/>
                <a:cs typeface="Calibri" charset="0"/>
              </a:rPr>
              <a:t>problems involving </a:t>
            </a:r>
            <a:r>
              <a:rPr lang="en-GB" sz="1200" dirty="0" smtClean="0">
                <a:solidFill>
                  <a:schemeClr val="bg1">
                    <a:lumMod val="50000"/>
                  </a:schemeClr>
                </a:solidFill>
                <a:latin typeface="Calibri" charset="0"/>
                <a:ea typeface="Calibri" charset="0"/>
                <a:cs typeface="Calibri" charset="0"/>
              </a:rPr>
              <a:t>Pythagoras.</a:t>
            </a:r>
            <a:endParaRPr lang="en-GB" sz="1200" dirty="0">
              <a:solidFill>
                <a:schemeClr val="bg1">
                  <a:lumMod val="50000"/>
                </a:schemeClr>
              </a:solidFill>
              <a:latin typeface="Calibri" charset="0"/>
              <a:ea typeface="Calibri" charset="0"/>
              <a:cs typeface="Calibri" charset="0"/>
            </a:endParaRPr>
          </a:p>
        </p:txBody>
      </p:sp>
      <p:cxnSp>
        <p:nvCxnSpPr>
          <p:cNvPr id="13" name="Straight Connector 12">
            <a:extLst>
              <a:ext uri="{FF2B5EF4-FFF2-40B4-BE49-F238E27FC236}">
                <a16:creationId xmlns:a16="http://schemas.microsoft.com/office/drawing/2014/main" id="{F8755F17-9300-5B4E-9FB7-AA7507610099}"/>
              </a:ext>
            </a:extLst>
          </p:cNvPr>
          <p:cNvCxnSpPr>
            <a:cxnSpLocks/>
          </p:cNvCxnSpPr>
          <p:nvPr userDrawn="1"/>
        </p:nvCxnSpPr>
        <p:spPr>
          <a:xfrm>
            <a:off x="0" y="4507299"/>
            <a:ext cx="9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3872915"/>
      </p:ext>
    </p:extLst>
  </p:cSld>
  <p:clrMap bg1="lt1" tx1="dk1" bg2="lt2" tx2="dk2" accent1="accent1" accent2="accent2" accent3="accent3" accent4="accent4" accent5="accent5" accent6="accent6" hlink="hlink" folHlink="folHlink"/>
  <p:sldLayoutIdLst>
    <p:sldLayoutId id="2147483685" r:id="rId1"/>
    <p:sldLayoutId id="2147483689" r:id="rId2"/>
    <p:sldLayoutId id="2147483688" r:id="rId3"/>
    <p:sldLayoutId id="2147483690" r:id="rId4"/>
    <p:sldLayoutId id="2147483691" r:id="rId5"/>
  </p:sldLayoutIdLst>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childTnLst>
                          </p:cTn>
                        </p:par>
                      </p:childTnLst>
                    </p:cTn>
                  </p:par>
                </p:childTnLst>
              </p:cTn>
              <p:nextCondLst>
                <p:cond evt="onClick" delay="0">
                  <p:tgtEl>
                    <p:spTgt spid="7"/>
                  </p:tgtEl>
                </p:cond>
              </p:nextCondLst>
            </p:seq>
            <p:seq concurrent="1" nextAc="seek">
              <p:cTn id="11" restart="whenNotActive" fill="hold" evtFilter="cancelBubble" nodeType="interactiveSeq">
                <p:stCondLst>
                  <p:cond evt="onClick" delay="0">
                    <p:tgtEl>
                      <p:spTgt spid="8"/>
                    </p:tgtEl>
                  </p:cond>
                </p:stCondLst>
                <p:endSync evt="end" delay="0">
                  <p:rtn val="all"/>
                </p:endSync>
                <p:childTnLst>
                  <p:par>
                    <p:cTn id="12" fill="hold">
                      <p:stCondLst>
                        <p:cond delay="0"/>
                      </p:stCondLst>
                      <p:childTnLst>
                        <p:par>
                          <p:cTn id="13" fill="hold">
                            <p:stCondLst>
                              <p:cond delay="0"/>
                            </p:stCondLst>
                            <p:childTnLst>
                              <p:par>
                                <p:cTn id="14" presetID="9" presetClass="exit" presetSubtype="0" fill="hold" grpId="1" nodeType="withEffect">
                                  <p:stCondLst>
                                    <p:cond delay="0"/>
                                  </p:stCondLst>
                                  <p:childTnLst>
                                    <p:animEffect transition="out" filter="dissolve">
                                      <p:cBhvr>
                                        <p:cTn id="15" dur="500"/>
                                        <p:tgtEl>
                                          <p:spTgt spid="8"/>
                                        </p:tgtEl>
                                      </p:cBhvr>
                                    </p:animEffect>
                                    <p:set>
                                      <p:cBhvr>
                                        <p:cTn id="16" dur="1" fill="hold">
                                          <p:stCondLst>
                                            <p:cond delay="499"/>
                                          </p:stCondLst>
                                        </p:cTn>
                                        <p:tgtEl>
                                          <p:spTgt spid="8"/>
                                        </p:tgtEl>
                                        <p:attrNameLst>
                                          <p:attrName>style.visibility</p:attrName>
                                        </p:attrNameLst>
                                      </p:cBhvr>
                                      <p:to>
                                        <p:strVal val="hidden"/>
                                      </p:to>
                                    </p:set>
                                  </p:childTnLst>
                                </p:cTn>
                              </p:par>
                              <p:par>
                                <p:cTn id="17" presetID="9" presetClass="exit" presetSubtype="0" fill="hold" grpId="1" nodeType="withEffect">
                                  <p:stCondLst>
                                    <p:cond delay="0"/>
                                  </p:stCondLst>
                                  <p:childTnLst>
                                    <p:animEffect transition="out" filter="dissolve">
                                      <p:cBhvr>
                                        <p:cTn id="18" dur="500"/>
                                        <p:tgtEl>
                                          <p:spTgt spid="6"/>
                                        </p:tgtEl>
                                      </p:cBhvr>
                                    </p:animEffect>
                                    <p:set>
                                      <p:cBhvr>
                                        <p:cTn id="19"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6" grpId="0" animBg="1"/>
      <p:bldP spid="6" grpId="1" animBg="1"/>
      <p:bldP spid="6" grpId="2" animBg="1"/>
      <p:bldP spid="6" grpId="3" animBg="1"/>
      <p:bldP spid="6" grpId="4" animBg="1"/>
      <p:bldP spid="6" grpId="5" animBg="1"/>
      <p:bldP spid="6" grpId="6" animBg="1"/>
      <p:bldP spid="6" grpId="7" animBg="1"/>
      <p:bldP spid="6" grpId="8" animBg="1"/>
      <p:bldP spid="6" grpId="9" animBg="1"/>
      <p:bldP spid="6" grpId="10" animBg="1"/>
      <p:bldP spid="6" grpId="11" animBg="1"/>
      <p:bldP spid="6" grpId="12" animBg="1"/>
      <p:bldP spid="6" grpId="13" animBg="1"/>
      <p:bldP spid="6" grpId="14" animBg="1"/>
      <p:bldP spid="6" grpId="15" animBg="1"/>
      <p:bldP spid="6" grpId="16" animBg="1"/>
      <p:bldP spid="6" grpId="17" animBg="1"/>
      <p:bldP spid="6" grpId="18" animBg="1"/>
      <p:bldP spid="6" grpId="19" animBg="1"/>
      <p:bldP spid="6" grpId="20" animBg="1"/>
      <p:bldP spid="6" grpId="21" animBg="1"/>
      <p:bldP spid="8" grpId="0" animBg="1"/>
      <p:bldP spid="8" grpId="1" animBg="1"/>
      <p:bldP spid="8" grpId="2" animBg="1"/>
      <p:bldP spid="8" grpId="3" animBg="1"/>
      <p:bldP spid="8" grpId="4" animBg="1"/>
      <p:bldP spid="8" grpId="5" animBg="1"/>
      <p:bldP spid="8" grpId="6" animBg="1"/>
      <p:bldP spid="8" grpId="7" animBg="1"/>
      <p:bldP spid="8" grpId="8" animBg="1"/>
      <p:bldP spid="8" grpId="9" animBg="1"/>
      <p:bldP spid="8" grpId="10" animBg="1"/>
      <p:bldP spid="8" grpId="11" animBg="1"/>
      <p:bldP spid="8" grpId="12" animBg="1"/>
      <p:bldP spid="8" grpId="13" animBg="1"/>
      <p:bldP spid="8" grpId="14" animBg="1"/>
      <p:bldP spid="8" grpId="15" animBg="1"/>
      <p:bldP spid="8" grpId="16" animBg="1"/>
      <p:bldP spid="8" grpId="17" animBg="1"/>
      <p:bldP spid="8" grpId="18" animBg="1"/>
      <p:bldP spid="8" grpId="19" animBg="1"/>
      <p:bldP spid="8" grpId="20" animBg="1"/>
      <p:bldP spid="8" grpId="21" animBg="1"/>
    </p:bldLst>
  </p:timing>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4.tmp"/></Relationships>
</file>

<file path=ppt/slides/_rels/slide15.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6.tmp"/></Relationships>
</file>

<file path=ppt/slides/_rels/slide16.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8.tmp"/></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creativecommons.org/licenses/by-sa/4.0/" TargetMode="External"/><Relationship Id="rId1" Type="http://schemas.openxmlformats.org/officeDocument/2006/relationships/slideLayout" Target="../slideLayouts/slideLayout3.xml"/><Relationship Id="rId4" Type="http://schemas.openxmlformats.org/officeDocument/2006/relationships/hyperlink" Target="https://www.tes.com/teaching-resources/shop/cparkinson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95372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13071CEF-7CE9-4F1D-8557-617AC1A49451}"/>
              </a:ext>
            </a:extLst>
          </p:cNvPr>
          <p:cNvSpPr txBox="1"/>
          <p:nvPr/>
        </p:nvSpPr>
        <p:spPr>
          <a:xfrm>
            <a:off x="5755340" y="968865"/>
            <a:ext cx="3054172" cy="1077218"/>
          </a:xfrm>
          <a:prstGeom prst="rect">
            <a:avLst/>
          </a:prstGeom>
          <a:noFill/>
        </p:spPr>
        <p:txBody>
          <a:bodyPr wrap="square" rtlCol="0">
            <a:spAutoFit/>
          </a:bodyPr>
          <a:lstStyle/>
          <a:p>
            <a:r>
              <a:rPr lang="en-GB" sz="1600" dirty="0"/>
              <a:t>If we take the green triangles away from the big square we are left with the small square.</a:t>
            </a:r>
          </a:p>
          <a:p>
            <a:endParaRPr lang="en-GB" sz="1600" dirty="0"/>
          </a:p>
        </p:txBody>
      </p:sp>
      <p:sp>
        <p:nvSpPr>
          <p:cNvPr id="13" name="TextBox 12">
            <a:extLst>
              <a:ext uri="{FF2B5EF4-FFF2-40B4-BE49-F238E27FC236}">
                <a16:creationId xmlns:a16="http://schemas.microsoft.com/office/drawing/2014/main" id="{E130C754-A5F3-48BC-9DD2-97190BB940AE}"/>
              </a:ext>
            </a:extLst>
          </p:cNvPr>
          <p:cNvSpPr txBox="1"/>
          <p:nvPr/>
        </p:nvSpPr>
        <p:spPr>
          <a:xfrm>
            <a:off x="5755340" y="1778338"/>
            <a:ext cx="3890865" cy="830997"/>
          </a:xfrm>
          <a:prstGeom prst="rect">
            <a:avLst/>
          </a:prstGeom>
          <a:noFill/>
        </p:spPr>
        <p:txBody>
          <a:bodyPr wrap="square" rtlCol="0">
            <a:spAutoFit/>
          </a:bodyPr>
          <a:lstStyle/>
          <a:p>
            <a:r>
              <a:rPr lang="en-GB" sz="1600" dirty="0"/>
              <a:t>Area of large square = </a:t>
            </a:r>
            <a:r>
              <a:rPr lang="en-GB" sz="1600" b="1" i="1" dirty="0"/>
              <a:t>a</a:t>
            </a:r>
            <a:r>
              <a:rPr lang="en-GB" sz="1600" b="1" i="1" baseline="30000" dirty="0"/>
              <a:t>2</a:t>
            </a:r>
            <a:r>
              <a:rPr lang="en-GB" sz="1600" dirty="0"/>
              <a:t> + </a:t>
            </a:r>
            <a:r>
              <a:rPr lang="en-GB" sz="1600" b="1" i="1" dirty="0"/>
              <a:t>b</a:t>
            </a:r>
            <a:r>
              <a:rPr lang="en-GB" sz="1600" b="1" i="1" baseline="30000" dirty="0"/>
              <a:t>2</a:t>
            </a:r>
            <a:r>
              <a:rPr lang="en-GB" sz="1600" b="1" i="1" dirty="0"/>
              <a:t> + 2ab</a:t>
            </a:r>
            <a:endParaRPr lang="en-GB" sz="1600" dirty="0"/>
          </a:p>
          <a:p>
            <a:endParaRPr lang="en-GB" sz="1600" dirty="0"/>
          </a:p>
          <a:p>
            <a:endParaRPr lang="en-GB" sz="1600" dirty="0"/>
          </a:p>
        </p:txBody>
      </p:sp>
      <p:sp>
        <p:nvSpPr>
          <p:cNvPr id="14" name="TextBox 13">
            <a:extLst>
              <a:ext uri="{FF2B5EF4-FFF2-40B4-BE49-F238E27FC236}">
                <a16:creationId xmlns:a16="http://schemas.microsoft.com/office/drawing/2014/main" id="{60A19B41-D6C9-410C-97E9-23B4244B2E65}"/>
              </a:ext>
            </a:extLst>
          </p:cNvPr>
          <p:cNvSpPr txBox="1"/>
          <p:nvPr/>
        </p:nvSpPr>
        <p:spPr>
          <a:xfrm>
            <a:off x="5755340" y="2129597"/>
            <a:ext cx="3287000" cy="584775"/>
          </a:xfrm>
          <a:prstGeom prst="rect">
            <a:avLst/>
          </a:prstGeom>
          <a:noFill/>
        </p:spPr>
        <p:txBody>
          <a:bodyPr wrap="square" rtlCol="0">
            <a:spAutoFit/>
          </a:bodyPr>
          <a:lstStyle/>
          <a:p>
            <a:r>
              <a:rPr lang="en-GB" sz="1600" dirty="0"/>
              <a:t>Area of the 4 triangles = </a:t>
            </a:r>
            <a:r>
              <a:rPr lang="en-GB" sz="1600" b="1" i="1" dirty="0"/>
              <a:t>2ab</a:t>
            </a:r>
            <a:endParaRPr lang="en-GB" sz="1600" dirty="0"/>
          </a:p>
          <a:p>
            <a:endParaRPr lang="en-GB" sz="1600" dirty="0"/>
          </a:p>
        </p:txBody>
      </p:sp>
      <p:sp>
        <p:nvSpPr>
          <p:cNvPr id="17" name="TextBox 16">
            <a:extLst>
              <a:ext uri="{FF2B5EF4-FFF2-40B4-BE49-F238E27FC236}">
                <a16:creationId xmlns:a16="http://schemas.microsoft.com/office/drawing/2014/main" id="{126840C9-B09E-40BA-8331-C9C7207C727E}"/>
              </a:ext>
            </a:extLst>
          </p:cNvPr>
          <p:cNvSpPr txBox="1"/>
          <p:nvPr/>
        </p:nvSpPr>
        <p:spPr>
          <a:xfrm>
            <a:off x="537112" y="3136154"/>
            <a:ext cx="480932" cy="248209"/>
          </a:xfrm>
          <a:prstGeom prst="rect">
            <a:avLst/>
          </a:prstGeom>
          <a:noFill/>
        </p:spPr>
        <p:txBody>
          <a:bodyPr wrap="square" rtlCol="0">
            <a:spAutoFit/>
          </a:bodyPr>
          <a:lstStyle/>
          <a:p>
            <a:r>
              <a:rPr lang="en-GB" sz="1013" b="1" i="1" dirty="0"/>
              <a:t>a</a:t>
            </a:r>
          </a:p>
        </p:txBody>
      </p:sp>
      <p:sp>
        <p:nvSpPr>
          <p:cNvPr id="19" name="TextBox 18">
            <a:extLst>
              <a:ext uri="{FF2B5EF4-FFF2-40B4-BE49-F238E27FC236}">
                <a16:creationId xmlns:a16="http://schemas.microsoft.com/office/drawing/2014/main" id="{CCE83840-3609-492D-93A5-F703E728E9FB}"/>
              </a:ext>
            </a:extLst>
          </p:cNvPr>
          <p:cNvSpPr txBox="1"/>
          <p:nvPr/>
        </p:nvSpPr>
        <p:spPr>
          <a:xfrm>
            <a:off x="1999395" y="-70345"/>
            <a:ext cx="480932" cy="248209"/>
          </a:xfrm>
          <a:prstGeom prst="rect">
            <a:avLst/>
          </a:prstGeom>
          <a:noFill/>
        </p:spPr>
        <p:txBody>
          <a:bodyPr wrap="square" rtlCol="0">
            <a:spAutoFit/>
          </a:bodyPr>
          <a:lstStyle/>
          <a:p>
            <a:r>
              <a:rPr lang="en-GB" sz="1013" b="1" i="1" dirty="0"/>
              <a:t>a</a:t>
            </a:r>
          </a:p>
        </p:txBody>
      </p:sp>
      <p:sp>
        <p:nvSpPr>
          <p:cNvPr id="29" name="TextBox 28">
            <a:extLst>
              <a:ext uri="{FF2B5EF4-FFF2-40B4-BE49-F238E27FC236}">
                <a16:creationId xmlns:a16="http://schemas.microsoft.com/office/drawing/2014/main" id="{3A79729C-A79A-4338-AB8F-06A4D7AB2599}"/>
              </a:ext>
            </a:extLst>
          </p:cNvPr>
          <p:cNvSpPr txBox="1"/>
          <p:nvPr/>
        </p:nvSpPr>
        <p:spPr>
          <a:xfrm>
            <a:off x="4360633" y="-21737"/>
            <a:ext cx="480932" cy="248209"/>
          </a:xfrm>
          <a:prstGeom prst="rect">
            <a:avLst/>
          </a:prstGeom>
          <a:noFill/>
        </p:spPr>
        <p:txBody>
          <a:bodyPr wrap="square" rtlCol="0">
            <a:spAutoFit/>
          </a:bodyPr>
          <a:lstStyle/>
          <a:p>
            <a:r>
              <a:rPr lang="en-GB" sz="1013" b="1" i="1" dirty="0"/>
              <a:t>b</a:t>
            </a:r>
          </a:p>
        </p:txBody>
      </p:sp>
      <p:sp>
        <p:nvSpPr>
          <p:cNvPr id="31" name="TextBox 30">
            <a:extLst>
              <a:ext uri="{FF2B5EF4-FFF2-40B4-BE49-F238E27FC236}">
                <a16:creationId xmlns:a16="http://schemas.microsoft.com/office/drawing/2014/main" id="{CA273AC8-AA19-42DB-8115-FFDE3B900260}"/>
              </a:ext>
            </a:extLst>
          </p:cNvPr>
          <p:cNvSpPr txBox="1"/>
          <p:nvPr/>
        </p:nvSpPr>
        <p:spPr>
          <a:xfrm>
            <a:off x="5755340" y="2453248"/>
            <a:ext cx="3287000" cy="1077218"/>
          </a:xfrm>
          <a:prstGeom prst="rect">
            <a:avLst/>
          </a:prstGeom>
          <a:noFill/>
        </p:spPr>
        <p:txBody>
          <a:bodyPr wrap="square" rtlCol="0">
            <a:spAutoFit/>
          </a:bodyPr>
          <a:lstStyle/>
          <a:p>
            <a:r>
              <a:rPr lang="en-GB" sz="1600" dirty="0"/>
              <a:t>Area large square minus the 4 triangles </a:t>
            </a:r>
          </a:p>
          <a:p>
            <a:r>
              <a:rPr lang="en-GB" sz="1600" dirty="0"/>
              <a:t>= </a:t>
            </a:r>
            <a:r>
              <a:rPr lang="en-GB" sz="1600" b="1" i="1" dirty="0"/>
              <a:t>a</a:t>
            </a:r>
            <a:r>
              <a:rPr lang="en-GB" sz="1600" b="1" i="1" baseline="30000" dirty="0"/>
              <a:t>2</a:t>
            </a:r>
            <a:r>
              <a:rPr lang="en-GB" sz="1600" dirty="0"/>
              <a:t> + </a:t>
            </a:r>
            <a:r>
              <a:rPr lang="en-GB" sz="1600" b="1" i="1" dirty="0"/>
              <a:t>b</a:t>
            </a:r>
            <a:r>
              <a:rPr lang="en-GB" sz="1600" b="1" i="1" baseline="30000" dirty="0"/>
              <a:t>2</a:t>
            </a:r>
            <a:r>
              <a:rPr lang="en-GB" sz="1600" b="1" i="1" dirty="0"/>
              <a:t> + 2ab</a:t>
            </a:r>
            <a:r>
              <a:rPr lang="en-GB" sz="1600" dirty="0"/>
              <a:t> - </a:t>
            </a:r>
            <a:r>
              <a:rPr lang="en-GB" sz="1600" b="1" i="1" dirty="0"/>
              <a:t>2ab</a:t>
            </a:r>
          </a:p>
          <a:p>
            <a:r>
              <a:rPr lang="en-GB" sz="1600" b="1" i="1" dirty="0"/>
              <a:t>= a</a:t>
            </a:r>
            <a:r>
              <a:rPr lang="en-GB" sz="1600" b="1" i="1" baseline="30000" dirty="0"/>
              <a:t>2</a:t>
            </a:r>
            <a:r>
              <a:rPr lang="en-GB" sz="1600" dirty="0"/>
              <a:t> + </a:t>
            </a:r>
            <a:r>
              <a:rPr lang="en-GB" sz="1600" b="1" i="1" dirty="0"/>
              <a:t>b</a:t>
            </a:r>
            <a:r>
              <a:rPr lang="en-GB" sz="1600" b="1" i="1" baseline="30000" dirty="0"/>
              <a:t>2</a:t>
            </a:r>
            <a:endParaRPr lang="en-GB" sz="1600" dirty="0"/>
          </a:p>
        </p:txBody>
      </p:sp>
      <p:sp>
        <p:nvSpPr>
          <p:cNvPr id="33" name="TextBox 32">
            <a:extLst>
              <a:ext uri="{FF2B5EF4-FFF2-40B4-BE49-F238E27FC236}">
                <a16:creationId xmlns:a16="http://schemas.microsoft.com/office/drawing/2014/main" id="{7F6B929E-2AFA-4C47-BBAF-8199E6E6CE88}"/>
              </a:ext>
            </a:extLst>
          </p:cNvPr>
          <p:cNvSpPr txBox="1"/>
          <p:nvPr/>
        </p:nvSpPr>
        <p:spPr>
          <a:xfrm>
            <a:off x="5755340" y="3484563"/>
            <a:ext cx="3287000" cy="338554"/>
          </a:xfrm>
          <a:prstGeom prst="rect">
            <a:avLst/>
          </a:prstGeom>
          <a:noFill/>
        </p:spPr>
        <p:txBody>
          <a:bodyPr wrap="square" rtlCol="0">
            <a:spAutoFit/>
          </a:bodyPr>
          <a:lstStyle/>
          <a:p>
            <a:r>
              <a:rPr lang="en-GB" sz="1600" dirty="0"/>
              <a:t>Area of small square = </a:t>
            </a:r>
            <a:r>
              <a:rPr lang="en-GB" sz="1600" b="1" i="1" dirty="0"/>
              <a:t>h</a:t>
            </a:r>
            <a:r>
              <a:rPr lang="en-GB" sz="1600" baseline="30000" dirty="0"/>
              <a:t>2</a:t>
            </a:r>
            <a:endParaRPr lang="en-GB" sz="1600" dirty="0"/>
          </a:p>
        </p:txBody>
      </p:sp>
      <p:sp>
        <p:nvSpPr>
          <p:cNvPr id="34" name="TextBox 33">
            <a:extLst>
              <a:ext uri="{FF2B5EF4-FFF2-40B4-BE49-F238E27FC236}">
                <a16:creationId xmlns:a16="http://schemas.microsoft.com/office/drawing/2014/main" id="{B7255254-AF2B-4839-8F72-11B75F50A268}"/>
              </a:ext>
            </a:extLst>
          </p:cNvPr>
          <p:cNvSpPr txBox="1"/>
          <p:nvPr/>
        </p:nvSpPr>
        <p:spPr>
          <a:xfrm>
            <a:off x="5755340" y="3735588"/>
            <a:ext cx="3287000" cy="584775"/>
          </a:xfrm>
          <a:prstGeom prst="rect">
            <a:avLst/>
          </a:prstGeom>
          <a:noFill/>
        </p:spPr>
        <p:txBody>
          <a:bodyPr wrap="square" rtlCol="0">
            <a:spAutoFit/>
          </a:bodyPr>
          <a:lstStyle/>
          <a:p>
            <a:r>
              <a:rPr lang="en-GB" sz="1600" dirty="0"/>
              <a:t>That must mean that:</a:t>
            </a:r>
          </a:p>
          <a:p>
            <a:r>
              <a:rPr lang="en-GB" sz="1600" b="1" i="1" dirty="0" smtClean="0"/>
              <a:t>a</a:t>
            </a:r>
            <a:r>
              <a:rPr lang="en-GB" sz="1600" b="1" i="1" baseline="30000" dirty="0" smtClean="0"/>
              <a:t>2</a:t>
            </a:r>
            <a:r>
              <a:rPr lang="en-GB" sz="1600" dirty="0" smtClean="0"/>
              <a:t> </a:t>
            </a:r>
            <a:r>
              <a:rPr lang="en-GB" sz="1600" dirty="0"/>
              <a:t>+ </a:t>
            </a:r>
            <a:r>
              <a:rPr lang="en-GB" sz="1600" b="1" i="1" dirty="0"/>
              <a:t>b</a:t>
            </a:r>
            <a:r>
              <a:rPr lang="en-GB" sz="1600" b="1" i="1" baseline="30000" dirty="0"/>
              <a:t>2 </a:t>
            </a:r>
            <a:r>
              <a:rPr lang="en-GB" sz="1600" dirty="0"/>
              <a:t>= </a:t>
            </a:r>
            <a:r>
              <a:rPr lang="en-GB" sz="1600" b="1" i="1" dirty="0"/>
              <a:t>h</a:t>
            </a:r>
            <a:r>
              <a:rPr lang="en-GB" sz="1600" baseline="30000" dirty="0"/>
              <a:t>2</a:t>
            </a:r>
            <a:endParaRPr lang="en-GB" sz="1600" dirty="0"/>
          </a:p>
        </p:txBody>
      </p:sp>
      <p:sp>
        <p:nvSpPr>
          <p:cNvPr id="32" name="TextBox 31">
            <a:extLst>
              <a:ext uri="{FF2B5EF4-FFF2-40B4-BE49-F238E27FC236}">
                <a16:creationId xmlns:a16="http://schemas.microsoft.com/office/drawing/2014/main" id="{3A79729C-A79A-4338-AB8F-06A4D7AB2599}"/>
              </a:ext>
            </a:extLst>
          </p:cNvPr>
          <p:cNvSpPr txBox="1"/>
          <p:nvPr/>
        </p:nvSpPr>
        <p:spPr>
          <a:xfrm>
            <a:off x="3432165" y="864496"/>
            <a:ext cx="480932" cy="248209"/>
          </a:xfrm>
          <a:prstGeom prst="rect">
            <a:avLst/>
          </a:prstGeom>
          <a:noFill/>
        </p:spPr>
        <p:txBody>
          <a:bodyPr wrap="square" rtlCol="0">
            <a:spAutoFit/>
          </a:bodyPr>
          <a:lstStyle/>
          <a:p>
            <a:r>
              <a:rPr lang="en-GB" sz="1013" b="1" i="1" dirty="0"/>
              <a:t>b</a:t>
            </a:r>
          </a:p>
        </p:txBody>
      </p:sp>
      <p:sp>
        <p:nvSpPr>
          <p:cNvPr id="36" name="TextBox 35">
            <a:extLst>
              <a:ext uri="{FF2B5EF4-FFF2-40B4-BE49-F238E27FC236}">
                <a16:creationId xmlns:a16="http://schemas.microsoft.com/office/drawing/2014/main" id="{CCE83840-3609-492D-93A5-F703E728E9FB}"/>
              </a:ext>
            </a:extLst>
          </p:cNvPr>
          <p:cNvSpPr txBox="1"/>
          <p:nvPr/>
        </p:nvSpPr>
        <p:spPr>
          <a:xfrm>
            <a:off x="1594321" y="870437"/>
            <a:ext cx="332796" cy="185415"/>
          </a:xfrm>
          <a:prstGeom prst="rect">
            <a:avLst/>
          </a:prstGeom>
          <a:noFill/>
        </p:spPr>
        <p:txBody>
          <a:bodyPr wrap="square" rtlCol="0">
            <a:spAutoFit/>
          </a:bodyPr>
          <a:lstStyle/>
          <a:p>
            <a:r>
              <a:rPr lang="en-GB" sz="1013" b="1" i="1" dirty="0"/>
              <a:t>a</a:t>
            </a:r>
          </a:p>
        </p:txBody>
      </p:sp>
      <p:sp>
        <p:nvSpPr>
          <p:cNvPr id="37" name="Right Triangle 36">
            <a:extLst>
              <a:ext uri="{FF2B5EF4-FFF2-40B4-BE49-F238E27FC236}">
                <a16:creationId xmlns:a16="http://schemas.microsoft.com/office/drawing/2014/main" id="{6A763FE3-018C-4026-83F7-31CD273A91AC}"/>
              </a:ext>
            </a:extLst>
          </p:cNvPr>
          <p:cNvSpPr/>
          <p:nvPr/>
        </p:nvSpPr>
        <p:spPr>
          <a:xfrm>
            <a:off x="794182" y="2071602"/>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39" name="TextBox 38">
            <a:extLst>
              <a:ext uri="{FF2B5EF4-FFF2-40B4-BE49-F238E27FC236}">
                <a16:creationId xmlns:a16="http://schemas.microsoft.com/office/drawing/2014/main" id="{1B034A09-1325-4A7E-BA7E-2FEA71B6BC03}"/>
              </a:ext>
            </a:extLst>
          </p:cNvPr>
          <p:cNvSpPr txBox="1"/>
          <p:nvPr/>
        </p:nvSpPr>
        <p:spPr>
          <a:xfrm>
            <a:off x="1111053" y="4308155"/>
            <a:ext cx="332796" cy="185415"/>
          </a:xfrm>
          <a:prstGeom prst="rect">
            <a:avLst/>
          </a:prstGeom>
          <a:noFill/>
        </p:spPr>
        <p:txBody>
          <a:bodyPr wrap="square" rtlCol="0">
            <a:spAutoFit/>
          </a:bodyPr>
          <a:lstStyle/>
          <a:p>
            <a:r>
              <a:rPr lang="en-GB" sz="1013" b="1" i="1" dirty="0"/>
              <a:t>b</a:t>
            </a:r>
          </a:p>
        </p:txBody>
      </p:sp>
      <p:sp>
        <p:nvSpPr>
          <p:cNvPr id="40" name="Right Triangle 39">
            <a:extLst>
              <a:ext uri="{FF2B5EF4-FFF2-40B4-BE49-F238E27FC236}">
                <a16:creationId xmlns:a16="http://schemas.microsoft.com/office/drawing/2014/main" id="{6A763FE3-018C-4026-83F7-31CD273A91AC}"/>
              </a:ext>
            </a:extLst>
          </p:cNvPr>
          <p:cNvSpPr/>
          <p:nvPr/>
        </p:nvSpPr>
        <p:spPr>
          <a:xfrm rot="5400000">
            <a:off x="1422746" y="473140"/>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41" name="Right Triangle 40">
            <a:extLst>
              <a:ext uri="{FF2B5EF4-FFF2-40B4-BE49-F238E27FC236}">
                <a16:creationId xmlns:a16="http://schemas.microsoft.com/office/drawing/2014/main" id="{6A763FE3-018C-4026-83F7-31CD273A91AC}"/>
              </a:ext>
            </a:extLst>
          </p:cNvPr>
          <p:cNvSpPr/>
          <p:nvPr/>
        </p:nvSpPr>
        <p:spPr>
          <a:xfrm rot="10800000">
            <a:off x="3030300" y="1095779"/>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42" name="Right Triangle 41">
            <a:extLst>
              <a:ext uri="{FF2B5EF4-FFF2-40B4-BE49-F238E27FC236}">
                <a16:creationId xmlns:a16="http://schemas.microsoft.com/office/drawing/2014/main" id="{6A763FE3-018C-4026-83F7-31CD273A91AC}"/>
              </a:ext>
            </a:extLst>
          </p:cNvPr>
          <p:cNvSpPr/>
          <p:nvPr/>
        </p:nvSpPr>
        <p:spPr>
          <a:xfrm rot="16200000">
            <a:off x="2407341" y="2689442"/>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43" name="TextBox 42">
            <a:extLst>
              <a:ext uri="{FF2B5EF4-FFF2-40B4-BE49-F238E27FC236}">
                <a16:creationId xmlns:a16="http://schemas.microsoft.com/office/drawing/2014/main" id="{1B034A09-1325-4A7E-BA7E-2FEA71B6BC03}"/>
              </a:ext>
            </a:extLst>
          </p:cNvPr>
          <p:cNvSpPr txBox="1"/>
          <p:nvPr/>
        </p:nvSpPr>
        <p:spPr>
          <a:xfrm>
            <a:off x="565016" y="1438266"/>
            <a:ext cx="332796" cy="185415"/>
          </a:xfrm>
          <a:prstGeom prst="rect">
            <a:avLst/>
          </a:prstGeom>
          <a:noFill/>
        </p:spPr>
        <p:txBody>
          <a:bodyPr wrap="square" rtlCol="0">
            <a:spAutoFit/>
          </a:bodyPr>
          <a:lstStyle/>
          <a:p>
            <a:r>
              <a:rPr lang="en-GB" sz="1013" b="1" i="1" dirty="0"/>
              <a:t>b</a:t>
            </a:r>
          </a:p>
        </p:txBody>
      </p:sp>
    </p:spTree>
    <p:extLst>
      <p:ext uri="{BB962C8B-B14F-4D97-AF65-F5344CB8AC3E}">
        <p14:creationId xmlns:p14="http://schemas.microsoft.com/office/powerpoint/2010/main" val="336716591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31" grpId="0"/>
      <p:bldP spid="33" grpId="0"/>
      <p:bldP spid="3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20896" y="962666"/>
            <a:ext cx="2529539" cy="1569660"/>
          </a:xfrm>
          <a:prstGeom prst="rect">
            <a:avLst/>
          </a:prstGeom>
        </p:spPr>
        <p:txBody>
          <a:bodyPr wrap="none">
            <a:spAutoFit/>
          </a:bodyPr>
          <a:lstStyle/>
          <a:p>
            <a:r>
              <a:rPr lang="en-GB" sz="1600" dirty="0" smtClean="0"/>
              <a:t>So this shows that</a:t>
            </a:r>
          </a:p>
          <a:p>
            <a:r>
              <a:rPr lang="en-GB" sz="1600" b="1" i="1" dirty="0" smtClean="0"/>
              <a:t>a</a:t>
            </a:r>
            <a:r>
              <a:rPr lang="en-GB" sz="1600" b="1" i="1" baseline="30000" dirty="0" smtClean="0"/>
              <a:t>2</a:t>
            </a:r>
            <a:r>
              <a:rPr lang="en-GB" sz="1600" dirty="0" smtClean="0"/>
              <a:t> </a:t>
            </a:r>
            <a:r>
              <a:rPr lang="en-GB" sz="1600" dirty="0"/>
              <a:t>+ </a:t>
            </a:r>
            <a:r>
              <a:rPr lang="en-GB" sz="1600" b="1" i="1" dirty="0"/>
              <a:t>b</a:t>
            </a:r>
            <a:r>
              <a:rPr lang="en-GB" sz="1600" b="1" i="1" baseline="30000" dirty="0"/>
              <a:t>2 </a:t>
            </a:r>
            <a:r>
              <a:rPr lang="en-GB" sz="1600" dirty="0"/>
              <a:t>= </a:t>
            </a:r>
            <a:r>
              <a:rPr lang="en-GB" sz="1600" b="1" i="1" dirty="0" smtClean="0"/>
              <a:t>h</a:t>
            </a:r>
            <a:r>
              <a:rPr lang="en-GB" sz="1600" baseline="30000" dirty="0" smtClean="0"/>
              <a:t>2  </a:t>
            </a:r>
          </a:p>
          <a:p>
            <a:endParaRPr lang="en-GB" sz="1600" dirty="0"/>
          </a:p>
          <a:p>
            <a:r>
              <a:rPr lang="en-US" sz="1600" dirty="0" smtClean="0"/>
              <a:t>This is sometimes shown as:</a:t>
            </a:r>
          </a:p>
          <a:p>
            <a:r>
              <a:rPr lang="en-GB" sz="1600" b="1" i="1" dirty="0"/>
              <a:t>a</a:t>
            </a:r>
            <a:r>
              <a:rPr lang="en-GB" sz="1600" b="1" i="1" baseline="30000" dirty="0"/>
              <a:t>2</a:t>
            </a:r>
            <a:r>
              <a:rPr lang="en-GB" sz="1600" dirty="0"/>
              <a:t> + </a:t>
            </a:r>
            <a:r>
              <a:rPr lang="en-GB" sz="1600" b="1" i="1" dirty="0"/>
              <a:t>b</a:t>
            </a:r>
            <a:r>
              <a:rPr lang="en-GB" sz="1600" b="1" i="1" baseline="30000" dirty="0"/>
              <a:t>2 </a:t>
            </a:r>
            <a:r>
              <a:rPr lang="en-GB" sz="1600" dirty="0"/>
              <a:t>= </a:t>
            </a:r>
            <a:r>
              <a:rPr lang="en-GB" sz="1600" b="1" i="1" dirty="0"/>
              <a:t>c</a:t>
            </a:r>
            <a:r>
              <a:rPr lang="en-GB" sz="1600" baseline="30000" dirty="0" smtClean="0"/>
              <a:t>2  </a:t>
            </a:r>
            <a:endParaRPr lang="en-GB" sz="1600" dirty="0"/>
          </a:p>
          <a:p>
            <a:r>
              <a:rPr lang="en-US" sz="1600" dirty="0" smtClean="0"/>
              <a:t> </a:t>
            </a:r>
            <a:endParaRPr lang="en-GB" sz="1600" dirty="0"/>
          </a:p>
        </p:txBody>
      </p:sp>
      <p:sp>
        <p:nvSpPr>
          <p:cNvPr id="3" name="TextBox 2">
            <a:extLst>
              <a:ext uri="{FF2B5EF4-FFF2-40B4-BE49-F238E27FC236}">
                <a16:creationId xmlns:a16="http://schemas.microsoft.com/office/drawing/2014/main" id="{13071CEF-7CE9-4F1D-8557-617AC1A49451}"/>
              </a:ext>
            </a:extLst>
          </p:cNvPr>
          <p:cNvSpPr txBox="1"/>
          <p:nvPr/>
        </p:nvSpPr>
        <p:spPr>
          <a:xfrm>
            <a:off x="5720896" y="2286105"/>
            <a:ext cx="3054172" cy="1077218"/>
          </a:xfrm>
          <a:prstGeom prst="rect">
            <a:avLst/>
          </a:prstGeom>
          <a:noFill/>
        </p:spPr>
        <p:txBody>
          <a:bodyPr wrap="square" rtlCol="0">
            <a:spAutoFit/>
          </a:bodyPr>
          <a:lstStyle/>
          <a:p>
            <a:r>
              <a:rPr lang="en-GB" sz="1600" dirty="0" smtClean="0"/>
              <a:t>This is Pythagoras’ Theorem, after the ancient Greek mathematician who first proved it.</a:t>
            </a:r>
            <a:endParaRPr lang="en-GB" sz="1600" dirty="0"/>
          </a:p>
          <a:p>
            <a:endParaRPr lang="en-GB" sz="1600" dirty="0"/>
          </a:p>
        </p:txBody>
      </p:sp>
      <p:sp>
        <p:nvSpPr>
          <p:cNvPr id="4" name="TextBox 3">
            <a:extLst>
              <a:ext uri="{FF2B5EF4-FFF2-40B4-BE49-F238E27FC236}">
                <a16:creationId xmlns:a16="http://schemas.microsoft.com/office/drawing/2014/main" id="{60A19B41-D6C9-410C-97E9-23B4244B2E65}"/>
              </a:ext>
            </a:extLst>
          </p:cNvPr>
          <p:cNvSpPr txBox="1"/>
          <p:nvPr/>
        </p:nvSpPr>
        <p:spPr>
          <a:xfrm>
            <a:off x="5725832" y="3118852"/>
            <a:ext cx="3287000" cy="1077218"/>
          </a:xfrm>
          <a:prstGeom prst="rect">
            <a:avLst/>
          </a:prstGeom>
          <a:noFill/>
        </p:spPr>
        <p:txBody>
          <a:bodyPr wrap="square" rtlCol="0">
            <a:spAutoFit/>
          </a:bodyPr>
          <a:lstStyle/>
          <a:p>
            <a:r>
              <a:rPr lang="en-GB" sz="1600" dirty="0" smtClean="0"/>
              <a:t>The proof we have just done was by the Indian mathematician </a:t>
            </a:r>
            <a:r>
              <a:rPr lang="en-GB" sz="1600" dirty="0" err="1" smtClean="0"/>
              <a:t>Bhaskara</a:t>
            </a:r>
            <a:r>
              <a:rPr lang="en-GB" sz="1600" dirty="0" smtClean="0"/>
              <a:t> in about 603CE</a:t>
            </a:r>
            <a:endParaRPr lang="en-GB" sz="1600" dirty="0"/>
          </a:p>
          <a:p>
            <a:endParaRPr lang="en-GB" sz="1600" dirty="0"/>
          </a:p>
        </p:txBody>
      </p:sp>
      <p:sp>
        <p:nvSpPr>
          <p:cNvPr id="5" name="TextBox 4">
            <a:extLst>
              <a:ext uri="{FF2B5EF4-FFF2-40B4-BE49-F238E27FC236}">
                <a16:creationId xmlns:a16="http://schemas.microsoft.com/office/drawing/2014/main" id="{CA273AC8-AA19-42DB-8115-FFDE3B900260}"/>
              </a:ext>
            </a:extLst>
          </p:cNvPr>
          <p:cNvSpPr txBox="1"/>
          <p:nvPr/>
        </p:nvSpPr>
        <p:spPr>
          <a:xfrm>
            <a:off x="5725832" y="3913011"/>
            <a:ext cx="3287000" cy="584775"/>
          </a:xfrm>
          <a:prstGeom prst="rect">
            <a:avLst/>
          </a:prstGeom>
          <a:noFill/>
        </p:spPr>
        <p:txBody>
          <a:bodyPr wrap="square" rtlCol="0">
            <a:spAutoFit/>
          </a:bodyPr>
          <a:lstStyle/>
          <a:p>
            <a:r>
              <a:rPr lang="en-GB" sz="1600" dirty="0" smtClean="0"/>
              <a:t>There are over 100 different proofs of Pythagoras’ Theorem.</a:t>
            </a:r>
            <a:endParaRPr lang="en-GB" sz="1600" dirty="0"/>
          </a:p>
        </p:txBody>
      </p:sp>
      <p:pic>
        <p:nvPicPr>
          <p:cNvPr id="1026" name="Picture 2" descr="An Introduction To Pythagoras Theorem | SyedLearns"/>
          <p:cNvPicPr>
            <a:picLocks noChangeAspect="1" noChangeArrowheads="1"/>
          </p:cNvPicPr>
          <p:nvPr/>
        </p:nvPicPr>
        <p:blipFill rotWithShape="1">
          <a:blip r:embed="rId3">
            <a:extLst>
              <a:ext uri="{28A0092B-C50C-407E-A947-70E740481C1C}">
                <a14:useLocalDpi xmlns:a14="http://schemas.microsoft.com/office/drawing/2010/main" val="0"/>
              </a:ext>
            </a:extLst>
          </a:blip>
          <a:srcRect l="79" t="17098" r="-79" b="-448"/>
          <a:stretch/>
        </p:blipFill>
        <p:spPr bwMode="auto">
          <a:xfrm>
            <a:off x="870304" y="1290023"/>
            <a:ext cx="2952000" cy="273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0606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0A3853-72C9-2F41-8B01-1AD9F69E2DB5}"/>
              </a:ext>
            </a:extLst>
          </p:cNvPr>
          <p:cNvSpPr txBox="1"/>
          <p:nvPr/>
        </p:nvSpPr>
        <p:spPr>
          <a:xfrm>
            <a:off x="1254834" y="1026594"/>
            <a:ext cx="6767661" cy="553998"/>
          </a:xfrm>
          <a:prstGeom prst="rect">
            <a:avLst/>
          </a:prstGeom>
          <a:noFill/>
        </p:spPr>
        <p:txBody>
          <a:bodyPr wrap="square" lIns="36000" tIns="0" rIns="0" bIns="0" rtlCol="0">
            <a:noAutofit/>
          </a:bodyPr>
          <a:lstStyle/>
          <a:p>
            <a:pPr algn="ctr">
              <a:defRPr/>
            </a:pPr>
            <a:r>
              <a:rPr lang="en-GB" altLang="en-US" sz="1800" dirty="0"/>
              <a:t>We can  </a:t>
            </a:r>
            <a:r>
              <a:rPr lang="en-GB" altLang="en-US" sz="1800" b="1" dirty="0" smtClean="0"/>
              <a:t>Pythagoras </a:t>
            </a:r>
            <a:r>
              <a:rPr lang="en-GB" altLang="en-US" sz="1800" dirty="0" smtClean="0"/>
              <a:t>to find the missing sides of a right-angled triangle.</a:t>
            </a:r>
            <a:endParaRPr lang="en-GB" altLang="en-US" sz="1800" dirty="0"/>
          </a:p>
        </p:txBody>
      </p:sp>
      <p:cxnSp>
        <p:nvCxnSpPr>
          <p:cNvPr id="3" name="Straight Connector 2">
            <a:extLst>
              <a:ext uri="{FF2B5EF4-FFF2-40B4-BE49-F238E27FC236}">
                <a16:creationId xmlns:a16="http://schemas.microsoft.com/office/drawing/2014/main" id="{725BF32B-FAED-8446-AB2E-61757AAC1128}"/>
              </a:ext>
            </a:extLst>
          </p:cNvPr>
          <p:cNvCxnSpPr>
            <a:cxnSpLocks/>
          </p:cNvCxnSpPr>
          <p:nvPr/>
        </p:nvCxnSpPr>
        <p:spPr>
          <a:xfrm flipH="1">
            <a:off x="27620" y="1458599"/>
            <a:ext cx="9144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670EED30-FE06-E643-8C99-8E2D29EAFDE3}"/>
              </a:ext>
            </a:extLst>
          </p:cNvPr>
          <p:cNvSpPr txBox="1"/>
          <p:nvPr/>
        </p:nvSpPr>
        <p:spPr>
          <a:xfrm>
            <a:off x="27620" y="1590912"/>
            <a:ext cx="513302" cy="276999"/>
          </a:xfrm>
          <a:prstGeom prst="rect">
            <a:avLst/>
          </a:prstGeom>
          <a:noFill/>
        </p:spPr>
        <p:txBody>
          <a:bodyPr wrap="square" lIns="36000" tIns="0" rIns="0" bIns="0" rtlCol="0">
            <a:spAutoFit/>
          </a:bodyPr>
          <a:lstStyle/>
          <a:p>
            <a:r>
              <a:rPr lang="en-GB" sz="1800" b="1" dirty="0"/>
              <a:t>Ex1</a:t>
            </a:r>
          </a:p>
        </p:txBody>
      </p:sp>
      <p:sp>
        <p:nvSpPr>
          <p:cNvPr id="7" name="Rectangle 6">
            <a:extLst>
              <a:ext uri="{FF2B5EF4-FFF2-40B4-BE49-F238E27FC236}">
                <a16:creationId xmlns:a16="http://schemas.microsoft.com/office/drawing/2014/main" id="{2B83C6D6-63DB-014B-9480-C80D6BFBC32C}"/>
              </a:ext>
            </a:extLst>
          </p:cNvPr>
          <p:cNvSpPr/>
          <p:nvPr/>
        </p:nvSpPr>
        <p:spPr>
          <a:xfrm rot="16200000">
            <a:off x="-90528" y="2080693"/>
            <a:ext cx="640770" cy="202298"/>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dirty="0">
                <a:solidFill>
                  <a:schemeClr val="tx1"/>
                </a:solidFill>
              </a:rPr>
              <a:t>Solution</a:t>
            </a:r>
          </a:p>
        </p:txBody>
      </p:sp>
      <p:sp>
        <p:nvSpPr>
          <p:cNvPr id="8" name="Right Triangle 7"/>
          <p:cNvSpPr/>
          <p:nvPr/>
        </p:nvSpPr>
        <p:spPr>
          <a:xfrm>
            <a:off x="1574358" y="2401294"/>
            <a:ext cx="2075291" cy="1176792"/>
          </a:xfrm>
          <a:prstGeom prst="rtTriangl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84E44D22-1603-B74D-BCDF-BC6AC949E086}"/>
              </a:ext>
            </a:extLst>
          </p:cNvPr>
          <p:cNvSpPr txBox="1"/>
          <p:nvPr/>
        </p:nvSpPr>
        <p:spPr>
          <a:xfrm>
            <a:off x="460175" y="1590912"/>
            <a:ext cx="7483178" cy="276999"/>
          </a:xfrm>
          <a:prstGeom prst="rect">
            <a:avLst/>
          </a:prstGeom>
          <a:noFill/>
        </p:spPr>
        <p:txBody>
          <a:bodyPr wrap="square" lIns="36000" tIns="0" rIns="0" bIns="0" rtlCol="0">
            <a:spAutoFit/>
          </a:bodyPr>
          <a:lstStyle/>
          <a:p>
            <a:pPr>
              <a:defRPr/>
            </a:pPr>
            <a:r>
              <a:rPr lang="en-GB" altLang="en-US" sz="1800" dirty="0" smtClean="0"/>
              <a:t>Find the length of side </a:t>
            </a:r>
            <a:r>
              <a:rPr lang="en-GB" altLang="en-US" sz="1800" b="1" i="1" dirty="0" smtClean="0">
                <a:latin typeface="Times New Roman" panose="02020603050405020304" pitchFamily="18" charset="0"/>
                <a:cs typeface="Times New Roman" panose="02020603050405020304" pitchFamily="18" charset="0"/>
              </a:rPr>
              <a:t>x</a:t>
            </a:r>
            <a:r>
              <a:rPr lang="en-GB" altLang="en-US" sz="1800" dirty="0" smtClean="0"/>
              <a:t>.</a:t>
            </a:r>
            <a:endParaRPr lang="en-GB" altLang="en-US" sz="1800" dirty="0"/>
          </a:p>
        </p:txBody>
      </p:sp>
      <p:sp>
        <p:nvSpPr>
          <p:cNvPr id="10" name="Rectangle 9"/>
          <p:cNvSpPr/>
          <p:nvPr/>
        </p:nvSpPr>
        <p:spPr>
          <a:xfrm>
            <a:off x="2413107" y="2586496"/>
            <a:ext cx="274434" cy="307777"/>
          </a:xfrm>
          <a:prstGeom prst="rect">
            <a:avLst/>
          </a:prstGeom>
        </p:spPr>
        <p:txBody>
          <a:bodyPr wrap="none">
            <a:spAutoFit/>
          </a:bodyPr>
          <a:lstStyle/>
          <a:p>
            <a:r>
              <a:rPr lang="en-GB" altLang="en-US" sz="1400" b="1" i="1" dirty="0">
                <a:latin typeface="Times New Roman" panose="02020603050405020304" pitchFamily="18" charset="0"/>
                <a:cs typeface="Times New Roman" panose="02020603050405020304" pitchFamily="18" charset="0"/>
              </a:rPr>
              <a:t>x</a:t>
            </a:r>
            <a:endParaRPr lang="en-GB" dirty="0"/>
          </a:p>
        </p:txBody>
      </p:sp>
      <p:sp>
        <p:nvSpPr>
          <p:cNvPr id="11" name="Rectangle 10"/>
          <p:cNvSpPr/>
          <p:nvPr/>
        </p:nvSpPr>
        <p:spPr>
          <a:xfrm>
            <a:off x="995353" y="2807473"/>
            <a:ext cx="579005" cy="307777"/>
          </a:xfrm>
          <a:prstGeom prst="rect">
            <a:avLst/>
          </a:prstGeom>
        </p:spPr>
        <p:txBody>
          <a:bodyPr wrap="square">
            <a:spAutoFit/>
          </a:bodyPr>
          <a:lstStyle/>
          <a:p>
            <a:r>
              <a:rPr lang="en-GB" altLang="en-US" sz="1400" b="1" i="1" dirty="0" smtClean="0">
                <a:cs typeface="Times New Roman" panose="02020603050405020304" pitchFamily="18" charset="0"/>
              </a:rPr>
              <a:t>6 cm</a:t>
            </a:r>
            <a:r>
              <a:rPr lang="en-GB" altLang="en-US" sz="1400" b="1" i="1" dirty="0" smtClean="0">
                <a:latin typeface="Times New Roman" panose="02020603050405020304" pitchFamily="18" charset="0"/>
                <a:cs typeface="Times New Roman" panose="02020603050405020304" pitchFamily="18" charset="0"/>
              </a:rPr>
              <a:t> </a:t>
            </a:r>
            <a:endParaRPr lang="en-GB" dirty="0"/>
          </a:p>
        </p:txBody>
      </p:sp>
      <p:sp>
        <p:nvSpPr>
          <p:cNvPr id="12" name="Rectangle 11"/>
          <p:cNvSpPr/>
          <p:nvPr/>
        </p:nvSpPr>
        <p:spPr>
          <a:xfrm>
            <a:off x="2260821" y="3609399"/>
            <a:ext cx="720918" cy="307777"/>
          </a:xfrm>
          <a:prstGeom prst="rect">
            <a:avLst/>
          </a:prstGeom>
        </p:spPr>
        <p:txBody>
          <a:bodyPr wrap="square">
            <a:spAutoFit/>
          </a:bodyPr>
          <a:lstStyle/>
          <a:p>
            <a:r>
              <a:rPr lang="en-GB" altLang="en-US" sz="1400" b="1" i="1" dirty="0" smtClean="0">
                <a:cs typeface="Times New Roman" panose="02020603050405020304" pitchFamily="18" charset="0"/>
              </a:rPr>
              <a:t>8 cm</a:t>
            </a:r>
            <a:r>
              <a:rPr lang="en-GB" altLang="en-US" sz="1400" b="1" i="1" dirty="0" smtClean="0">
                <a:latin typeface="Times New Roman" panose="02020603050405020304" pitchFamily="18" charset="0"/>
                <a:cs typeface="Times New Roman" panose="02020603050405020304" pitchFamily="18" charset="0"/>
              </a:rPr>
              <a:t> </a:t>
            </a:r>
            <a:endParaRPr lang="en-GB" dirty="0"/>
          </a:p>
        </p:txBody>
      </p:sp>
      <p:sp>
        <p:nvSpPr>
          <p:cNvPr id="14" name="Freeform 13">
            <a:extLst>
              <a:ext uri="{FF2B5EF4-FFF2-40B4-BE49-F238E27FC236}">
                <a16:creationId xmlns:a16="http://schemas.microsoft.com/office/drawing/2014/main" id="{2EABBBBE-1ED0-F64E-8821-3296AD285B5E}"/>
              </a:ext>
            </a:extLst>
          </p:cNvPr>
          <p:cNvSpPr/>
          <p:nvPr/>
        </p:nvSpPr>
        <p:spPr>
          <a:xfrm>
            <a:off x="2571811" y="2281186"/>
            <a:ext cx="285451" cy="342309"/>
          </a:xfrm>
          <a:custGeom>
            <a:avLst/>
            <a:gdLst>
              <a:gd name="connsiteX0" fmla="*/ 0 w 415636"/>
              <a:gd name="connsiteY0" fmla="*/ 1022465 h 1022465"/>
              <a:gd name="connsiteX1" fmla="*/ 0 w 415636"/>
              <a:gd name="connsiteY1" fmla="*/ 0 h 1022465"/>
              <a:gd name="connsiteX2" fmla="*/ 415636 w 415636"/>
              <a:gd name="connsiteY2" fmla="*/ 0 h 1022465"/>
            </a:gdLst>
            <a:ahLst/>
            <a:cxnLst>
              <a:cxn ang="0">
                <a:pos x="connsiteX0" y="connsiteY0"/>
              </a:cxn>
              <a:cxn ang="0">
                <a:pos x="connsiteX1" y="connsiteY1"/>
              </a:cxn>
              <a:cxn ang="0">
                <a:pos x="connsiteX2" y="connsiteY2"/>
              </a:cxn>
            </a:cxnLst>
            <a:rect l="l" t="t" r="r" b="b"/>
            <a:pathLst>
              <a:path w="415636" h="1022465">
                <a:moveTo>
                  <a:pt x="0" y="1022465"/>
                </a:moveTo>
                <a:lnTo>
                  <a:pt x="0" y="0"/>
                </a:lnTo>
                <a:lnTo>
                  <a:pt x="415636" y="0"/>
                </a:lnTo>
              </a:path>
            </a:pathLst>
          </a:custGeom>
          <a:noFill/>
          <a:ln w="28575">
            <a:solidFill>
              <a:schemeClr val="accent2">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8AA468A8-A52C-CE43-B028-21C1B6DCE1CB}"/>
              </a:ext>
            </a:extLst>
          </p:cNvPr>
          <p:cNvSpPr/>
          <p:nvPr/>
        </p:nvSpPr>
        <p:spPr>
          <a:xfrm>
            <a:off x="2918401" y="2049893"/>
            <a:ext cx="1728701" cy="46258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400" dirty="0" smtClean="0">
                <a:solidFill>
                  <a:schemeClr val="tx1"/>
                </a:solidFill>
              </a:rPr>
              <a:t>Find the </a:t>
            </a:r>
            <a:r>
              <a:rPr lang="en-GB" sz="1400" b="1" dirty="0" smtClean="0">
                <a:solidFill>
                  <a:schemeClr val="tx1"/>
                </a:solidFill>
              </a:rPr>
              <a:t>hypotenuse.</a:t>
            </a:r>
          </a:p>
        </p:txBody>
      </p:sp>
      <p:sp>
        <p:nvSpPr>
          <p:cNvPr id="18" name="Freeform 17">
            <a:extLst>
              <a:ext uri="{FF2B5EF4-FFF2-40B4-BE49-F238E27FC236}">
                <a16:creationId xmlns:a16="http://schemas.microsoft.com/office/drawing/2014/main" id="{2EABBBBE-1ED0-F64E-8821-3296AD285B5E}"/>
              </a:ext>
            </a:extLst>
          </p:cNvPr>
          <p:cNvSpPr/>
          <p:nvPr/>
        </p:nvSpPr>
        <p:spPr>
          <a:xfrm flipH="1">
            <a:off x="2859177" y="3743921"/>
            <a:ext cx="836923" cy="2100"/>
          </a:xfrm>
          <a:custGeom>
            <a:avLst/>
            <a:gdLst>
              <a:gd name="connsiteX0" fmla="*/ 0 w 415636"/>
              <a:gd name="connsiteY0" fmla="*/ 1022465 h 1022465"/>
              <a:gd name="connsiteX1" fmla="*/ 0 w 415636"/>
              <a:gd name="connsiteY1" fmla="*/ 0 h 1022465"/>
              <a:gd name="connsiteX2" fmla="*/ 415636 w 415636"/>
              <a:gd name="connsiteY2" fmla="*/ 0 h 1022465"/>
              <a:gd name="connsiteX0" fmla="*/ 0 w 651357"/>
              <a:gd name="connsiteY0" fmla="*/ 44954 h 44954"/>
              <a:gd name="connsiteX1" fmla="*/ 235721 w 651357"/>
              <a:gd name="connsiteY1" fmla="*/ 0 h 44954"/>
              <a:gd name="connsiteX2" fmla="*/ 651357 w 651357"/>
              <a:gd name="connsiteY2" fmla="*/ 0 h 44954"/>
              <a:gd name="connsiteX0" fmla="*/ 0 w 602826"/>
              <a:gd name="connsiteY0" fmla="*/ 0 h 12545"/>
              <a:gd name="connsiteX1" fmla="*/ 187190 w 602826"/>
              <a:gd name="connsiteY1" fmla="*/ 12545 h 12545"/>
              <a:gd name="connsiteX2" fmla="*/ 602826 w 602826"/>
              <a:gd name="connsiteY2" fmla="*/ 12545 h 12545"/>
            </a:gdLst>
            <a:ahLst/>
            <a:cxnLst>
              <a:cxn ang="0">
                <a:pos x="connsiteX0" y="connsiteY0"/>
              </a:cxn>
              <a:cxn ang="0">
                <a:pos x="connsiteX1" y="connsiteY1"/>
              </a:cxn>
              <a:cxn ang="0">
                <a:pos x="connsiteX2" y="connsiteY2"/>
              </a:cxn>
            </a:cxnLst>
            <a:rect l="l" t="t" r="r" b="b"/>
            <a:pathLst>
              <a:path w="602826" h="12545">
                <a:moveTo>
                  <a:pt x="0" y="0"/>
                </a:moveTo>
                <a:lnTo>
                  <a:pt x="187190" y="12545"/>
                </a:lnTo>
                <a:lnTo>
                  <a:pt x="602826" y="12545"/>
                </a:lnTo>
              </a:path>
            </a:pathLst>
          </a:custGeom>
          <a:ln w="38100">
            <a:headEnd type="oval" w="med" len="med"/>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Rectangle 18">
            <a:extLst>
              <a:ext uri="{FF2B5EF4-FFF2-40B4-BE49-F238E27FC236}">
                <a16:creationId xmlns:a16="http://schemas.microsoft.com/office/drawing/2014/main" id="{8AA468A8-A52C-CE43-B028-21C1B6DCE1CB}"/>
              </a:ext>
            </a:extLst>
          </p:cNvPr>
          <p:cNvSpPr/>
          <p:nvPr/>
        </p:nvSpPr>
        <p:spPr>
          <a:xfrm>
            <a:off x="31212" y="3345176"/>
            <a:ext cx="1470330" cy="70032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400" dirty="0" smtClean="0">
                <a:solidFill>
                  <a:schemeClr val="tx1"/>
                </a:solidFill>
              </a:rPr>
              <a:t>The</a:t>
            </a:r>
            <a:r>
              <a:rPr lang="en-GB" sz="1400" b="1" dirty="0" smtClean="0">
                <a:solidFill>
                  <a:schemeClr val="tx1"/>
                </a:solidFill>
              </a:rPr>
              <a:t> legs </a:t>
            </a:r>
            <a:r>
              <a:rPr lang="en-GB" sz="1400" dirty="0" smtClean="0">
                <a:solidFill>
                  <a:schemeClr val="tx1"/>
                </a:solidFill>
              </a:rPr>
              <a:t>are </a:t>
            </a:r>
            <a:r>
              <a:rPr lang="en-GB" sz="1400" b="1" dirty="0" smtClean="0">
                <a:solidFill>
                  <a:schemeClr val="tx1"/>
                </a:solidFill>
              </a:rPr>
              <a:t>interchangeable</a:t>
            </a:r>
            <a:r>
              <a:rPr lang="en-GB" sz="1400" dirty="0" smtClean="0">
                <a:solidFill>
                  <a:schemeClr val="tx1"/>
                </a:solidFill>
              </a:rPr>
              <a:t>. Let’s call this one </a:t>
            </a:r>
            <a:r>
              <a:rPr lang="en-GB" sz="1400" b="1" dirty="0" smtClean="0">
                <a:solidFill>
                  <a:schemeClr val="tx1"/>
                </a:solidFill>
              </a:rPr>
              <a:t>a</a:t>
            </a:r>
            <a:endParaRPr lang="en-GB" sz="1400" b="1" dirty="0">
              <a:solidFill>
                <a:schemeClr val="tx1"/>
              </a:solidFill>
            </a:endParaRPr>
          </a:p>
        </p:txBody>
      </p:sp>
      <p:sp>
        <p:nvSpPr>
          <p:cNvPr id="20" name="Freeform 19">
            <a:extLst>
              <a:ext uri="{FF2B5EF4-FFF2-40B4-BE49-F238E27FC236}">
                <a16:creationId xmlns:a16="http://schemas.microsoft.com/office/drawing/2014/main" id="{2EABBBBE-1ED0-F64E-8821-3296AD285B5E}"/>
              </a:ext>
            </a:extLst>
          </p:cNvPr>
          <p:cNvSpPr/>
          <p:nvPr/>
        </p:nvSpPr>
        <p:spPr>
          <a:xfrm>
            <a:off x="763296" y="2961361"/>
            <a:ext cx="285451" cy="342309"/>
          </a:xfrm>
          <a:custGeom>
            <a:avLst/>
            <a:gdLst>
              <a:gd name="connsiteX0" fmla="*/ 0 w 415636"/>
              <a:gd name="connsiteY0" fmla="*/ 1022465 h 1022465"/>
              <a:gd name="connsiteX1" fmla="*/ 0 w 415636"/>
              <a:gd name="connsiteY1" fmla="*/ 0 h 1022465"/>
              <a:gd name="connsiteX2" fmla="*/ 415636 w 415636"/>
              <a:gd name="connsiteY2" fmla="*/ 0 h 1022465"/>
            </a:gdLst>
            <a:ahLst/>
            <a:cxnLst>
              <a:cxn ang="0">
                <a:pos x="connsiteX0" y="connsiteY0"/>
              </a:cxn>
              <a:cxn ang="0">
                <a:pos x="connsiteX1" y="connsiteY1"/>
              </a:cxn>
              <a:cxn ang="0">
                <a:pos x="connsiteX2" y="connsiteY2"/>
              </a:cxn>
            </a:cxnLst>
            <a:rect l="l" t="t" r="r" b="b"/>
            <a:pathLst>
              <a:path w="415636" h="1022465">
                <a:moveTo>
                  <a:pt x="0" y="1022465"/>
                </a:moveTo>
                <a:lnTo>
                  <a:pt x="0" y="0"/>
                </a:lnTo>
                <a:lnTo>
                  <a:pt x="415636" y="0"/>
                </a:lnTo>
              </a:path>
            </a:pathLst>
          </a:custGeom>
          <a:noFill/>
          <a:ln w="28575">
            <a:solidFill>
              <a:schemeClr val="accent1"/>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8AA468A8-A52C-CE43-B028-21C1B6DCE1CB}"/>
              </a:ext>
            </a:extLst>
          </p:cNvPr>
          <p:cNvSpPr/>
          <p:nvPr/>
        </p:nvSpPr>
        <p:spPr>
          <a:xfrm>
            <a:off x="3782751" y="3531994"/>
            <a:ext cx="1580939" cy="46258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400" dirty="0" smtClean="0">
                <a:solidFill>
                  <a:schemeClr val="tx1"/>
                </a:solidFill>
              </a:rPr>
              <a:t>So this </a:t>
            </a:r>
            <a:r>
              <a:rPr lang="en-GB" sz="1400" b="1" dirty="0" smtClean="0">
                <a:solidFill>
                  <a:schemeClr val="tx1"/>
                </a:solidFill>
              </a:rPr>
              <a:t>leg</a:t>
            </a:r>
            <a:r>
              <a:rPr lang="en-GB" sz="1400" dirty="0" smtClean="0">
                <a:solidFill>
                  <a:schemeClr val="tx1"/>
                </a:solidFill>
              </a:rPr>
              <a:t> can be </a:t>
            </a:r>
            <a:r>
              <a:rPr lang="en-GB" sz="1400" b="1" dirty="0" smtClean="0">
                <a:solidFill>
                  <a:schemeClr val="tx1"/>
                </a:solidFill>
              </a:rPr>
              <a:t>b.</a:t>
            </a:r>
            <a:endParaRPr lang="en-GB" sz="1400" dirty="0">
              <a:solidFill>
                <a:schemeClr val="tx1"/>
              </a:solidFill>
            </a:endParaRPr>
          </a:p>
        </p:txBody>
      </p:sp>
      <p:sp>
        <p:nvSpPr>
          <p:cNvPr id="26" name="TextBox 25">
            <a:extLst>
              <a:ext uri="{FF2B5EF4-FFF2-40B4-BE49-F238E27FC236}">
                <a16:creationId xmlns:a16="http://schemas.microsoft.com/office/drawing/2014/main" id="{84E44D22-1603-B74D-BCDF-BC6AC949E086}"/>
              </a:ext>
            </a:extLst>
          </p:cNvPr>
          <p:cNvSpPr txBox="1"/>
          <p:nvPr/>
        </p:nvSpPr>
        <p:spPr>
          <a:xfrm>
            <a:off x="5872434" y="1584458"/>
            <a:ext cx="3088686" cy="276999"/>
          </a:xfrm>
          <a:prstGeom prst="rect">
            <a:avLst/>
          </a:prstGeom>
          <a:noFill/>
        </p:spPr>
        <p:txBody>
          <a:bodyPr wrap="square" lIns="36000" tIns="0" rIns="0" bIns="0" rtlCol="0">
            <a:spAutoFit/>
          </a:bodyPr>
          <a:lstStyle/>
          <a:p>
            <a:pPr>
              <a:defRPr/>
            </a:pPr>
            <a:r>
              <a:rPr lang="en-GB" altLang="en-US" sz="1800" b="1" i="1" dirty="0">
                <a:latin typeface="Times New Roman" panose="02020603050405020304" pitchFamily="18" charset="0"/>
                <a:cs typeface="Times New Roman" panose="02020603050405020304" pitchFamily="18" charset="0"/>
              </a:rPr>
              <a:t>a</a:t>
            </a:r>
            <a:r>
              <a:rPr lang="en-GB" altLang="en-US" sz="1800" b="1" i="1" baseline="30000" dirty="0" smtClean="0">
                <a:latin typeface="Times New Roman" panose="02020603050405020304" pitchFamily="18" charset="0"/>
                <a:cs typeface="Times New Roman" panose="02020603050405020304" pitchFamily="18" charset="0"/>
              </a:rPr>
              <a:t>2</a:t>
            </a:r>
            <a:r>
              <a:rPr lang="en-GB" altLang="en-US" sz="1800" b="1" i="1" dirty="0" smtClean="0">
                <a:latin typeface="Times New Roman" panose="02020603050405020304" pitchFamily="18" charset="0"/>
                <a:cs typeface="Times New Roman" panose="02020603050405020304" pitchFamily="18" charset="0"/>
              </a:rPr>
              <a:t> + b</a:t>
            </a:r>
            <a:r>
              <a:rPr lang="en-GB" altLang="en-US" sz="1800" b="1" i="1" baseline="30000" dirty="0" smtClean="0">
                <a:latin typeface="Times New Roman" panose="02020603050405020304" pitchFamily="18" charset="0"/>
                <a:cs typeface="Times New Roman" panose="02020603050405020304" pitchFamily="18" charset="0"/>
              </a:rPr>
              <a:t>2</a:t>
            </a:r>
            <a:r>
              <a:rPr lang="en-GB" altLang="en-US" sz="1800" b="1" i="1" dirty="0" smtClean="0">
                <a:latin typeface="Times New Roman" panose="02020603050405020304" pitchFamily="18" charset="0"/>
                <a:cs typeface="Times New Roman" panose="02020603050405020304" pitchFamily="18" charset="0"/>
              </a:rPr>
              <a:t> = h</a:t>
            </a:r>
            <a:r>
              <a:rPr lang="en-GB" altLang="en-US" sz="1800" b="1" i="1" baseline="30000" dirty="0" smtClean="0">
                <a:latin typeface="Times New Roman" panose="02020603050405020304" pitchFamily="18" charset="0"/>
                <a:cs typeface="Times New Roman" panose="02020603050405020304" pitchFamily="18" charset="0"/>
              </a:rPr>
              <a:t>2</a:t>
            </a:r>
            <a:endParaRPr lang="en-GB" altLang="en-US" sz="1800" dirty="0"/>
          </a:p>
        </p:txBody>
      </p:sp>
      <p:sp>
        <p:nvSpPr>
          <p:cNvPr id="27" name="Rectangle 26">
            <a:extLst>
              <a:ext uri="{FF2B5EF4-FFF2-40B4-BE49-F238E27FC236}">
                <a16:creationId xmlns:a16="http://schemas.microsoft.com/office/drawing/2014/main" id="{8AA468A8-A52C-CE43-B028-21C1B6DCE1CB}"/>
              </a:ext>
            </a:extLst>
          </p:cNvPr>
          <p:cNvSpPr/>
          <p:nvPr/>
        </p:nvSpPr>
        <p:spPr>
          <a:xfrm>
            <a:off x="6790551" y="2170001"/>
            <a:ext cx="1728701" cy="46258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400" dirty="0" smtClean="0">
                <a:solidFill>
                  <a:schemeClr val="tx1"/>
                </a:solidFill>
              </a:rPr>
              <a:t>Start by writing the </a:t>
            </a:r>
            <a:r>
              <a:rPr lang="en-GB" sz="1400" b="1" dirty="0" smtClean="0">
                <a:solidFill>
                  <a:schemeClr val="tx1"/>
                </a:solidFill>
              </a:rPr>
              <a:t>formula.</a:t>
            </a:r>
          </a:p>
        </p:txBody>
      </p:sp>
      <p:sp>
        <p:nvSpPr>
          <p:cNvPr id="40" name="TextBox 39">
            <a:extLst>
              <a:ext uri="{FF2B5EF4-FFF2-40B4-BE49-F238E27FC236}">
                <a16:creationId xmlns:a16="http://schemas.microsoft.com/office/drawing/2014/main" id="{84E44D22-1603-B74D-BCDF-BC6AC949E086}"/>
              </a:ext>
            </a:extLst>
          </p:cNvPr>
          <p:cNvSpPr txBox="1"/>
          <p:nvPr/>
        </p:nvSpPr>
        <p:spPr>
          <a:xfrm>
            <a:off x="5872434" y="1938827"/>
            <a:ext cx="3088686" cy="276999"/>
          </a:xfrm>
          <a:prstGeom prst="rect">
            <a:avLst/>
          </a:prstGeom>
          <a:noFill/>
        </p:spPr>
        <p:txBody>
          <a:bodyPr wrap="square" lIns="36000" tIns="0" rIns="0" bIns="0" rtlCol="0">
            <a:spAutoFit/>
          </a:bodyPr>
          <a:lstStyle/>
          <a:p>
            <a:pPr>
              <a:defRPr/>
            </a:pPr>
            <a:r>
              <a:rPr lang="en-GB" altLang="en-US" sz="1800" b="1" i="1" dirty="0">
                <a:solidFill>
                  <a:schemeClr val="bg1"/>
                </a:solidFill>
                <a:latin typeface="Times New Roman" panose="02020603050405020304" pitchFamily="18" charset="0"/>
                <a:cs typeface="Times New Roman" panose="02020603050405020304" pitchFamily="18" charset="0"/>
              </a:rPr>
              <a:t>a</a:t>
            </a:r>
            <a:r>
              <a:rPr lang="en-GB" altLang="en-US" sz="1800" b="1" i="1" baseline="30000" dirty="0" smtClean="0">
                <a:solidFill>
                  <a:schemeClr val="bg1"/>
                </a:solidFill>
                <a:latin typeface="Times New Roman" panose="02020603050405020304" pitchFamily="18" charset="0"/>
                <a:cs typeface="Times New Roman" panose="02020603050405020304" pitchFamily="18" charset="0"/>
              </a:rPr>
              <a:t>2</a:t>
            </a:r>
            <a:r>
              <a:rPr lang="en-GB" altLang="en-US" sz="1800" b="1" i="1" dirty="0" smtClean="0">
                <a:solidFill>
                  <a:schemeClr val="bg1"/>
                </a:solidFill>
                <a:latin typeface="Times New Roman" panose="02020603050405020304" pitchFamily="18" charset="0"/>
                <a:cs typeface="Times New Roman" panose="02020603050405020304" pitchFamily="18" charset="0"/>
              </a:rPr>
              <a:t> + b</a:t>
            </a:r>
            <a:r>
              <a:rPr lang="en-GB" altLang="en-US" sz="1800" b="1" i="1" baseline="30000" dirty="0" smtClean="0">
                <a:solidFill>
                  <a:schemeClr val="bg1"/>
                </a:solidFill>
                <a:latin typeface="Times New Roman" panose="02020603050405020304" pitchFamily="18" charset="0"/>
                <a:cs typeface="Times New Roman" panose="02020603050405020304" pitchFamily="18" charset="0"/>
              </a:rPr>
              <a:t>2</a:t>
            </a:r>
            <a:r>
              <a:rPr lang="en-GB" altLang="en-US" sz="1800" b="1" i="1" dirty="0" smtClean="0">
                <a:solidFill>
                  <a:schemeClr val="bg1"/>
                </a:solidFill>
                <a:latin typeface="Times New Roman" panose="02020603050405020304" pitchFamily="18" charset="0"/>
                <a:cs typeface="Times New Roman" panose="02020603050405020304" pitchFamily="18" charset="0"/>
              </a:rPr>
              <a:t> </a:t>
            </a:r>
            <a:r>
              <a:rPr lang="en-GB" altLang="en-US" sz="1800" b="1" i="1" dirty="0" smtClean="0">
                <a:latin typeface="Times New Roman" panose="02020603050405020304" pitchFamily="18" charset="0"/>
                <a:cs typeface="Times New Roman" panose="02020603050405020304" pitchFamily="18" charset="0"/>
              </a:rPr>
              <a:t>= x</a:t>
            </a:r>
            <a:r>
              <a:rPr lang="en-GB" altLang="en-US" sz="1800" b="1" i="1" baseline="30000" dirty="0" smtClean="0">
                <a:latin typeface="Times New Roman" panose="02020603050405020304" pitchFamily="18" charset="0"/>
                <a:cs typeface="Times New Roman" panose="02020603050405020304" pitchFamily="18" charset="0"/>
              </a:rPr>
              <a:t>2</a:t>
            </a:r>
            <a:endParaRPr lang="en-GB" altLang="en-US" sz="1800" dirty="0"/>
          </a:p>
        </p:txBody>
      </p:sp>
      <p:sp>
        <p:nvSpPr>
          <p:cNvPr id="39" name="Freeform 38">
            <a:extLst>
              <a:ext uri="{FF2B5EF4-FFF2-40B4-BE49-F238E27FC236}">
                <a16:creationId xmlns:a16="http://schemas.microsoft.com/office/drawing/2014/main" id="{2EABBBBE-1ED0-F64E-8821-3296AD285B5E}"/>
              </a:ext>
            </a:extLst>
          </p:cNvPr>
          <p:cNvSpPr/>
          <p:nvPr/>
        </p:nvSpPr>
        <p:spPr>
          <a:xfrm rot="16200000">
            <a:off x="6265788" y="1974756"/>
            <a:ext cx="556000" cy="342309"/>
          </a:xfrm>
          <a:custGeom>
            <a:avLst/>
            <a:gdLst>
              <a:gd name="connsiteX0" fmla="*/ 0 w 415636"/>
              <a:gd name="connsiteY0" fmla="*/ 1022465 h 1022465"/>
              <a:gd name="connsiteX1" fmla="*/ 0 w 415636"/>
              <a:gd name="connsiteY1" fmla="*/ 0 h 1022465"/>
              <a:gd name="connsiteX2" fmla="*/ 415636 w 415636"/>
              <a:gd name="connsiteY2" fmla="*/ 0 h 1022465"/>
            </a:gdLst>
            <a:ahLst/>
            <a:cxnLst>
              <a:cxn ang="0">
                <a:pos x="connsiteX0" y="connsiteY0"/>
              </a:cxn>
              <a:cxn ang="0">
                <a:pos x="connsiteX1" y="connsiteY1"/>
              </a:cxn>
              <a:cxn ang="0">
                <a:pos x="connsiteX2" y="connsiteY2"/>
              </a:cxn>
            </a:cxnLst>
            <a:rect l="l" t="t" r="r" b="b"/>
            <a:pathLst>
              <a:path w="415636" h="1022465">
                <a:moveTo>
                  <a:pt x="0" y="1022465"/>
                </a:moveTo>
                <a:lnTo>
                  <a:pt x="0" y="0"/>
                </a:lnTo>
                <a:lnTo>
                  <a:pt x="415636" y="0"/>
                </a:lnTo>
              </a:path>
            </a:pathLst>
          </a:custGeom>
          <a:noFill/>
          <a:ln w="28575">
            <a:solidFill>
              <a:srgbClr val="FFC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Freeform 40">
            <a:extLst>
              <a:ext uri="{FF2B5EF4-FFF2-40B4-BE49-F238E27FC236}">
                <a16:creationId xmlns:a16="http://schemas.microsoft.com/office/drawing/2014/main" id="{2EABBBBE-1ED0-F64E-8821-3296AD285B5E}"/>
              </a:ext>
            </a:extLst>
          </p:cNvPr>
          <p:cNvSpPr/>
          <p:nvPr/>
        </p:nvSpPr>
        <p:spPr>
          <a:xfrm rot="10800000">
            <a:off x="7022654" y="1730742"/>
            <a:ext cx="285451" cy="342309"/>
          </a:xfrm>
          <a:custGeom>
            <a:avLst/>
            <a:gdLst>
              <a:gd name="connsiteX0" fmla="*/ 0 w 415636"/>
              <a:gd name="connsiteY0" fmla="*/ 1022465 h 1022465"/>
              <a:gd name="connsiteX1" fmla="*/ 0 w 415636"/>
              <a:gd name="connsiteY1" fmla="*/ 0 h 1022465"/>
              <a:gd name="connsiteX2" fmla="*/ 415636 w 415636"/>
              <a:gd name="connsiteY2" fmla="*/ 0 h 1022465"/>
            </a:gdLst>
            <a:ahLst/>
            <a:cxnLst>
              <a:cxn ang="0">
                <a:pos x="connsiteX0" y="connsiteY0"/>
              </a:cxn>
              <a:cxn ang="0">
                <a:pos x="connsiteX1" y="connsiteY1"/>
              </a:cxn>
              <a:cxn ang="0">
                <a:pos x="connsiteX2" y="connsiteY2"/>
              </a:cxn>
            </a:cxnLst>
            <a:rect l="l" t="t" r="r" b="b"/>
            <a:pathLst>
              <a:path w="415636" h="1022465">
                <a:moveTo>
                  <a:pt x="0" y="1022465"/>
                </a:moveTo>
                <a:lnTo>
                  <a:pt x="0" y="0"/>
                </a:lnTo>
                <a:lnTo>
                  <a:pt x="415636" y="0"/>
                </a:lnTo>
              </a:path>
            </a:pathLst>
          </a:custGeom>
          <a:noFill/>
          <a:ln w="28575">
            <a:solidFill>
              <a:schemeClr val="accent2">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8AA468A8-A52C-CE43-B028-21C1B6DCE1CB}"/>
              </a:ext>
            </a:extLst>
          </p:cNvPr>
          <p:cNvSpPr/>
          <p:nvPr/>
        </p:nvSpPr>
        <p:spPr>
          <a:xfrm>
            <a:off x="7369244" y="1499449"/>
            <a:ext cx="1728701" cy="46258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400" dirty="0" smtClean="0">
                <a:solidFill>
                  <a:schemeClr val="tx1"/>
                </a:solidFill>
              </a:rPr>
              <a:t>And </a:t>
            </a:r>
            <a:r>
              <a:rPr lang="en-GB" sz="1400" b="1" dirty="0" smtClean="0">
                <a:solidFill>
                  <a:schemeClr val="tx1"/>
                </a:solidFill>
              </a:rPr>
              <a:t>substitute</a:t>
            </a:r>
            <a:r>
              <a:rPr lang="en-GB" sz="1400" dirty="0" smtClean="0">
                <a:solidFill>
                  <a:schemeClr val="tx1"/>
                </a:solidFill>
              </a:rPr>
              <a:t> it in the </a:t>
            </a:r>
            <a:r>
              <a:rPr lang="en-GB" sz="1400" b="1" dirty="0" smtClean="0">
                <a:solidFill>
                  <a:schemeClr val="tx1"/>
                </a:solidFill>
              </a:rPr>
              <a:t>formula.</a:t>
            </a:r>
          </a:p>
        </p:txBody>
      </p:sp>
      <p:sp>
        <p:nvSpPr>
          <p:cNvPr id="43" name="TextBox 42">
            <a:extLst>
              <a:ext uri="{FF2B5EF4-FFF2-40B4-BE49-F238E27FC236}">
                <a16:creationId xmlns:a16="http://schemas.microsoft.com/office/drawing/2014/main" id="{84E44D22-1603-B74D-BCDF-BC6AC949E086}"/>
              </a:ext>
            </a:extLst>
          </p:cNvPr>
          <p:cNvSpPr txBox="1"/>
          <p:nvPr/>
        </p:nvSpPr>
        <p:spPr>
          <a:xfrm>
            <a:off x="5872434" y="1938890"/>
            <a:ext cx="3088686" cy="276999"/>
          </a:xfrm>
          <a:prstGeom prst="rect">
            <a:avLst/>
          </a:prstGeom>
          <a:noFill/>
        </p:spPr>
        <p:txBody>
          <a:bodyPr wrap="square" lIns="36000" tIns="0" rIns="0" bIns="0" rtlCol="0">
            <a:spAutoFit/>
          </a:bodyPr>
          <a:lstStyle/>
          <a:p>
            <a:pPr>
              <a:defRPr/>
            </a:pPr>
            <a:r>
              <a:rPr lang="en-GB" altLang="en-US" sz="1800" b="1" i="1" dirty="0" smtClean="0">
                <a:latin typeface="Times New Roman" panose="02020603050405020304" pitchFamily="18" charset="0"/>
                <a:cs typeface="Times New Roman" panose="02020603050405020304" pitchFamily="18" charset="0"/>
              </a:rPr>
              <a:t>6</a:t>
            </a:r>
            <a:r>
              <a:rPr lang="en-GB" altLang="en-US" sz="1800" b="1" i="1" baseline="30000" dirty="0" smtClean="0">
                <a:latin typeface="Times New Roman" panose="02020603050405020304" pitchFamily="18" charset="0"/>
                <a:cs typeface="Times New Roman" panose="02020603050405020304" pitchFamily="18" charset="0"/>
              </a:rPr>
              <a:t>2</a:t>
            </a:r>
            <a:r>
              <a:rPr lang="en-GB" altLang="en-US" sz="1800" b="1" i="1" dirty="0" smtClean="0">
                <a:latin typeface="Times New Roman" panose="02020603050405020304" pitchFamily="18" charset="0"/>
                <a:cs typeface="Times New Roman" panose="02020603050405020304" pitchFamily="18" charset="0"/>
              </a:rPr>
              <a:t> + 8</a:t>
            </a:r>
            <a:r>
              <a:rPr lang="en-GB" altLang="en-US" sz="1800" b="1" i="1" baseline="30000" dirty="0" smtClean="0">
                <a:latin typeface="Times New Roman" panose="02020603050405020304" pitchFamily="18" charset="0"/>
                <a:cs typeface="Times New Roman" panose="02020603050405020304" pitchFamily="18" charset="0"/>
              </a:rPr>
              <a:t>2</a:t>
            </a:r>
            <a:r>
              <a:rPr lang="en-GB" altLang="en-US" sz="1800" b="1" i="1" dirty="0" smtClean="0">
                <a:latin typeface="Times New Roman" panose="02020603050405020304" pitchFamily="18" charset="0"/>
                <a:cs typeface="Times New Roman" panose="02020603050405020304" pitchFamily="18" charset="0"/>
              </a:rPr>
              <a:t> = x</a:t>
            </a:r>
            <a:r>
              <a:rPr lang="en-GB" altLang="en-US" sz="1800" b="1" i="1" baseline="30000" dirty="0" smtClean="0">
                <a:latin typeface="Times New Roman" panose="02020603050405020304" pitchFamily="18" charset="0"/>
                <a:cs typeface="Times New Roman" panose="02020603050405020304" pitchFamily="18" charset="0"/>
              </a:rPr>
              <a:t>2</a:t>
            </a:r>
            <a:endParaRPr lang="en-GB" altLang="en-US" sz="1800" dirty="0"/>
          </a:p>
        </p:txBody>
      </p:sp>
      <p:sp>
        <p:nvSpPr>
          <p:cNvPr id="44" name="Freeform 43">
            <a:extLst>
              <a:ext uri="{FF2B5EF4-FFF2-40B4-BE49-F238E27FC236}">
                <a16:creationId xmlns:a16="http://schemas.microsoft.com/office/drawing/2014/main" id="{2EABBBBE-1ED0-F64E-8821-3296AD285B5E}"/>
              </a:ext>
            </a:extLst>
          </p:cNvPr>
          <p:cNvSpPr/>
          <p:nvPr/>
        </p:nvSpPr>
        <p:spPr>
          <a:xfrm rot="16200000">
            <a:off x="6145223" y="2272082"/>
            <a:ext cx="454822" cy="342309"/>
          </a:xfrm>
          <a:custGeom>
            <a:avLst/>
            <a:gdLst>
              <a:gd name="connsiteX0" fmla="*/ 0 w 415636"/>
              <a:gd name="connsiteY0" fmla="*/ 1022465 h 1022465"/>
              <a:gd name="connsiteX1" fmla="*/ 0 w 415636"/>
              <a:gd name="connsiteY1" fmla="*/ 0 h 1022465"/>
              <a:gd name="connsiteX2" fmla="*/ 415636 w 415636"/>
              <a:gd name="connsiteY2" fmla="*/ 0 h 1022465"/>
            </a:gdLst>
            <a:ahLst/>
            <a:cxnLst>
              <a:cxn ang="0">
                <a:pos x="connsiteX0" y="connsiteY0"/>
              </a:cxn>
              <a:cxn ang="0">
                <a:pos x="connsiteX1" y="connsiteY1"/>
              </a:cxn>
              <a:cxn ang="0">
                <a:pos x="connsiteX2" y="connsiteY2"/>
              </a:cxn>
            </a:cxnLst>
            <a:rect l="l" t="t" r="r" b="b"/>
            <a:pathLst>
              <a:path w="415636" h="1022465">
                <a:moveTo>
                  <a:pt x="0" y="1022465"/>
                </a:moveTo>
                <a:lnTo>
                  <a:pt x="0" y="0"/>
                </a:lnTo>
                <a:lnTo>
                  <a:pt x="415636" y="0"/>
                </a:lnTo>
              </a:path>
            </a:pathLst>
          </a:custGeom>
          <a:noFill/>
          <a:ln w="28575">
            <a:solidFill>
              <a:schemeClr val="bg2">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8AA468A8-A52C-CE43-B028-21C1B6DCE1CB}"/>
              </a:ext>
            </a:extLst>
          </p:cNvPr>
          <p:cNvSpPr/>
          <p:nvPr/>
        </p:nvSpPr>
        <p:spPr>
          <a:xfrm>
            <a:off x="6595297" y="2392202"/>
            <a:ext cx="1923098" cy="46258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400" dirty="0" smtClean="0">
                <a:solidFill>
                  <a:schemeClr val="tx1"/>
                </a:solidFill>
              </a:rPr>
              <a:t>We can </a:t>
            </a:r>
            <a:r>
              <a:rPr lang="en-GB" sz="1400" b="1" dirty="0" smtClean="0">
                <a:solidFill>
                  <a:schemeClr val="tx1"/>
                </a:solidFill>
              </a:rPr>
              <a:t>substitute</a:t>
            </a:r>
            <a:r>
              <a:rPr lang="en-GB" sz="1400" dirty="0" smtClean="0">
                <a:solidFill>
                  <a:schemeClr val="tx1"/>
                </a:solidFill>
              </a:rPr>
              <a:t> these into the </a:t>
            </a:r>
            <a:r>
              <a:rPr lang="en-GB" sz="1400" b="1" dirty="0" smtClean="0">
                <a:solidFill>
                  <a:schemeClr val="tx1"/>
                </a:solidFill>
              </a:rPr>
              <a:t>formula </a:t>
            </a:r>
            <a:r>
              <a:rPr lang="en-GB" sz="1400" dirty="0" smtClean="0">
                <a:solidFill>
                  <a:schemeClr val="tx1"/>
                </a:solidFill>
              </a:rPr>
              <a:t>too</a:t>
            </a:r>
            <a:r>
              <a:rPr lang="en-GB" sz="1400" b="1" dirty="0" smtClean="0">
                <a:solidFill>
                  <a:schemeClr val="tx1"/>
                </a:solidFill>
              </a:rPr>
              <a:t>.</a:t>
            </a:r>
          </a:p>
        </p:txBody>
      </p:sp>
      <p:sp>
        <p:nvSpPr>
          <p:cNvPr id="46" name="TextBox 45">
            <a:extLst>
              <a:ext uri="{FF2B5EF4-FFF2-40B4-BE49-F238E27FC236}">
                <a16:creationId xmlns:a16="http://schemas.microsoft.com/office/drawing/2014/main" id="{84E44D22-1603-B74D-BCDF-BC6AC949E086}"/>
              </a:ext>
            </a:extLst>
          </p:cNvPr>
          <p:cNvSpPr txBox="1"/>
          <p:nvPr/>
        </p:nvSpPr>
        <p:spPr>
          <a:xfrm>
            <a:off x="5890454" y="2285412"/>
            <a:ext cx="3088686" cy="276999"/>
          </a:xfrm>
          <a:prstGeom prst="rect">
            <a:avLst/>
          </a:prstGeom>
          <a:noFill/>
        </p:spPr>
        <p:txBody>
          <a:bodyPr wrap="square" lIns="36000" tIns="0" rIns="0" bIns="0" rtlCol="0">
            <a:spAutoFit/>
          </a:bodyPr>
          <a:lstStyle/>
          <a:p>
            <a:pPr>
              <a:defRPr/>
            </a:pPr>
            <a:r>
              <a:rPr lang="en-GB" altLang="en-US" sz="1800" b="1" i="1" dirty="0" smtClean="0">
                <a:latin typeface="Times New Roman" panose="02020603050405020304" pitchFamily="18" charset="0"/>
                <a:cs typeface="Times New Roman" panose="02020603050405020304" pitchFamily="18" charset="0"/>
              </a:rPr>
              <a:t>36 + 64 = x</a:t>
            </a:r>
            <a:r>
              <a:rPr lang="en-GB" altLang="en-US" sz="1800" b="1" i="1" baseline="30000" dirty="0" smtClean="0">
                <a:latin typeface="Times New Roman" panose="02020603050405020304" pitchFamily="18" charset="0"/>
                <a:cs typeface="Times New Roman" panose="02020603050405020304" pitchFamily="18" charset="0"/>
              </a:rPr>
              <a:t>2</a:t>
            </a:r>
            <a:endParaRPr lang="en-GB" altLang="en-US" sz="1800" dirty="0"/>
          </a:p>
        </p:txBody>
      </p:sp>
      <p:sp>
        <p:nvSpPr>
          <p:cNvPr id="47" name="Freeform 46">
            <a:extLst>
              <a:ext uri="{FF2B5EF4-FFF2-40B4-BE49-F238E27FC236}">
                <a16:creationId xmlns:a16="http://schemas.microsoft.com/office/drawing/2014/main" id="{2EABBBBE-1ED0-F64E-8821-3296AD285B5E}"/>
              </a:ext>
            </a:extLst>
          </p:cNvPr>
          <p:cNvSpPr/>
          <p:nvPr/>
        </p:nvSpPr>
        <p:spPr>
          <a:xfrm rot="16200000">
            <a:off x="6462740" y="2602773"/>
            <a:ext cx="374865" cy="342309"/>
          </a:xfrm>
          <a:custGeom>
            <a:avLst/>
            <a:gdLst>
              <a:gd name="connsiteX0" fmla="*/ 0 w 415636"/>
              <a:gd name="connsiteY0" fmla="*/ 1022465 h 1022465"/>
              <a:gd name="connsiteX1" fmla="*/ 0 w 415636"/>
              <a:gd name="connsiteY1" fmla="*/ 0 h 1022465"/>
              <a:gd name="connsiteX2" fmla="*/ 415636 w 415636"/>
              <a:gd name="connsiteY2" fmla="*/ 0 h 1022465"/>
            </a:gdLst>
            <a:ahLst/>
            <a:cxnLst>
              <a:cxn ang="0">
                <a:pos x="connsiteX0" y="connsiteY0"/>
              </a:cxn>
              <a:cxn ang="0">
                <a:pos x="connsiteX1" y="connsiteY1"/>
              </a:cxn>
              <a:cxn ang="0">
                <a:pos x="connsiteX2" y="connsiteY2"/>
              </a:cxn>
            </a:cxnLst>
            <a:rect l="l" t="t" r="r" b="b"/>
            <a:pathLst>
              <a:path w="415636" h="1022465">
                <a:moveTo>
                  <a:pt x="0" y="1022465"/>
                </a:moveTo>
                <a:lnTo>
                  <a:pt x="0" y="0"/>
                </a:lnTo>
                <a:lnTo>
                  <a:pt x="415636" y="0"/>
                </a:lnTo>
              </a:path>
            </a:pathLst>
          </a:custGeom>
          <a:noFill/>
          <a:ln w="28575">
            <a:solidFill>
              <a:schemeClr val="accent5">
                <a:lumMod val="75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8AA468A8-A52C-CE43-B028-21C1B6DCE1CB}"/>
              </a:ext>
            </a:extLst>
          </p:cNvPr>
          <p:cNvSpPr/>
          <p:nvPr/>
        </p:nvSpPr>
        <p:spPr>
          <a:xfrm>
            <a:off x="6872834" y="2632587"/>
            <a:ext cx="1923098" cy="462586"/>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400" dirty="0" smtClean="0">
                <a:solidFill>
                  <a:schemeClr val="tx1"/>
                </a:solidFill>
              </a:rPr>
              <a:t>Now start calculating</a:t>
            </a:r>
            <a:r>
              <a:rPr lang="en-GB" sz="1400" b="1" dirty="0" smtClean="0">
                <a:solidFill>
                  <a:schemeClr val="tx1"/>
                </a:solidFill>
              </a:rPr>
              <a:t>.</a:t>
            </a:r>
          </a:p>
        </p:txBody>
      </p:sp>
      <p:sp>
        <p:nvSpPr>
          <p:cNvPr id="49" name="TextBox 48">
            <a:extLst>
              <a:ext uri="{FF2B5EF4-FFF2-40B4-BE49-F238E27FC236}">
                <a16:creationId xmlns:a16="http://schemas.microsoft.com/office/drawing/2014/main" id="{84E44D22-1603-B74D-BCDF-BC6AC949E086}"/>
              </a:ext>
            </a:extLst>
          </p:cNvPr>
          <p:cNvSpPr txBox="1"/>
          <p:nvPr/>
        </p:nvSpPr>
        <p:spPr>
          <a:xfrm>
            <a:off x="5890454" y="2635147"/>
            <a:ext cx="3088686" cy="276999"/>
          </a:xfrm>
          <a:prstGeom prst="rect">
            <a:avLst/>
          </a:prstGeom>
          <a:noFill/>
        </p:spPr>
        <p:txBody>
          <a:bodyPr wrap="square" lIns="36000" tIns="0" rIns="0" bIns="0" rtlCol="0">
            <a:spAutoFit/>
          </a:bodyPr>
          <a:lstStyle/>
          <a:p>
            <a:pPr>
              <a:defRPr/>
            </a:pPr>
            <a:r>
              <a:rPr lang="en-GB" altLang="en-US" sz="1800" b="1" i="1" dirty="0" smtClean="0">
                <a:latin typeface="Times New Roman" panose="02020603050405020304" pitchFamily="18" charset="0"/>
                <a:cs typeface="Times New Roman" panose="02020603050405020304" pitchFamily="18" charset="0"/>
              </a:rPr>
              <a:t>100 = x</a:t>
            </a:r>
            <a:r>
              <a:rPr lang="en-GB" altLang="en-US" sz="1800" b="1" i="1" baseline="30000" dirty="0" smtClean="0">
                <a:latin typeface="Times New Roman" panose="02020603050405020304" pitchFamily="18" charset="0"/>
                <a:cs typeface="Times New Roman" panose="02020603050405020304" pitchFamily="18" charset="0"/>
              </a:rPr>
              <a:t>2</a:t>
            </a:r>
            <a:endParaRPr lang="en-GB" altLang="en-US" sz="1800" dirty="0"/>
          </a:p>
        </p:txBody>
      </p:sp>
      <p:sp>
        <p:nvSpPr>
          <p:cNvPr id="50" name="TextBox 49">
            <a:extLst>
              <a:ext uri="{FF2B5EF4-FFF2-40B4-BE49-F238E27FC236}">
                <a16:creationId xmlns:a16="http://schemas.microsoft.com/office/drawing/2014/main" id="{84E44D22-1603-B74D-BCDF-BC6AC949E086}"/>
              </a:ext>
            </a:extLst>
          </p:cNvPr>
          <p:cNvSpPr txBox="1"/>
          <p:nvPr/>
        </p:nvSpPr>
        <p:spPr>
          <a:xfrm>
            <a:off x="5890454" y="3031536"/>
            <a:ext cx="3088686" cy="276999"/>
          </a:xfrm>
          <a:prstGeom prst="rect">
            <a:avLst/>
          </a:prstGeom>
          <a:noFill/>
        </p:spPr>
        <p:txBody>
          <a:bodyPr wrap="square" lIns="36000" tIns="0" rIns="0" bIns="0" rtlCol="0">
            <a:spAutoFit/>
          </a:bodyPr>
          <a:lstStyle/>
          <a:p>
            <a:pPr>
              <a:defRPr/>
            </a:pPr>
            <a:r>
              <a:rPr lang="en-GB" altLang="en-US" sz="1800" b="1" i="1" dirty="0" smtClean="0">
                <a:latin typeface="Times New Roman" panose="02020603050405020304" pitchFamily="18" charset="0"/>
                <a:cs typeface="Times New Roman" panose="02020603050405020304" pitchFamily="18" charset="0"/>
              </a:rPr>
              <a:t>√100 = x</a:t>
            </a:r>
            <a:endParaRPr lang="en-GB" altLang="en-US" sz="1800" dirty="0"/>
          </a:p>
        </p:txBody>
      </p:sp>
      <p:sp>
        <p:nvSpPr>
          <p:cNvPr id="51" name="TextBox 50">
            <a:extLst>
              <a:ext uri="{FF2B5EF4-FFF2-40B4-BE49-F238E27FC236}">
                <a16:creationId xmlns:a16="http://schemas.microsoft.com/office/drawing/2014/main" id="{84E44D22-1603-B74D-BCDF-BC6AC949E086}"/>
              </a:ext>
            </a:extLst>
          </p:cNvPr>
          <p:cNvSpPr txBox="1"/>
          <p:nvPr/>
        </p:nvSpPr>
        <p:spPr>
          <a:xfrm>
            <a:off x="5959574" y="3378711"/>
            <a:ext cx="3088686" cy="276999"/>
          </a:xfrm>
          <a:prstGeom prst="rect">
            <a:avLst/>
          </a:prstGeom>
          <a:noFill/>
        </p:spPr>
        <p:txBody>
          <a:bodyPr wrap="square" lIns="36000" tIns="0" rIns="0" bIns="0" rtlCol="0">
            <a:spAutoFit/>
          </a:bodyPr>
          <a:lstStyle/>
          <a:p>
            <a:pPr>
              <a:defRPr/>
            </a:pPr>
            <a:r>
              <a:rPr lang="en-GB" altLang="en-US" sz="1800" b="1" i="1" dirty="0" smtClean="0">
                <a:latin typeface="Times New Roman" panose="02020603050405020304" pitchFamily="18" charset="0"/>
                <a:cs typeface="Times New Roman" panose="02020603050405020304" pitchFamily="18" charset="0"/>
              </a:rPr>
              <a:t>10 = x</a:t>
            </a:r>
            <a:endParaRPr lang="en-GB" altLang="en-US" sz="1800" dirty="0"/>
          </a:p>
        </p:txBody>
      </p:sp>
      <p:sp>
        <p:nvSpPr>
          <p:cNvPr id="52" name="TextBox 51">
            <a:extLst>
              <a:ext uri="{FF2B5EF4-FFF2-40B4-BE49-F238E27FC236}">
                <a16:creationId xmlns:a16="http://schemas.microsoft.com/office/drawing/2014/main" id="{84E44D22-1603-B74D-BCDF-BC6AC949E086}"/>
              </a:ext>
            </a:extLst>
          </p:cNvPr>
          <p:cNvSpPr txBox="1"/>
          <p:nvPr/>
        </p:nvSpPr>
        <p:spPr>
          <a:xfrm>
            <a:off x="5959574" y="3702088"/>
            <a:ext cx="3088686" cy="276999"/>
          </a:xfrm>
          <a:prstGeom prst="rect">
            <a:avLst/>
          </a:prstGeom>
          <a:noFill/>
        </p:spPr>
        <p:txBody>
          <a:bodyPr wrap="square" lIns="36000" tIns="0" rIns="0" bIns="0" rtlCol="0">
            <a:spAutoFit/>
          </a:bodyPr>
          <a:lstStyle/>
          <a:p>
            <a:pPr>
              <a:defRPr/>
            </a:pPr>
            <a:r>
              <a:rPr lang="en-GB" altLang="en-US" sz="1800" b="1" i="1" dirty="0" smtClean="0">
                <a:latin typeface="Times New Roman" panose="02020603050405020304" pitchFamily="18" charset="0"/>
                <a:cs typeface="Times New Roman" panose="02020603050405020304" pitchFamily="18" charset="0"/>
              </a:rPr>
              <a:t>x = 10cm</a:t>
            </a:r>
            <a:endParaRPr lang="en-GB" altLang="en-US" sz="1800" dirty="0"/>
          </a:p>
        </p:txBody>
      </p:sp>
    </p:spTree>
    <p:extLst>
      <p:ext uri="{BB962C8B-B14F-4D97-AF65-F5344CB8AC3E}">
        <p14:creationId xmlns:p14="http://schemas.microsoft.com/office/powerpoint/2010/main" val="4072528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left)">
                                      <p:cBhvr>
                                        <p:cTn id="18" dur="500"/>
                                        <p:tgtEl>
                                          <p:spTgt spid="8"/>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left)">
                                      <p:cBhvr>
                                        <p:cTn id="21" dur="500"/>
                                        <p:tgtEl>
                                          <p:spTgt spid="11"/>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left)">
                                      <p:cBhvr>
                                        <p:cTn id="24" dur="500"/>
                                        <p:tgtEl>
                                          <p:spTgt spid="12"/>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wipe(left)">
                                      <p:cBhvr>
                                        <p:cTn id="36" dur="500"/>
                                        <p:tgtEl>
                                          <p:spTgt spid="26"/>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fade">
                                      <p:cBhvr>
                                        <p:cTn id="39" dur="500"/>
                                        <p:tgtEl>
                                          <p:spTgt spid="3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5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xit" presetSubtype="4" fill="hold" grpId="1" nodeType="clickEffect">
                                  <p:stCondLst>
                                    <p:cond delay="0"/>
                                  </p:stCondLst>
                                  <p:childTnLst>
                                    <p:animEffect transition="out" filter="wipe(down)">
                                      <p:cBhvr>
                                        <p:cTn id="46" dur="500"/>
                                        <p:tgtEl>
                                          <p:spTgt spid="39"/>
                                        </p:tgtEl>
                                      </p:cBhvr>
                                    </p:animEffect>
                                    <p:set>
                                      <p:cBhvr>
                                        <p:cTn id="47" dur="1" fill="hold">
                                          <p:stCondLst>
                                            <p:cond delay="499"/>
                                          </p:stCondLst>
                                        </p:cTn>
                                        <p:tgtEl>
                                          <p:spTgt spid="39"/>
                                        </p:tgtEl>
                                        <p:attrNameLst>
                                          <p:attrName>style.visibility</p:attrName>
                                        </p:attrNameLst>
                                      </p:cBhvr>
                                      <p:to>
                                        <p:strVal val="hidden"/>
                                      </p:to>
                                    </p:set>
                                  </p:childTnLst>
                                </p:cTn>
                              </p:par>
                              <p:par>
                                <p:cTn id="48" presetID="22" presetClass="exit" presetSubtype="4" fill="hold" grpId="1" nodeType="withEffect">
                                  <p:stCondLst>
                                    <p:cond delay="0"/>
                                  </p:stCondLst>
                                  <p:childTnLst>
                                    <p:animEffect transition="out" filter="wipe(down)">
                                      <p:cBhvr>
                                        <p:cTn id="49" dur="500"/>
                                        <p:tgtEl>
                                          <p:spTgt spid="27"/>
                                        </p:tgtEl>
                                      </p:cBhvr>
                                    </p:animEffect>
                                    <p:set>
                                      <p:cBhvr>
                                        <p:cTn id="50" dur="1" fill="hold">
                                          <p:stCondLst>
                                            <p:cond delay="499"/>
                                          </p:stCondLst>
                                        </p:cTn>
                                        <p:tgtEl>
                                          <p:spTgt spid="2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500"/>
                                        <p:tgtEl>
                                          <p:spTgt spid="14"/>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fade">
                                      <p:cBhvr>
                                        <p:cTn id="58" dur="500"/>
                                        <p:tgtEl>
                                          <p:spTgt spid="17"/>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xit" presetSubtype="0" fill="hold" grpId="1" nodeType="clickEffect">
                                  <p:stCondLst>
                                    <p:cond delay="0"/>
                                  </p:stCondLst>
                                  <p:childTnLst>
                                    <p:animEffect transition="out" filter="fade">
                                      <p:cBhvr>
                                        <p:cTn id="62" dur="500"/>
                                        <p:tgtEl>
                                          <p:spTgt spid="14"/>
                                        </p:tgtEl>
                                      </p:cBhvr>
                                    </p:animEffect>
                                    <p:set>
                                      <p:cBhvr>
                                        <p:cTn id="63" dur="1" fill="hold">
                                          <p:stCondLst>
                                            <p:cond delay="499"/>
                                          </p:stCondLst>
                                        </p:cTn>
                                        <p:tgtEl>
                                          <p:spTgt spid="14"/>
                                        </p:tgtEl>
                                        <p:attrNameLst>
                                          <p:attrName>style.visibility</p:attrName>
                                        </p:attrNameLst>
                                      </p:cBhvr>
                                      <p:to>
                                        <p:strVal val="hidden"/>
                                      </p:to>
                                    </p:set>
                                  </p:childTnLst>
                                </p:cTn>
                              </p:par>
                              <p:par>
                                <p:cTn id="64" presetID="10" presetClass="exit" presetSubtype="0" fill="hold" grpId="1" nodeType="withEffect">
                                  <p:stCondLst>
                                    <p:cond delay="0"/>
                                  </p:stCondLst>
                                  <p:childTnLst>
                                    <p:animEffect transition="out" filter="fade">
                                      <p:cBhvr>
                                        <p:cTn id="65" dur="500"/>
                                        <p:tgtEl>
                                          <p:spTgt spid="17"/>
                                        </p:tgtEl>
                                      </p:cBhvr>
                                    </p:animEffect>
                                    <p:set>
                                      <p:cBhvr>
                                        <p:cTn id="66" dur="1" fill="hold">
                                          <p:stCondLst>
                                            <p:cond delay="499"/>
                                          </p:stCondLst>
                                        </p:cTn>
                                        <p:tgtEl>
                                          <p:spTgt spid="17"/>
                                        </p:tgtEl>
                                        <p:attrNameLst>
                                          <p:attrName>style.visibility</p:attrName>
                                        </p:attrNameLst>
                                      </p:cBhvr>
                                      <p:to>
                                        <p:strVal val="hidden"/>
                                      </p:to>
                                    </p:set>
                                  </p:childTnLst>
                                </p:cTn>
                              </p:par>
                              <p:par>
                                <p:cTn id="67" presetID="22" presetClass="entr" presetSubtype="8" fill="hold" grpId="0" nodeType="with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wipe(left)">
                                      <p:cBhvr>
                                        <p:cTn id="69" dur="500"/>
                                        <p:tgtEl>
                                          <p:spTgt spid="40"/>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fade">
                                      <p:cBhvr>
                                        <p:cTn id="72" dur="500"/>
                                        <p:tgtEl>
                                          <p:spTgt spid="41"/>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42"/>
                                        </p:tgtEl>
                                        <p:attrNameLst>
                                          <p:attrName>style.visibility</p:attrName>
                                        </p:attrNameLst>
                                      </p:cBhvr>
                                      <p:to>
                                        <p:strVal val="visible"/>
                                      </p:to>
                                    </p:set>
                                    <p:animEffect transition="in" filter="fade">
                                      <p:cBhvr>
                                        <p:cTn id="75" dur="500"/>
                                        <p:tgtEl>
                                          <p:spTgt spid="42"/>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xit" presetSubtype="0" fill="hold" grpId="1" nodeType="clickEffect">
                                  <p:stCondLst>
                                    <p:cond delay="0"/>
                                  </p:stCondLst>
                                  <p:childTnLst>
                                    <p:animEffect transition="out" filter="fade">
                                      <p:cBhvr>
                                        <p:cTn id="79" dur="500"/>
                                        <p:tgtEl>
                                          <p:spTgt spid="41"/>
                                        </p:tgtEl>
                                      </p:cBhvr>
                                    </p:animEffect>
                                    <p:set>
                                      <p:cBhvr>
                                        <p:cTn id="80" dur="1" fill="hold">
                                          <p:stCondLst>
                                            <p:cond delay="499"/>
                                          </p:stCondLst>
                                        </p:cTn>
                                        <p:tgtEl>
                                          <p:spTgt spid="41"/>
                                        </p:tgtEl>
                                        <p:attrNameLst>
                                          <p:attrName>style.visibility</p:attrName>
                                        </p:attrNameLst>
                                      </p:cBhvr>
                                      <p:to>
                                        <p:strVal val="hidden"/>
                                      </p:to>
                                    </p:set>
                                  </p:childTnLst>
                                </p:cTn>
                              </p:par>
                              <p:par>
                                <p:cTn id="81" presetID="10" presetClass="exit" presetSubtype="0" fill="hold" grpId="1" nodeType="withEffect">
                                  <p:stCondLst>
                                    <p:cond delay="0"/>
                                  </p:stCondLst>
                                  <p:childTnLst>
                                    <p:animEffect transition="out" filter="fade">
                                      <p:cBhvr>
                                        <p:cTn id="82" dur="500"/>
                                        <p:tgtEl>
                                          <p:spTgt spid="42"/>
                                        </p:tgtEl>
                                      </p:cBhvr>
                                    </p:animEffect>
                                    <p:set>
                                      <p:cBhvr>
                                        <p:cTn id="83" dur="1" fill="hold">
                                          <p:stCondLst>
                                            <p:cond delay="499"/>
                                          </p:stCondLst>
                                        </p:cTn>
                                        <p:tgtEl>
                                          <p:spTgt spid="42"/>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19"/>
                                        </p:tgtEl>
                                        <p:attrNameLst>
                                          <p:attrName>style.visibility</p:attrName>
                                        </p:attrNameLst>
                                      </p:cBhvr>
                                      <p:to>
                                        <p:strVal val="visible"/>
                                      </p:to>
                                    </p:set>
                                    <p:animEffect transition="in" filter="fade">
                                      <p:cBhvr>
                                        <p:cTn id="88" dur="500"/>
                                        <p:tgtEl>
                                          <p:spTgt spid="19"/>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fade">
                                      <p:cBhvr>
                                        <p:cTn id="91" dur="500"/>
                                        <p:tgtEl>
                                          <p:spTgt spid="20"/>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fade">
                                      <p:cBhvr>
                                        <p:cTn id="96" dur="500"/>
                                        <p:tgtEl>
                                          <p:spTgt spid="21"/>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18"/>
                                        </p:tgtEl>
                                        <p:attrNameLst>
                                          <p:attrName>style.visibility</p:attrName>
                                        </p:attrNameLst>
                                      </p:cBhvr>
                                      <p:to>
                                        <p:strVal val="visible"/>
                                      </p:to>
                                    </p:set>
                                    <p:animEffect transition="in" filter="fade">
                                      <p:cBhvr>
                                        <p:cTn id="99" dur="500"/>
                                        <p:tgtEl>
                                          <p:spTgt spid="18"/>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xit" presetSubtype="0" fill="hold" grpId="1" nodeType="clickEffect">
                                  <p:stCondLst>
                                    <p:cond delay="0"/>
                                  </p:stCondLst>
                                  <p:childTnLst>
                                    <p:animEffect transition="out" filter="fade">
                                      <p:cBhvr>
                                        <p:cTn id="103" dur="500"/>
                                        <p:tgtEl>
                                          <p:spTgt spid="19"/>
                                        </p:tgtEl>
                                      </p:cBhvr>
                                    </p:animEffect>
                                    <p:set>
                                      <p:cBhvr>
                                        <p:cTn id="104" dur="1" fill="hold">
                                          <p:stCondLst>
                                            <p:cond delay="499"/>
                                          </p:stCondLst>
                                        </p:cTn>
                                        <p:tgtEl>
                                          <p:spTgt spid="19"/>
                                        </p:tgtEl>
                                        <p:attrNameLst>
                                          <p:attrName>style.visibility</p:attrName>
                                        </p:attrNameLst>
                                      </p:cBhvr>
                                      <p:to>
                                        <p:strVal val="hidden"/>
                                      </p:to>
                                    </p:set>
                                  </p:childTnLst>
                                </p:cTn>
                              </p:par>
                              <p:par>
                                <p:cTn id="105" presetID="10" presetClass="exit" presetSubtype="0" fill="hold" grpId="1" nodeType="withEffect">
                                  <p:stCondLst>
                                    <p:cond delay="0"/>
                                  </p:stCondLst>
                                  <p:childTnLst>
                                    <p:animEffect transition="out" filter="fade">
                                      <p:cBhvr>
                                        <p:cTn id="106" dur="500"/>
                                        <p:tgtEl>
                                          <p:spTgt spid="20"/>
                                        </p:tgtEl>
                                      </p:cBhvr>
                                    </p:animEffect>
                                    <p:set>
                                      <p:cBhvr>
                                        <p:cTn id="107" dur="1" fill="hold">
                                          <p:stCondLst>
                                            <p:cond delay="499"/>
                                          </p:stCondLst>
                                        </p:cTn>
                                        <p:tgtEl>
                                          <p:spTgt spid="20"/>
                                        </p:tgtEl>
                                        <p:attrNameLst>
                                          <p:attrName>style.visibility</p:attrName>
                                        </p:attrNameLst>
                                      </p:cBhvr>
                                      <p:to>
                                        <p:strVal val="hidden"/>
                                      </p:to>
                                    </p:set>
                                  </p:childTnLst>
                                </p:cTn>
                              </p:par>
                              <p:par>
                                <p:cTn id="108" presetID="10" presetClass="exit" presetSubtype="0" fill="hold" grpId="1" nodeType="withEffect">
                                  <p:stCondLst>
                                    <p:cond delay="0"/>
                                  </p:stCondLst>
                                  <p:childTnLst>
                                    <p:animEffect transition="out" filter="fade">
                                      <p:cBhvr>
                                        <p:cTn id="109" dur="500"/>
                                        <p:tgtEl>
                                          <p:spTgt spid="21"/>
                                        </p:tgtEl>
                                      </p:cBhvr>
                                    </p:animEffect>
                                    <p:set>
                                      <p:cBhvr>
                                        <p:cTn id="110" dur="1" fill="hold">
                                          <p:stCondLst>
                                            <p:cond delay="499"/>
                                          </p:stCondLst>
                                        </p:cTn>
                                        <p:tgtEl>
                                          <p:spTgt spid="21"/>
                                        </p:tgtEl>
                                        <p:attrNameLst>
                                          <p:attrName>style.visibility</p:attrName>
                                        </p:attrNameLst>
                                      </p:cBhvr>
                                      <p:to>
                                        <p:strVal val="hidden"/>
                                      </p:to>
                                    </p:set>
                                  </p:childTnLst>
                                </p:cTn>
                              </p:par>
                              <p:par>
                                <p:cTn id="111" presetID="10" presetClass="exit" presetSubtype="0" fill="hold" grpId="1" nodeType="withEffect">
                                  <p:stCondLst>
                                    <p:cond delay="0"/>
                                  </p:stCondLst>
                                  <p:childTnLst>
                                    <p:animEffect transition="out" filter="fade">
                                      <p:cBhvr>
                                        <p:cTn id="112" dur="500"/>
                                        <p:tgtEl>
                                          <p:spTgt spid="18"/>
                                        </p:tgtEl>
                                      </p:cBhvr>
                                    </p:animEffect>
                                    <p:set>
                                      <p:cBhvr>
                                        <p:cTn id="113" dur="1" fill="hold">
                                          <p:stCondLst>
                                            <p:cond delay="499"/>
                                          </p:stCondLst>
                                        </p:cTn>
                                        <p:tgtEl>
                                          <p:spTgt spid="18"/>
                                        </p:tgtEl>
                                        <p:attrNameLst>
                                          <p:attrName>style.visibility</p:attrName>
                                        </p:attrNameLst>
                                      </p:cBhvr>
                                      <p:to>
                                        <p:strVal val="hidden"/>
                                      </p:to>
                                    </p:set>
                                  </p:childTnLst>
                                </p:cTn>
                              </p:par>
                              <p:par>
                                <p:cTn id="114" presetID="22" presetClass="entr" presetSubtype="8" fill="hold" grpId="0" nodeType="withEffect">
                                  <p:stCondLst>
                                    <p:cond delay="0"/>
                                  </p:stCondLst>
                                  <p:childTnLst>
                                    <p:set>
                                      <p:cBhvr>
                                        <p:cTn id="115" dur="1" fill="hold">
                                          <p:stCondLst>
                                            <p:cond delay="0"/>
                                          </p:stCondLst>
                                        </p:cTn>
                                        <p:tgtEl>
                                          <p:spTgt spid="43"/>
                                        </p:tgtEl>
                                        <p:attrNameLst>
                                          <p:attrName>style.visibility</p:attrName>
                                        </p:attrNameLst>
                                      </p:cBhvr>
                                      <p:to>
                                        <p:strVal val="visible"/>
                                      </p:to>
                                    </p:set>
                                    <p:animEffect transition="in" filter="wipe(left)">
                                      <p:cBhvr>
                                        <p:cTn id="116" dur="500"/>
                                        <p:tgtEl>
                                          <p:spTgt spid="43"/>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44"/>
                                        </p:tgtEl>
                                        <p:attrNameLst>
                                          <p:attrName>style.visibility</p:attrName>
                                        </p:attrNameLst>
                                      </p:cBhvr>
                                      <p:to>
                                        <p:strVal val="visible"/>
                                      </p:to>
                                    </p:set>
                                    <p:animEffect transition="in" filter="fade">
                                      <p:cBhvr>
                                        <p:cTn id="119" dur="500"/>
                                        <p:tgtEl>
                                          <p:spTgt spid="44"/>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45"/>
                                        </p:tgtEl>
                                        <p:attrNameLst>
                                          <p:attrName>style.visibility</p:attrName>
                                        </p:attrNameLst>
                                      </p:cBhvr>
                                      <p:to>
                                        <p:strVal val="visible"/>
                                      </p:to>
                                    </p:set>
                                    <p:animEffect transition="in" filter="fade">
                                      <p:cBhvr>
                                        <p:cTn id="122" dur="500"/>
                                        <p:tgtEl>
                                          <p:spTgt spid="45"/>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xit" presetSubtype="0" fill="hold" grpId="1" nodeType="clickEffect">
                                  <p:stCondLst>
                                    <p:cond delay="0"/>
                                  </p:stCondLst>
                                  <p:childTnLst>
                                    <p:animEffect transition="out" filter="fade">
                                      <p:cBhvr>
                                        <p:cTn id="126" dur="500"/>
                                        <p:tgtEl>
                                          <p:spTgt spid="44"/>
                                        </p:tgtEl>
                                      </p:cBhvr>
                                    </p:animEffect>
                                    <p:set>
                                      <p:cBhvr>
                                        <p:cTn id="127" dur="1" fill="hold">
                                          <p:stCondLst>
                                            <p:cond delay="499"/>
                                          </p:stCondLst>
                                        </p:cTn>
                                        <p:tgtEl>
                                          <p:spTgt spid="44"/>
                                        </p:tgtEl>
                                        <p:attrNameLst>
                                          <p:attrName>style.visibility</p:attrName>
                                        </p:attrNameLst>
                                      </p:cBhvr>
                                      <p:to>
                                        <p:strVal val="hidden"/>
                                      </p:to>
                                    </p:set>
                                  </p:childTnLst>
                                </p:cTn>
                              </p:par>
                              <p:par>
                                <p:cTn id="128" presetID="10" presetClass="exit" presetSubtype="0" fill="hold" grpId="1" nodeType="withEffect">
                                  <p:stCondLst>
                                    <p:cond delay="0"/>
                                  </p:stCondLst>
                                  <p:childTnLst>
                                    <p:animEffect transition="out" filter="fade">
                                      <p:cBhvr>
                                        <p:cTn id="129" dur="500"/>
                                        <p:tgtEl>
                                          <p:spTgt spid="45"/>
                                        </p:tgtEl>
                                      </p:cBhvr>
                                    </p:animEffect>
                                    <p:set>
                                      <p:cBhvr>
                                        <p:cTn id="130" dur="1" fill="hold">
                                          <p:stCondLst>
                                            <p:cond delay="499"/>
                                          </p:stCondLst>
                                        </p:cTn>
                                        <p:tgtEl>
                                          <p:spTgt spid="45"/>
                                        </p:tgtEl>
                                        <p:attrNameLst>
                                          <p:attrName>style.visibility</p:attrName>
                                        </p:attrNameLst>
                                      </p:cBhvr>
                                      <p:to>
                                        <p:strVal val="hidden"/>
                                      </p:to>
                                    </p:set>
                                  </p:childTnLst>
                                </p:cTn>
                              </p:par>
                              <p:par>
                                <p:cTn id="131" presetID="22" presetClass="entr" presetSubtype="8" fill="hold" grpId="0" nodeType="withEffect">
                                  <p:stCondLst>
                                    <p:cond delay="0"/>
                                  </p:stCondLst>
                                  <p:childTnLst>
                                    <p:set>
                                      <p:cBhvr>
                                        <p:cTn id="132" dur="1" fill="hold">
                                          <p:stCondLst>
                                            <p:cond delay="0"/>
                                          </p:stCondLst>
                                        </p:cTn>
                                        <p:tgtEl>
                                          <p:spTgt spid="46"/>
                                        </p:tgtEl>
                                        <p:attrNameLst>
                                          <p:attrName>style.visibility</p:attrName>
                                        </p:attrNameLst>
                                      </p:cBhvr>
                                      <p:to>
                                        <p:strVal val="visible"/>
                                      </p:to>
                                    </p:set>
                                    <p:animEffect transition="in" filter="wipe(left)">
                                      <p:cBhvr>
                                        <p:cTn id="133" dur="500"/>
                                        <p:tgtEl>
                                          <p:spTgt spid="46"/>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47"/>
                                        </p:tgtEl>
                                        <p:attrNameLst>
                                          <p:attrName>style.visibility</p:attrName>
                                        </p:attrNameLst>
                                      </p:cBhvr>
                                      <p:to>
                                        <p:strVal val="visible"/>
                                      </p:to>
                                    </p:set>
                                    <p:animEffect transition="in" filter="fade">
                                      <p:cBhvr>
                                        <p:cTn id="136" dur="500"/>
                                        <p:tgtEl>
                                          <p:spTgt spid="47"/>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48"/>
                                        </p:tgtEl>
                                        <p:attrNameLst>
                                          <p:attrName>style.visibility</p:attrName>
                                        </p:attrNameLst>
                                      </p:cBhvr>
                                      <p:to>
                                        <p:strVal val="visible"/>
                                      </p:to>
                                    </p:set>
                                    <p:animEffect transition="in" filter="fade">
                                      <p:cBhvr>
                                        <p:cTn id="139" dur="500"/>
                                        <p:tgtEl>
                                          <p:spTgt spid="48"/>
                                        </p:tgtEl>
                                      </p:cBhvr>
                                    </p:animEffect>
                                  </p:childTnLst>
                                </p:cTn>
                              </p:par>
                            </p:childTnLst>
                          </p:cTn>
                        </p:par>
                      </p:childTnLst>
                    </p:cTn>
                  </p:par>
                  <p:par>
                    <p:cTn id="140" fill="hold">
                      <p:stCondLst>
                        <p:cond delay="indefinite"/>
                      </p:stCondLst>
                      <p:childTnLst>
                        <p:par>
                          <p:cTn id="141" fill="hold">
                            <p:stCondLst>
                              <p:cond delay="0"/>
                            </p:stCondLst>
                            <p:childTnLst>
                              <p:par>
                                <p:cTn id="142" presetID="10" presetClass="exit" presetSubtype="0" fill="hold" grpId="1" nodeType="clickEffect">
                                  <p:stCondLst>
                                    <p:cond delay="0"/>
                                  </p:stCondLst>
                                  <p:childTnLst>
                                    <p:animEffect transition="out" filter="fade">
                                      <p:cBhvr>
                                        <p:cTn id="143" dur="500"/>
                                        <p:tgtEl>
                                          <p:spTgt spid="47"/>
                                        </p:tgtEl>
                                      </p:cBhvr>
                                    </p:animEffect>
                                    <p:set>
                                      <p:cBhvr>
                                        <p:cTn id="144" dur="1" fill="hold">
                                          <p:stCondLst>
                                            <p:cond delay="499"/>
                                          </p:stCondLst>
                                        </p:cTn>
                                        <p:tgtEl>
                                          <p:spTgt spid="47"/>
                                        </p:tgtEl>
                                        <p:attrNameLst>
                                          <p:attrName>style.visibility</p:attrName>
                                        </p:attrNameLst>
                                      </p:cBhvr>
                                      <p:to>
                                        <p:strVal val="hidden"/>
                                      </p:to>
                                    </p:set>
                                  </p:childTnLst>
                                </p:cTn>
                              </p:par>
                              <p:par>
                                <p:cTn id="145" presetID="10" presetClass="exit" presetSubtype="0" fill="hold" grpId="1" nodeType="withEffect">
                                  <p:stCondLst>
                                    <p:cond delay="0"/>
                                  </p:stCondLst>
                                  <p:childTnLst>
                                    <p:animEffect transition="out" filter="fade">
                                      <p:cBhvr>
                                        <p:cTn id="146" dur="500"/>
                                        <p:tgtEl>
                                          <p:spTgt spid="48"/>
                                        </p:tgtEl>
                                      </p:cBhvr>
                                    </p:animEffect>
                                    <p:set>
                                      <p:cBhvr>
                                        <p:cTn id="147" dur="1" fill="hold">
                                          <p:stCondLst>
                                            <p:cond delay="499"/>
                                          </p:stCondLst>
                                        </p:cTn>
                                        <p:tgtEl>
                                          <p:spTgt spid="48"/>
                                        </p:tgtEl>
                                        <p:attrNameLst>
                                          <p:attrName>style.visibility</p:attrName>
                                        </p:attrNameLst>
                                      </p:cBhvr>
                                      <p:to>
                                        <p:strVal val="hidden"/>
                                      </p:to>
                                    </p:set>
                                  </p:childTnLst>
                                </p:cTn>
                              </p:par>
                              <p:par>
                                <p:cTn id="148" presetID="22" presetClass="entr" presetSubtype="8" fill="hold" grpId="0" nodeType="withEffect">
                                  <p:stCondLst>
                                    <p:cond delay="0"/>
                                  </p:stCondLst>
                                  <p:childTnLst>
                                    <p:set>
                                      <p:cBhvr>
                                        <p:cTn id="149" dur="1" fill="hold">
                                          <p:stCondLst>
                                            <p:cond delay="0"/>
                                          </p:stCondLst>
                                        </p:cTn>
                                        <p:tgtEl>
                                          <p:spTgt spid="49"/>
                                        </p:tgtEl>
                                        <p:attrNameLst>
                                          <p:attrName>style.visibility</p:attrName>
                                        </p:attrNameLst>
                                      </p:cBhvr>
                                      <p:to>
                                        <p:strVal val="visible"/>
                                      </p:to>
                                    </p:set>
                                    <p:animEffect transition="in" filter="wipe(left)">
                                      <p:cBhvr>
                                        <p:cTn id="150" dur="500"/>
                                        <p:tgtEl>
                                          <p:spTgt spid="49"/>
                                        </p:tgtEl>
                                      </p:cBhvr>
                                    </p:animEffect>
                                  </p:childTnLst>
                                </p:cTn>
                              </p:par>
                            </p:childTnLst>
                          </p:cTn>
                        </p:par>
                      </p:childTnLst>
                    </p:cTn>
                  </p:par>
                  <p:par>
                    <p:cTn id="151" fill="hold">
                      <p:stCondLst>
                        <p:cond delay="indefinite"/>
                      </p:stCondLst>
                      <p:childTnLst>
                        <p:par>
                          <p:cTn id="152" fill="hold">
                            <p:stCondLst>
                              <p:cond delay="0"/>
                            </p:stCondLst>
                            <p:childTnLst>
                              <p:par>
                                <p:cTn id="153" presetID="22" presetClass="entr" presetSubtype="8" fill="hold" grpId="0" nodeType="clickEffect">
                                  <p:stCondLst>
                                    <p:cond delay="0"/>
                                  </p:stCondLst>
                                  <p:childTnLst>
                                    <p:set>
                                      <p:cBhvr>
                                        <p:cTn id="154" dur="1" fill="hold">
                                          <p:stCondLst>
                                            <p:cond delay="0"/>
                                          </p:stCondLst>
                                        </p:cTn>
                                        <p:tgtEl>
                                          <p:spTgt spid="50"/>
                                        </p:tgtEl>
                                        <p:attrNameLst>
                                          <p:attrName>style.visibility</p:attrName>
                                        </p:attrNameLst>
                                      </p:cBhvr>
                                      <p:to>
                                        <p:strVal val="visible"/>
                                      </p:to>
                                    </p:set>
                                    <p:animEffect transition="in" filter="wipe(left)">
                                      <p:cBhvr>
                                        <p:cTn id="155" dur="500"/>
                                        <p:tgtEl>
                                          <p:spTgt spid="50"/>
                                        </p:tgtEl>
                                      </p:cBhvr>
                                    </p:animEffect>
                                  </p:childTnLst>
                                </p:cTn>
                              </p:par>
                            </p:childTnLst>
                          </p:cTn>
                        </p:par>
                      </p:childTnLst>
                    </p:cTn>
                  </p:par>
                  <p:par>
                    <p:cTn id="156" fill="hold">
                      <p:stCondLst>
                        <p:cond delay="indefinite"/>
                      </p:stCondLst>
                      <p:childTnLst>
                        <p:par>
                          <p:cTn id="157" fill="hold">
                            <p:stCondLst>
                              <p:cond delay="0"/>
                            </p:stCondLst>
                            <p:childTnLst>
                              <p:par>
                                <p:cTn id="158" presetID="22" presetClass="entr" presetSubtype="8" fill="hold" grpId="0" nodeType="clickEffect">
                                  <p:stCondLst>
                                    <p:cond delay="0"/>
                                  </p:stCondLst>
                                  <p:childTnLst>
                                    <p:set>
                                      <p:cBhvr>
                                        <p:cTn id="159" dur="1" fill="hold">
                                          <p:stCondLst>
                                            <p:cond delay="0"/>
                                          </p:stCondLst>
                                        </p:cTn>
                                        <p:tgtEl>
                                          <p:spTgt spid="51"/>
                                        </p:tgtEl>
                                        <p:attrNameLst>
                                          <p:attrName>style.visibility</p:attrName>
                                        </p:attrNameLst>
                                      </p:cBhvr>
                                      <p:to>
                                        <p:strVal val="visible"/>
                                      </p:to>
                                    </p:set>
                                    <p:animEffect transition="in" filter="wipe(left)">
                                      <p:cBhvr>
                                        <p:cTn id="160" dur="500"/>
                                        <p:tgtEl>
                                          <p:spTgt spid="51"/>
                                        </p:tgtEl>
                                      </p:cBhvr>
                                    </p:animEffect>
                                  </p:childTnLst>
                                </p:cTn>
                              </p:par>
                            </p:childTnLst>
                          </p:cTn>
                        </p:par>
                      </p:childTnLst>
                    </p:cTn>
                  </p:par>
                  <p:par>
                    <p:cTn id="161" fill="hold">
                      <p:stCondLst>
                        <p:cond delay="indefinite"/>
                      </p:stCondLst>
                      <p:childTnLst>
                        <p:par>
                          <p:cTn id="162" fill="hold">
                            <p:stCondLst>
                              <p:cond delay="0"/>
                            </p:stCondLst>
                            <p:childTnLst>
                              <p:par>
                                <p:cTn id="163" presetID="22" presetClass="entr" presetSubtype="8" fill="hold" grpId="0" nodeType="clickEffect">
                                  <p:stCondLst>
                                    <p:cond delay="0"/>
                                  </p:stCondLst>
                                  <p:childTnLst>
                                    <p:set>
                                      <p:cBhvr>
                                        <p:cTn id="164" dur="1" fill="hold">
                                          <p:stCondLst>
                                            <p:cond delay="0"/>
                                          </p:stCondLst>
                                        </p:cTn>
                                        <p:tgtEl>
                                          <p:spTgt spid="52"/>
                                        </p:tgtEl>
                                        <p:attrNameLst>
                                          <p:attrName>style.visibility</p:attrName>
                                        </p:attrNameLst>
                                      </p:cBhvr>
                                      <p:to>
                                        <p:strVal val="visible"/>
                                      </p:to>
                                    </p:set>
                                    <p:animEffect transition="in" filter="wipe(left)">
                                      <p:cBhvr>
                                        <p:cTn id="165"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9" grpId="0"/>
      <p:bldP spid="10" grpId="0"/>
      <p:bldP spid="11" grpId="0"/>
      <p:bldP spid="12" grpId="0"/>
      <p:bldP spid="14" grpId="0" animBg="1"/>
      <p:bldP spid="14"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6" grpId="0"/>
      <p:bldP spid="27" grpId="0" animBg="1"/>
      <p:bldP spid="27" grpId="1" animBg="1"/>
      <p:bldP spid="40" grpId="0"/>
      <p:bldP spid="39" grpId="0" animBg="1"/>
      <p:bldP spid="39" grpId="1" animBg="1"/>
      <p:bldP spid="41" grpId="0" animBg="1"/>
      <p:bldP spid="41" grpId="1" animBg="1"/>
      <p:bldP spid="42" grpId="0" animBg="1"/>
      <p:bldP spid="42" grpId="1" animBg="1"/>
      <p:bldP spid="43" grpId="0"/>
      <p:bldP spid="44" grpId="0" animBg="1"/>
      <p:bldP spid="44" grpId="1" animBg="1"/>
      <p:bldP spid="45" grpId="0" animBg="1"/>
      <p:bldP spid="45" grpId="1" animBg="1"/>
      <p:bldP spid="46" grpId="0"/>
      <p:bldP spid="47" grpId="0" animBg="1"/>
      <p:bldP spid="47" grpId="1" animBg="1"/>
      <p:bldP spid="48" grpId="0" animBg="1"/>
      <p:bldP spid="48" grpId="1" animBg="1"/>
      <p:bldP spid="49" grpId="0"/>
      <p:bldP spid="50" grpId="0"/>
      <p:bldP spid="51" grpId="0"/>
      <p:bldP spid="5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0A3853-72C9-2F41-8B01-1AD9F69E2DB5}"/>
              </a:ext>
            </a:extLst>
          </p:cNvPr>
          <p:cNvSpPr txBox="1"/>
          <p:nvPr/>
        </p:nvSpPr>
        <p:spPr>
          <a:xfrm>
            <a:off x="1254834" y="1026594"/>
            <a:ext cx="6767661" cy="553998"/>
          </a:xfrm>
          <a:prstGeom prst="rect">
            <a:avLst/>
          </a:prstGeom>
          <a:noFill/>
        </p:spPr>
        <p:txBody>
          <a:bodyPr wrap="square" lIns="36000" tIns="0" rIns="0" bIns="0" rtlCol="0">
            <a:noAutofit/>
          </a:bodyPr>
          <a:lstStyle/>
          <a:p>
            <a:pPr algn="ctr">
              <a:defRPr/>
            </a:pPr>
            <a:r>
              <a:rPr lang="en-GB" altLang="en-US" sz="1800" dirty="0"/>
              <a:t>We can  </a:t>
            </a:r>
            <a:r>
              <a:rPr lang="en-GB" altLang="en-US" sz="1800" b="1" dirty="0" smtClean="0"/>
              <a:t>Pythagoras </a:t>
            </a:r>
            <a:r>
              <a:rPr lang="en-GB" altLang="en-US" sz="1800" dirty="0" smtClean="0"/>
              <a:t>to find the missing sides of a right-angled triangle.</a:t>
            </a:r>
            <a:endParaRPr lang="en-GB" altLang="en-US" sz="1800" dirty="0"/>
          </a:p>
        </p:txBody>
      </p:sp>
      <p:cxnSp>
        <p:nvCxnSpPr>
          <p:cNvPr id="3" name="Straight Connector 2">
            <a:extLst>
              <a:ext uri="{FF2B5EF4-FFF2-40B4-BE49-F238E27FC236}">
                <a16:creationId xmlns:a16="http://schemas.microsoft.com/office/drawing/2014/main" id="{725BF32B-FAED-8446-AB2E-61757AAC1128}"/>
              </a:ext>
            </a:extLst>
          </p:cNvPr>
          <p:cNvCxnSpPr>
            <a:cxnSpLocks/>
          </p:cNvCxnSpPr>
          <p:nvPr/>
        </p:nvCxnSpPr>
        <p:spPr>
          <a:xfrm flipH="1">
            <a:off x="27620" y="1458599"/>
            <a:ext cx="9144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670EED30-FE06-E643-8C99-8E2D29EAFDE3}"/>
              </a:ext>
            </a:extLst>
          </p:cNvPr>
          <p:cNvSpPr txBox="1"/>
          <p:nvPr/>
        </p:nvSpPr>
        <p:spPr>
          <a:xfrm>
            <a:off x="27620" y="1590912"/>
            <a:ext cx="513302" cy="276999"/>
          </a:xfrm>
          <a:prstGeom prst="rect">
            <a:avLst/>
          </a:prstGeom>
          <a:noFill/>
        </p:spPr>
        <p:txBody>
          <a:bodyPr wrap="square" lIns="36000" tIns="0" rIns="0" bIns="0" rtlCol="0">
            <a:spAutoFit/>
          </a:bodyPr>
          <a:lstStyle/>
          <a:p>
            <a:r>
              <a:rPr lang="en-GB" sz="1800" b="1" dirty="0" smtClean="0"/>
              <a:t>Ex2</a:t>
            </a:r>
            <a:endParaRPr lang="en-GB" sz="1800" b="1" dirty="0"/>
          </a:p>
        </p:txBody>
      </p:sp>
      <p:sp>
        <p:nvSpPr>
          <p:cNvPr id="7" name="Rectangle 6">
            <a:extLst>
              <a:ext uri="{FF2B5EF4-FFF2-40B4-BE49-F238E27FC236}">
                <a16:creationId xmlns:a16="http://schemas.microsoft.com/office/drawing/2014/main" id="{2B83C6D6-63DB-014B-9480-C80D6BFBC32C}"/>
              </a:ext>
            </a:extLst>
          </p:cNvPr>
          <p:cNvSpPr/>
          <p:nvPr/>
        </p:nvSpPr>
        <p:spPr>
          <a:xfrm rot="16200000">
            <a:off x="-90528" y="2080693"/>
            <a:ext cx="640770" cy="202298"/>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dirty="0">
                <a:solidFill>
                  <a:schemeClr val="tx1"/>
                </a:solidFill>
              </a:rPr>
              <a:t>Solution</a:t>
            </a:r>
          </a:p>
        </p:txBody>
      </p:sp>
      <p:sp>
        <p:nvSpPr>
          <p:cNvPr id="8" name="Right Triangle 7"/>
          <p:cNvSpPr/>
          <p:nvPr/>
        </p:nvSpPr>
        <p:spPr>
          <a:xfrm rot="16200000">
            <a:off x="919714" y="2429711"/>
            <a:ext cx="1836703" cy="1176792"/>
          </a:xfrm>
          <a:prstGeom prst="rtTriangl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84E44D22-1603-B74D-BCDF-BC6AC949E086}"/>
              </a:ext>
            </a:extLst>
          </p:cNvPr>
          <p:cNvSpPr txBox="1"/>
          <p:nvPr/>
        </p:nvSpPr>
        <p:spPr>
          <a:xfrm>
            <a:off x="460175" y="1590912"/>
            <a:ext cx="7483178" cy="276999"/>
          </a:xfrm>
          <a:prstGeom prst="rect">
            <a:avLst/>
          </a:prstGeom>
          <a:noFill/>
        </p:spPr>
        <p:txBody>
          <a:bodyPr wrap="square" lIns="36000" tIns="0" rIns="0" bIns="0" rtlCol="0">
            <a:spAutoFit/>
          </a:bodyPr>
          <a:lstStyle/>
          <a:p>
            <a:pPr>
              <a:defRPr/>
            </a:pPr>
            <a:r>
              <a:rPr lang="en-GB" altLang="en-US" sz="1800" dirty="0" smtClean="0"/>
              <a:t>Find the length of side </a:t>
            </a:r>
            <a:r>
              <a:rPr lang="en-GB" altLang="en-US" sz="1800" b="1" i="1" dirty="0" smtClean="0">
                <a:latin typeface="Times New Roman" panose="02020603050405020304" pitchFamily="18" charset="0"/>
                <a:cs typeface="Times New Roman" panose="02020603050405020304" pitchFamily="18" charset="0"/>
              </a:rPr>
              <a:t>x</a:t>
            </a:r>
            <a:r>
              <a:rPr lang="en-GB" altLang="en-US" sz="1800" dirty="0" smtClean="0"/>
              <a:t>.</a:t>
            </a:r>
            <a:endParaRPr lang="en-GB" altLang="en-US" sz="1800" dirty="0"/>
          </a:p>
        </p:txBody>
      </p:sp>
      <p:sp>
        <p:nvSpPr>
          <p:cNvPr id="10" name="Rectangle 9"/>
          <p:cNvSpPr/>
          <p:nvPr/>
        </p:nvSpPr>
        <p:spPr>
          <a:xfrm>
            <a:off x="1701732" y="3848323"/>
            <a:ext cx="274434" cy="307777"/>
          </a:xfrm>
          <a:prstGeom prst="rect">
            <a:avLst/>
          </a:prstGeom>
        </p:spPr>
        <p:txBody>
          <a:bodyPr wrap="none">
            <a:spAutoFit/>
          </a:bodyPr>
          <a:lstStyle/>
          <a:p>
            <a:r>
              <a:rPr lang="en-GB" altLang="en-US" sz="1400" b="1" i="1" dirty="0">
                <a:latin typeface="Times New Roman" panose="02020603050405020304" pitchFamily="18" charset="0"/>
                <a:cs typeface="Times New Roman" panose="02020603050405020304" pitchFamily="18" charset="0"/>
              </a:rPr>
              <a:t>x</a:t>
            </a:r>
            <a:endParaRPr lang="en-GB" dirty="0"/>
          </a:p>
        </p:txBody>
      </p:sp>
      <p:sp>
        <p:nvSpPr>
          <p:cNvPr id="11" name="Rectangle 10"/>
          <p:cNvSpPr/>
          <p:nvPr/>
        </p:nvSpPr>
        <p:spPr>
          <a:xfrm>
            <a:off x="2482161" y="2786990"/>
            <a:ext cx="668337" cy="307777"/>
          </a:xfrm>
          <a:prstGeom prst="rect">
            <a:avLst/>
          </a:prstGeom>
        </p:spPr>
        <p:txBody>
          <a:bodyPr wrap="square">
            <a:spAutoFit/>
          </a:bodyPr>
          <a:lstStyle/>
          <a:p>
            <a:r>
              <a:rPr lang="en-GB" altLang="en-US" sz="1400" b="1" i="1" dirty="0" smtClean="0">
                <a:cs typeface="Times New Roman" panose="02020603050405020304" pitchFamily="18" charset="0"/>
              </a:rPr>
              <a:t>5.2 cm</a:t>
            </a:r>
            <a:r>
              <a:rPr lang="en-GB" altLang="en-US" sz="1400" b="1" i="1" dirty="0" smtClean="0">
                <a:latin typeface="Times New Roman" panose="02020603050405020304" pitchFamily="18" charset="0"/>
                <a:cs typeface="Times New Roman" panose="02020603050405020304" pitchFamily="18" charset="0"/>
              </a:rPr>
              <a:t> </a:t>
            </a:r>
            <a:endParaRPr lang="en-GB" dirty="0"/>
          </a:p>
        </p:txBody>
      </p:sp>
      <p:sp>
        <p:nvSpPr>
          <p:cNvPr id="12" name="Rectangle 11"/>
          <p:cNvSpPr/>
          <p:nvPr/>
        </p:nvSpPr>
        <p:spPr>
          <a:xfrm>
            <a:off x="1255248" y="2642455"/>
            <a:ext cx="720918" cy="307777"/>
          </a:xfrm>
          <a:prstGeom prst="rect">
            <a:avLst/>
          </a:prstGeom>
        </p:spPr>
        <p:txBody>
          <a:bodyPr wrap="square">
            <a:spAutoFit/>
          </a:bodyPr>
          <a:lstStyle/>
          <a:p>
            <a:r>
              <a:rPr lang="en-GB" altLang="en-US" sz="1400" b="1" i="1" dirty="0" smtClean="0">
                <a:cs typeface="Times New Roman" panose="02020603050405020304" pitchFamily="18" charset="0"/>
              </a:rPr>
              <a:t>8 cm</a:t>
            </a:r>
            <a:r>
              <a:rPr lang="en-GB" altLang="en-US" sz="1400" b="1" i="1" dirty="0" smtClean="0">
                <a:latin typeface="Times New Roman" panose="02020603050405020304" pitchFamily="18" charset="0"/>
                <a:cs typeface="Times New Roman" panose="02020603050405020304" pitchFamily="18" charset="0"/>
              </a:rPr>
              <a:t> </a:t>
            </a:r>
            <a:endParaRPr lang="en-GB" dirty="0"/>
          </a:p>
        </p:txBody>
      </p:sp>
      <p:sp>
        <p:nvSpPr>
          <p:cNvPr id="14" name="Freeform 13">
            <a:extLst>
              <a:ext uri="{FF2B5EF4-FFF2-40B4-BE49-F238E27FC236}">
                <a16:creationId xmlns:a16="http://schemas.microsoft.com/office/drawing/2014/main" id="{2EABBBBE-1ED0-F64E-8821-3296AD285B5E}"/>
              </a:ext>
            </a:extLst>
          </p:cNvPr>
          <p:cNvSpPr/>
          <p:nvPr/>
        </p:nvSpPr>
        <p:spPr>
          <a:xfrm>
            <a:off x="1527204" y="2328339"/>
            <a:ext cx="949161" cy="342309"/>
          </a:xfrm>
          <a:custGeom>
            <a:avLst/>
            <a:gdLst>
              <a:gd name="connsiteX0" fmla="*/ 0 w 415636"/>
              <a:gd name="connsiteY0" fmla="*/ 1022465 h 1022465"/>
              <a:gd name="connsiteX1" fmla="*/ 0 w 415636"/>
              <a:gd name="connsiteY1" fmla="*/ 0 h 1022465"/>
              <a:gd name="connsiteX2" fmla="*/ 415636 w 415636"/>
              <a:gd name="connsiteY2" fmla="*/ 0 h 1022465"/>
            </a:gdLst>
            <a:ahLst/>
            <a:cxnLst>
              <a:cxn ang="0">
                <a:pos x="connsiteX0" y="connsiteY0"/>
              </a:cxn>
              <a:cxn ang="0">
                <a:pos x="connsiteX1" y="connsiteY1"/>
              </a:cxn>
              <a:cxn ang="0">
                <a:pos x="connsiteX2" y="connsiteY2"/>
              </a:cxn>
            </a:cxnLst>
            <a:rect l="l" t="t" r="r" b="b"/>
            <a:pathLst>
              <a:path w="415636" h="1022465">
                <a:moveTo>
                  <a:pt x="0" y="1022465"/>
                </a:moveTo>
                <a:lnTo>
                  <a:pt x="0" y="0"/>
                </a:lnTo>
                <a:lnTo>
                  <a:pt x="415636" y="0"/>
                </a:lnTo>
              </a:path>
            </a:pathLst>
          </a:custGeom>
          <a:noFill/>
          <a:ln w="28575">
            <a:solidFill>
              <a:schemeClr val="accent2">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8AA468A8-A52C-CE43-B028-21C1B6DCE1CB}"/>
              </a:ext>
            </a:extLst>
          </p:cNvPr>
          <p:cNvSpPr/>
          <p:nvPr/>
        </p:nvSpPr>
        <p:spPr>
          <a:xfrm>
            <a:off x="2533169" y="2099754"/>
            <a:ext cx="1728701" cy="46258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400" dirty="0" smtClean="0">
                <a:solidFill>
                  <a:schemeClr val="tx1"/>
                </a:solidFill>
              </a:rPr>
              <a:t>Find the </a:t>
            </a:r>
            <a:r>
              <a:rPr lang="en-GB" sz="1400" b="1" dirty="0" smtClean="0">
                <a:solidFill>
                  <a:schemeClr val="tx1"/>
                </a:solidFill>
              </a:rPr>
              <a:t>hypotenuse.</a:t>
            </a:r>
          </a:p>
        </p:txBody>
      </p:sp>
      <p:sp>
        <p:nvSpPr>
          <p:cNvPr id="18" name="Freeform 17">
            <a:extLst>
              <a:ext uri="{FF2B5EF4-FFF2-40B4-BE49-F238E27FC236}">
                <a16:creationId xmlns:a16="http://schemas.microsoft.com/office/drawing/2014/main" id="{2EABBBBE-1ED0-F64E-8821-3296AD285B5E}"/>
              </a:ext>
            </a:extLst>
          </p:cNvPr>
          <p:cNvSpPr/>
          <p:nvPr/>
        </p:nvSpPr>
        <p:spPr>
          <a:xfrm flipH="1">
            <a:off x="2793721" y="3128299"/>
            <a:ext cx="274948" cy="228600"/>
          </a:xfrm>
          <a:custGeom>
            <a:avLst/>
            <a:gdLst>
              <a:gd name="connsiteX0" fmla="*/ 0 w 415636"/>
              <a:gd name="connsiteY0" fmla="*/ 1022465 h 1022465"/>
              <a:gd name="connsiteX1" fmla="*/ 0 w 415636"/>
              <a:gd name="connsiteY1" fmla="*/ 0 h 1022465"/>
              <a:gd name="connsiteX2" fmla="*/ 415636 w 415636"/>
              <a:gd name="connsiteY2" fmla="*/ 0 h 1022465"/>
              <a:gd name="connsiteX0" fmla="*/ 0 w 651357"/>
              <a:gd name="connsiteY0" fmla="*/ 44954 h 44954"/>
              <a:gd name="connsiteX1" fmla="*/ 235721 w 651357"/>
              <a:gd name="connsiteY1" fmla="*/ 0 h 44954"/>
              <a:gd name="connsiteX2" fmla="*/ 651357 w 651357"/>
              <a:gd name="connsiteY2" fmla="*/ 0 h 44954"/>
              <a:gd name="connsiteX0" fmla="*/ 0 w 602826"/>
              <a:gd name="connsiteY0" fmla="*/ 0 h 12545"/>
              <a:gd name="connsiteX1" fmla="*/ 187190 w 602826"/>
              <a:gd name="connsiteY1" fmla="*/ 12545 h 12545"/>
              <a:gd name="connsiteX2" fmla="*/ 602826 w 602826"/>
              <a:gd name="connsiteY2" fmla="*/ 12545 h 12545"/>
              <a:gd name="connsiteX0" fmla="*/ 0 w 198042"/>
              <a:gd name="connsiteY0" fmla="*/ 1353068 h 1365613"/>
              <a:gd name="connsiteX1" fmla="*/ 187190 w 198042"/>
              <a:gd name="connsiteY1" fmla="*/ 1365613 h 1365613"/>
              <a:gd name="connsiteX2" fmla="*/ 198042 w 198042"/>
              <a:gd name="connsiteY2" fmla="*/ 0 h 1365613"/>
            </a:gdLst>
            <a:ahLst/>
            <a:cxnLst>
              <a:cxn ang="0">
                <a:pos x="connsiteX0" y="connsiteY0"/>
              </a:cxn>
              <a:cxn ang="0">
                <a:pos x="connsiteX1" y="connsiteY1"/>
              </a:cxn>
              <a:cxn ang="0">
                <a:pos x="connsiteX2" y="connsiteY2"/>
              </a:cxn>
            </a:cxnLst>
            <a:rect l="l" t="t" r="r" b="b"/>
            <a:pathLst>
              <a:path w="198042" h="1365613">
                <a:moveTo>
                  <a:pt x="0" y="1353068"/>
                </a:moveTo>
                <a:lnTo>
                  <a:pt x="187190" y="1365613"/>
                </a:lnTo>
                <a:cubicBezTo>
                  <a:pt x="190807" y="910409"/>
                  <a:pt x="194425" y="455204"/>
                  <a:pt x="198042" y="0"/>
                </a:cubicBezTo>
              </a:path>
            </a:pathLst>
          </a:custGeom>
          <a:ln w="38100">
            <a:headEnd type="oval" w="med" len="med"/>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Rectangle 18">
            <a:extLst>
              <a:ext uri="{FF2B5EF4-FFF2-40B4-BE49-F238E27FC236}">
                <a16:creationId xmlns:a16="http://schemas.microsoft.com/office/drawing/2014/main" id="{8AA468A8-A52C-CE43-B028-21C1B6DCE1CB}"/>
              </a:ext>
            </a:extLst>
          </p:cNvPr>
          <p:cNvSpPr/>
          <p:nvPr/>
        </p:nvSpPr>
        <p:spPr>
          <a:xfrm>
            <a:off x="3215769" y="3041097"/>
            <a:ext cx="1470330" cy="70032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400" dirty="0" smtClean="0">
                <a:solidFill>
                  <a:schemeClr val="tx1"/>
                </a:solidFill>
              </a:rPr>
              <a:t>The</a:t>
            </a:r>
            <a:r>
              <a:rPr lang="en-GB" sz="1400" b="1" dirty="0" smtClean="0">
                <a:solidFill>
                  <a:schemeClr val="tx1"/>
                </a:solidFill>
              </a:rPr>
              <a:t> legs </a:t>
            </a:r>
            <a:r>
              <a:rPr lang="en-GB" sz="1400" dirty="0" smtClean="0">
                <a:solidFill>
                  <a:schemeClr val="tx1"/>
                </a:solidFill>
              </a:rPr>
              <a:t>are </a:t>
            </a:r>
            <a:r>
              <a:rPr lang="en-GB" sz="1400" b="1" dirty="0" smtClean="0">
                <a:solidFill>
                  <a:schemeClr val="tx1"/>
                </a:solidFill>
              </a:rPr>
              <a:t>interchangeable</a:t>
            </a:r>
            <a:r>
              <a:rPr lang="en-GB" sz="1400" dirty="0" smtClean="0">
                <a:solidFill>
                  <a:schemeClr val="tx1"/>
                </a:solidFill>
              </a:rPr>
              <a:t>. Let’s call this one </a:t>
            </a:r>
            <a:r>
              <a:rPr lang="en-GB" sz="1400" b="1" dirty="0" smtClean="0">
                <a:solidFill>
                  <a:schemeClr val="tx1"/>
                </a:solidFill>
              </a:rPr>
              <a:t>a</a:t>
            </a:r>
            <a:endParaRPr lang="en-GB" sz="1400" b="1" dirty="0">
              <a:solidFill>
                <a:schemeClr val="tx1"/>
              </a:solidFill>
            </a:endParaRPr>
          </a:p>
        </p:txBody>
      </p:sp>
      <p:sp>
        <p:nvSpPr>
          <p:cNvPr id="20" name="Freeform 19">
            <a:extLst>
              <a:ext uri="{FF2B5EF4-FFF2-40B4-BE49-F238E27FC236}">
                <a16:creationId xmlns:a16="http://schemas.microsoft.com/office/drawing/2014/main" id="{2EABBBBE-1ED0-F64E-8821-3296AD285B5E}"/>
              </a:ext>
            </a:extLst>
          </p:cNvPr>
          <p:cNvSpPr/>
          <p:nvPr/>
        </p:nvSpPr>
        <p:spPr>
          <a:xfrm rot="16200000">
            <a:off x="1906269" y="4086071"/>
            <a:ext cx="207670" cy="342309"/>
          </a:xfrm>
          <a:custGeom>
            <a:avLst/>
            <a:gdLst>
              <a:gd name="connsiteX0" fmla="*/ 0 w 415636"/>
              <a:gd name="connsiteY0" fmla="*/ 1022465 h 1022465"/>
              <a:gd name="connsiteX1" fmla="*/ 0 w 415636"/>
              <a:gd name="connsiteY1" fmla="*/ 0 h 1022465"/>
              <a:gd name="connsiteX2" fmla="*/ 415636 w 415636"/>
              <a:gd name="connsiteY2" fmla="*/ 0 h 1022465"/>
            </a:gdLst>
            <a:ahLst/>
            <a:cxnLst>
              <a:cxn ang="0">
                <a:pos x="connsiteX0" y="connsiteY0"/>
              </a:cxn>
              <a:cxn ang="0">
                <a:pos x="connsiteX1" y="connsiteY1"/>
              </a:cxn>
              <a:cxn ang="0">
                <a:pos x="connsiteX2" y="connsiteY2"/>
              </a:cxn>
            </a:cxnLst>
            <a:rect l="l" t="t" r="r" b="b"/>
            <a:pathLst>
              <a:path w="415636" h="1022465">
                <a:moveTo>
                  <a:pt x="0" y="1022465"/>
                </a:moveTo>
                <a:lnTo>
                  <a:pt x="0" y="0"/>
                </a:lnTo>
                <a:lnTo>
                  <a:pt x="415636" y="0"/>
                </a:lnTo>
              </a:path>
            </a:pathLst>
          </a:custGeom>
          <a:noFill/>
          <a:ln w="28575">
            <a:solidFill>
              <a:schemeClr val="accent1"/>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8AA468A8-A52C-CE43-B028-21C1B6DCE1CB}"/>
              </a:ext>
            </a:extLst>
          </p:cNvPr>
          <p:cNvSpPr/>
          <p:nvPr/>
        </p:nvSpPr>
        <p:spPr>
          <a:xfrm>
            <a:off x="2278199" y="4021998"/>
            <a:ext cx="1580939" cy="46258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400" dirty="0" smtClean="0">
                <a:solidFill>
                  <a:schemeClr val="tx1"/>
                </a:solidFill>
              </a:rPr>
              <a:t>So this </a:t>
            </a:r>
            <a:r>
              <a:rPr lang="en-GB" sz="1400" b="1" dirty="0" smtClean="0">
                <a:solidFill>
                  <a:schemeClr val="tx1"/>
                </a:solidFill>
              </a:rPr>
              <a:t>leg</a:t>
            </a:r>
            <a:r>
              <a:rPr lang="en-GB" sz="1400" dirty="0" smtClean="0">
                <a:solidFill>
                  <a:schemeClr val="tx1"/>
                </a:solidFill>
              </a:rPr>
              <a:t> can be </a:t>
            </a:r>
            <a:r>
              <a:rPr lang="en-GB" sz="1400" b="1" dirty="0" smtClean="0">
                <a:solidFill>
                  <a:schemeClr val="tx1"/>
                </a:solidFill>
              </a:rPr>
              <a:t>b.</a:t>
            </a:r>
            <a:endParaRPr lang="en-GB" sz="1400" dirty="0">
              <a:solidFill>
                <a:schemeClr val="tx1"/>
              </a:solidFill>
            </a:endParaRPr>
          </a:p>
        </p:txBody>
      </p:sp>
      <p:sp>
        <p:nvSpPr>
          <p:cNvPr id="26" name="TextBox 25">
            <a:extLst>
              <a:ext uri="{FF2B5EF4-FFF2-40B4-BE49-F238E27FC236}">
                <a16:creationId xmlns:a16="http://schemas.microsoft.com/office/drawing/2014/main" id="{84E44D22-1603-B74D-BCDF-BC6AC949E086}"/>
              </a:ext>
            </a:extLst>
          </p:cNvPr>
          <p:cNvSpPr txBox="1"/>
          <p:nvPr/>
        </p:nvSpPr>
        <p:spPr>
          <a:xfrm>
            <a:off x="5872434" y="1584458"/>
            <a:ext cx="3088686" cy="276999"/>
          </a:xfrm>
          <a:prstGeom prst="rect">
            <a:avLst/>
          </a:prstGeom>
          <a:noFill/>
        </p:spPr>
        <p:txBody>
          <a:bodyPr wrap="square" lIns="36000" tIns="0" rIns="0" bIns="0" rtlCol="0">
            <a:spAutoFit/>
          </a:bodyPr>
          <a:lstStyle/>
          <a:p>
            <a:pPr>
              <a:defRPr/>
            </a:pPr>
            <a:r>
              <a:rPr lang="en-GB" altLang="en-US" sz="1800" b="1" i="1" dirty="0">
                <a:latin typeface="Times New Roman" panose="02020603050405020304" pitchFamily="18" charset="0"/>
                <a:cs typeface="Times New Roman" panose="02020603050405020304" pitchFamily="18" charset="0"/>
              </a:rPr>
              <a:t>a</a:t>
            </a:r>
            <a:r>
              <a:rPr lang="en-GB" altLang="en-US" sz="1800" b="1" i="1" baseline="30000" dirty="0" smtClean="0">
                <a:latin typeface="Times New Roman" panose="02020603050405020304" pitchFamily="18" charset="0"/>
                <a:cs typeface="Times New Roman" panose="02020603050405020304" pitchFamily="18" charset="0"/>
              </a:rPr>
              <a:t>2</a:t>
            </a:r>
            <a:r>
              <a:rPr lang="en-GB" altLang="en-US" sz="1800" b="1" i="1" dirty="0" smtClean="0">
                <a:latin typeface="Times New Roman" panose="02020603050405020304" pitchFamily="18" charset="0"/>
                <a:cs typeface="Times New Roman" panose="02020603050405020304" pitchFamily="18" charset="0"/>
              </a:rPr>
              <a:t> + b</a:t>
            </a:r>
            <a:r>
              <a:rPr lang="en-GB" altLang="en-US" sz="1800" b="1" i="1" baseline="30000" dirty="0" smtClean="0">
                <a:latin typeface="Times New Roman" panose="02020603050405020304" pitchFamily="18" charset="0"/>
                <a:cs typeface="Times New Roman" panose="02020603050405020304" pitchFamily="18" charset="0"/>
              </a:rPr>
              <a:t>2</a:t>
            </a:r>
            <a:r>
              <a:rPr lang="en-GB" altLang="en-US" sz="1800" b="1" i="1" dirty="0" smtClean="0">
                <a:latin typeface="Times New Roman" panose="02020603050405020304" pitchFamily="18" charset="0"/>
                <a:cs typeface="Times New Roman" panose="02020603050405020304" pitchFamily="18" charset="0"/>
              </a:rPr>
              <a:t> = h</a:t>
            </a:r>
            <a:r>
              <a:rPr lang="en-GB" altLang="en-US" sz="1800" b="1" i="1" baseline="30000" dirty="0" smtClean="0">
                <a:latin typeface="Times New Roman" panose="02020603050405020304" pitchFamily="18" charset="0"/>
                <a:cs typeface="Times New Roman" panose="02020603050405020304" pitchFamily="18" charset="0"/>
              </a:rPr>
              <a:t>2</a:t>
            </a:r>
            <a:endParaRPr lang="en-GB" altLang="en-US" sz="1800" dirty="0"/>
          </a:p>
        </p:txBody>
      </p:sp>
      <p:sp>
        <p:nvSpPr>
          <p:cNvPr id="27" name="Rectangle 26">
            <a:extLst>
              <a:ext uri="{FF2B5EF4-FFF2-40B4-BE49-F238E27FC236}">
                <a16:creationId xmlns:a16="http://schemas.microsoft.com/office/drawing/2014/main" id="{8AA468A8-A52C-CE43-B028-21C1B6DCE1CB}"/>
              </a:ext>
            </a:extLst>
          </p:cNvPr>
          <p:cNvSpPr/>
          <p:nvPr/>
        </p:nvSpPr>
        <p:spPr>
          <a:xfrm>
            <a:off x="6790551" y="2170001"/>
            <a:ext cx="1728701" cy="46258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400" dirty="0" smtClean="0">
                <a:solidFill>
                  <a:schemeClr val="tx1"/>
                </a:solidFill>
              </a:rPr>
              <a:t>Start by writing the </a:t>
            </a:r>
            <a:r>
              <a:rPr lang="en-GB" sz="1400" b="1" dirty="0" smtClean="0">
                <a:solidFill>
                  <a:schemeClr val="tx1"/>
                </a:solidFill>
              </a:rPr>
              <a:t>formula.</a:t>
            </a:r>
          </a:p>
        </p:txBody>
      </p:sp>
      <p:sp>
        <p:nvSpPr>
          <p:cNvPr id="40" name="TextBox 39">
            <a:extLst>
              <a:ext uri="{FF2B5EF4-FFF2-40B4-BE49-F238E27FC236}">
                <a16:creationId xmlns:a16="http://schemas.microsoft.com/office/drawing/2014/main" id="{84E44D22-1603-B74D-BCDF-BC6AC949E086}"/>
              </a:ext>
            </a:extLst>
          </p:cNvPr>
          <p:cNvSpPr txBox="1"/>
          <p:nvPr/>
        </p:nvSpPr>
        <p:spPr>
          <a:xfrm>
            <a:off x="5872434" y="1938827"/>
            <a:ext cx="3088686" cy="276999"/>
          </a:xfrm>
          <a:prstGeom prst="rect">
            <a:avLst/>
          </a:prstGeom>
          <a:noFill/>
        </p:spPr>
        <p:txBody>
          <a:bodyPr wrap="square" lIns="36000" tIns="0" rIns="0" bIns="0" rtlCol="0">
            <a:spAutoFit/>
          </a:bodyPr>
          <a:lstStyle/>
          <a:p>
            <a:pPr>
              <a:defRPr/>
            </a:pPr>
            <a:r>
              <a:rPr lang="en-GB" altLang="en-US" sz="1800" b="1" i="1" dirty="0">
                <a:solidFill>
                  <a:schemeClr val="bg1"/>
                </a:solidFill>
                <a:latin typeface="Times New Roman" panose="02020603050405020304" pitchFamily="18" charset="0"/>
                <a:cs typeface="Times New Roman" panose="02020603050405020304" pitchFamily="18" charset="0"/>
              </a:rPr>
              <a:t>a</a:t>
            </a:r>
            <a:r>
              <a:rPr lang="en-GB" altLang="en-US" sz="1800" b="1" i="1" baseline="30000" dirty="0" smtClean="0">
                <a:solidFill>
                  <a:schemeClr val="bg1"/>
                </a:solidFill>
                <a:latin typeface="Times New Roman" panose="02020603050405020304" pitchFamily="18" charset="0"/>
                <a:cs typeface="Times New Roman" panose="02020603050405020304" pitchFamily="18" charset="0"/>
              </a:rPr>
              <a:t>2</a:t>
            </a:r>
            <a:r>
              <a:rPr lang="en-GB" altLang="en-US" sz="1800" b="1" i="1" dirty="0" smtClean="0">
                <a:solidFill>
                  <a:schemeClr val="bg1"/>
                </a:solidFill>
                <a:latin typeface="Times New Roman" panose="02020603050405020304" pitchFamily="18" charset="0"/>
                <a:cs typeface="Times New Roman" panose="02020603050405020304" pitchFamily="18" charset="0"/>
              </a:rPr>
              <a:t> + b</a:t>
            </a:r>
            <a:r>
              <a:rPr lang="en-GB" altLang="en-US" sz="1800" b="1" i="1" baseline="30000" dirty="0" smtClean="0">
                <a:solidFill>
                  <a:schemeClr val="bg1"/>
                </a:solidFill>
                <a:latin typeface="Times New Roman" panose="02020603050405020304" pitchFamily="18" charset="0"/>
                <a:cs typeface="Times New Roman" panose="02020603050405020304" pitchFamily="18" charset="0"/>
              </a:rPr>
              <a:t>2</a:t>
            </a:r>
            <a:r>
              <a:rPr lang="en-GB" altLang="en-US" sz="1800" b="1" i="1" dirty="0" smtClean="0">
                <a:solidFill>
                  <a:schemeClr val="bg1"/>
                </a:solidFill>
                <a:latin typeface="Times New Roman" panose="02020603050405020304" pitchFamily="18" charset="0"/>
                <a:cs typeface="Times New Roman" panose="02020603050405020304" pitchFamily="18" charset="0"/>
              </a:rPr>
              <a:t> </a:t>
            </a:r>
            <a:r>
              <a:rPr lang="en-GB" altLang="en-US" sz="1800" b="1" i="1" dirty="0" smtClean="0">
                <a:latin typeface="Times New Roman" panose="02020603050405020304" pitchFamily="18" charset="0"/>
                <a:cs typeface="Times New Roman" panose="02020603050405020304" pitchFamily="18" charset="0"/>
              </a:rPr>
              <a:t>= 8</a:t>
            </a:r>
            <a:r>
              <a:rPr lang="en-GB" altLang="en-US" sz="1800" b="1" i="1" baseline="30000" dirty="0" smtClean="0">
                <a:latin typeface="Times New Roman" panose="02020603050405020304" pitchFamily="18" charset="0"/>
                <a:cs typeface="Times New Roman" panose="02020603050405020304" pitchFamily="18" charset="0"/>
              </a:rPr>
              <a:t>2</a:t>
            </a:r>
            <a:endParaRPr lang="en-GB" altLang="en-US" sz="1800" dirty="0"/>
          </a:p>
        </p:txBody>
      </p:sp>
      <p:sp>
        <p:nvSpPr>
          <p:cNvPr id="39" name="Freeform 38">
            <a:extLst>
              <a:ext uri="{FF2B5EF4-FFF2-40B4-BE49-F238E27FC236}">
                <a16:creationId xmlns:a16="http://schemas.microsoft.com/office/drawing/2014/main" id="{2EABBBBE-1ED0-F64E-8821-3296AD285B5E}"/>
              </a:ext>
            </a:extLst>
          </p:cNvPr>
          <p:cNvSpPr/>
          <p:nvPr/>
        </p:nvSpPr>
        <p:spPr>
          <a:xfrm rot="16200000">
            <a:off x="6265788" y="1974756"/>
            <a:ext cx="556000" cy="342309"/>
          </a:xfrm>
          <a:custGeom>
            <a:avLst/>
            <a:gdLst>
              <a:gd name="connsiteX0" fmla="*/ 0 w 415636"/>
              <a:gd name="connsiteY0" fmla="*/ 1022465 h 1022465"/>
              <a:gd name="connsiteX1" fmla="*/ 0 w 415636"/>
              <a:gd name="connsiteY1" fmla="*/ 0 h 1022465"/>
              <a:gd name="connsiteX2" fmla="*/ 415636 w 415636"/>
              <a:gd name="connsiteY2" fmla="*/ 0 h 1022465"/>
            </a:gdLst>
            <a:ahLst/>
            <a:cxnLst>
              <a:cxn ang="0">
                <a:pos x="connsiteX0" y="connsiteY0"/>
              </a:cxn>
              <a:cxn ang="0">
                <a:pos x="connsiteX1" y="connsiteY1"/>
              </a:cxn>
              <a:cxn ang="0">
                <a:pos x="connsiteX2" y="connsiteY2"/>
              </a:cxn>
            </a:cxnLst>
            <a:rect l="l" t="t" r="r" b="b"/>
            <a:pathLst>
              <a:path w="415636" h="1022465">
                <a:moveTo>
                  <a:pt x="0" y="1022465"/>
                </a:moveTo>
                <a:lnTo>
                  <a:pt x="0" y="0"/>
                </a:lnTo>
                <a:lnTo>
                  <a:pt x="415636" y="0"/>
                </a:lnTo>
              </a:path>
            </a:pathLst>
          </a:custGeom>
          <a:noFill/>
          <a:ln w="28575">
            <a:solidFill>
              <a:srgbClr val="FFC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Freeform 40">
            <a:extLst>
              <a:ext uri="{FF2B5EF4-FFF2-40B4-BE49-F238E27FC236}">
                <a16:creationId xmlns:a16="http://schemas.microsoft.com/office/drawing/2014/main" id="{2EABBBBE-1ED0-F64E-8821-3296AD285B5E}"/>
              </a:ext>
            </a:extLst>
          </p:cNvPr>
          <p:cNvSpPr/>
          <p:nvPr/>
        </p:nvSpPr>
        <p:spPr>
          <a:xfrm rot="10800000">
            <a:off x="7022654" y="1730742"/>
            <a:ext cx="285451" cy="342309"/>
          </a:xfrm>
          <a:custGeom>
            <a:avLst/>
            <a:gdLst>
              <a:gd name="connsiteX0" fmla="*/ 0 w 415636"/>
              <a:gd name="connsiteY0" fmla="*/ 1022465 h 1022465"/>
              <a:gd name="connsiteX1" fmla="*/ 0 w 415636"/>
              <a:gd name="connsiteY1" fmla="*/ 0 h 1022465"/>
              <a:gd name="connsiteX2" fmla="*/ 415636 w 415636"/>
              <a:gd name="connsiteY2" fmla="*/ 0 h 1022465"/>
            </a:gdLst>
            <a:ahLst/>
            <a:cxnLst>
              <a:cxn ang="0">
                <a:pos x="connsiteX0" y="connsiteY0"/>
              </a:cxn>
              <a:cxn ang="0">
                <a:pos x="connsiteX1" y="connsiteY1"/>
              </a:cxn>
              <a:cxn ang="0">
                <a:pos x="connsiteX2" y="connsiteY2"/>
              </a:cxn>
            </a:cxnLst>
            <a:rect l="l" t="t" r="r" b="b"/>
            <a:pathLst>
              <a:path w="415636" h="1022465">
                <a:moveTo>
                  <a:pt x="0" y="1022465"/>
                </a:moveTo>
                <a:lnTo>
                  <a:pt x="0" y="0"/>
                </a:lnTo>
                <a:lnTo>
                  <a:pt x="415636" y="0"/>
                </a:lnTo>
              </a:path>
            </a:pathLst>
          </a:custGeom>
          <a:noFill/>
          <a:ln w="28575">
            <a:solidFill>
              <a:schemeClr val="accent2">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8AA468A8-A52C-CE43-B028-21C1B6DCE1CB}"/>
              </a:ext>
            </a:extLst>
          </p:cNvPr>
          <p:cNvSpPr/>
          <p:nvPr/>
        </p:nvSpPr>
        <p:spPr>
          <a:xfrm>
            <a:off x="7369244" y="1499449"/>
            <a:ext cx="1728701" cy="46258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400" dirty="0" smtClean="0">
                <a:solidFill>
                  <a:schemeClr val="tx1"/>
                </a:solidFill>
              </a:rPr>
              <a:t>And </a:t>
            </a:r>
            <a:r>
              <a:rPr lang="en-GB" sz="1400" b="1" dirty="0" smtClean="0">
                <a:solidFill>
                  <a:schemeClr val="tx1"/>
                </a:solidFill>
              </a:rPr>
              <a:t>substitute</a:t>
            </a:r>
            <a:r>
              <a:rPr lang="en-GB" sz="1400" dirty="0" smtClean="0">
                <a:solidFill>
                  <a:schemeClr val="tx1"/>
                </a:solidFill>
              </a:rPr>
              <a:t> it in the </a:t>
            </a:r>
            <a:r>
              <a:rPr lang="en-GB" sz="1400" b="1" dirty="0" smtClean="0">
                <a:solidFill>
                  <a:schemeClr val="tx1"/>
                </a:solidFill>
              </a:rPr>
              <a:t>formula.</a:t>
            </a:r>
          </a:p>
        </p:txBody>
      </p:sp>
      <p:sp>
        <p:nvSpPr>
          <p:cNvPr id="43" name="TextBox 42">
            <a:extLst>
              <a:ext uri="{FF2B5EF4-FFF2-40B4-BE49-F238E27FC236}">
                <a16:creationId xmlns:a16="http://schemas.microsoft.com/office/drawing/2014/main" id="{84E44D22-1603-B74D-BCDF-BC6AC949E086}"/>
              </a:ext>
            </a:extLst>
          </p:cNvPr>
          <p:cNvSpPr txBox="1"/>
          <p:nvPr/>
        </p:nvSpPr>
        <p:spPr>
          <a:xfrm>
            <a:off x="5707246" y="1938827"/>
            <a:ext cx="3088686" cy="276999"/>
          </a:xfrm>
          <a:prstGeom prst="rect">
            <a:avLst/>
          </a:prstGeom>
          <a:noFill/>
        </p:spPr>
        <p:txBody>
          <a:bodyPr wrap="square" lIns="36000" tIns="0" rIns="0" bIns="0" rtlCol="0">
            <a:spAutoFit/>
          </a:bodyPr>
          <a:lstStyle/>
          <a:p>
            <a:pPr>
              <a:defRPr/>
            </a:pPr>
            <a:r>
              <a:rPr lang="en-GB" altLang="en-US" sz="1800" b="1" i="1" dirty="0" smtClean="0">
                <a:latin typeface="Times New Roman" panose="02020603050405020304" pitchFamily="18" charset="0"/>
                <a:cs typeface="Times New Roman" panose="02020603050405020304" pitchFamily="18" charset="0"/>
              </a:rPr>
              <a:t>5.2</a:t>
            </a:r>
            <a:r>
              <a:rPr lang="en-GB" altLang="en-US" sz="1800" b="1" i="1" baseline="30000" dirty="0" smtClean="0">
                <a:latin typeface="Times New Roman" panose="02020603050405020304" pitchFamily="18" charset="0"/>
                <a:cs typeface="Times New Roman" panose="02020603050405020304" pitchFamily="18" charset="0"/>
              </a:rPr>
              <a:t>2</a:t>
            </a:r>
            <a:r>
              <a:rPr lang="en-GB" altLang="en-US" sz="1800" b="1" i="1" dirty="0" smtClean="0">
                <a:latin typeface="Times New Roman" panose="02020603050405020304" pitchFamily="18" charset="0"/>
                <a:cs typeface="Times New Roman" panose="02020603050405020304" pitchFamily="18" charset="0"/>
              </a:rPr>
              <a:t> + x</a:t>
            </a:r>
            <a:r>
              <a:rPr lang="en-GB" altLang="en-US" sz="1800" b="1" i="1" baseline="30000" dirty="0" smtClean="0">
                <a:latin typeface="Times New Roman" panose="02020603050405020304" pitchFamily="18" charset="0"/>
                <a:cs typeface="Times New Roman" panose="02020603050405020304" pitchFamily="18" charset="0"/>
              </a:rPr>
              <a:t>2</a:t>
            </a:r>
            <a:r>
              <a:rPr lang="en-GB" altLang="en-US" sz="1800" b="1" i="1" dirty="0" smtClean="0">
                <a:latin typeface="Times New Roman" panose="02020603050405020304" pitchFamily="18" charset="0"/>
                <a:cs typeface="Times New Roman" panose="02020603050405020304" pitchFamily="18" charset="0"/>
              </a:rPr>
              <a:t> = 8</a:t>
            </a:r>
            <a:r>
              <a:rPr lang="en-GB" altLang="en-US" sz="1800" b="1" i="1" baseline="30000" dirty="0" smtClean="0">
                <a:latin typeface="Times New Roman" panose="02020603050405020304" pitchFamily="18" charset="0"/>
                <a:cs typeface="Times New Roman" panose="02020603050405020304" pitchFamily="18" charset="0"/>
              </a:rPr>
              <a:t>2</a:t>
            </a:r>
            <a:endParaRPr lang="en-GB" altLang="en-US" sz="1800" dirty="0"/>
          </a:p>
        </p:txBody>
      </p:sp>
      <p:sp>
        <p:nvSpPr>
          <p:cNvPr id="44" name="Freeform 43">
            <a:extLst>
              <a:ext uri="{FF2B5EF4-FFF2-40B4-BE49-F238E27FC236}">
                <a16:creationId xmlns:a16="http://schemas.microsoft.com/office/drawing/2014/main" id="{2EABBBBE-1ED0-F64E-8821-3296AD285B5E}"/>
              </a:ext>
            </a:extLst>
          </p:cNvPr>
          <p:cNvSpPr/>
          <p:nvPr/>
        </p:nvSpPr>
        <p:spPr>
          <a:xfrm rot="16200000">
            <a:off x="6145223" y="2272082"/>
            <a:ext cx="454822" cy="342309"/>
          </a:xfrm>
          <a:custGeom>
            <a:avLst/>
            <a:gdLst>
              <a:gd name="connsiteX0" fmla="*/ 0 w 415636"/>
              <a:gd name="connsiteY0" fmla="*/ 1022465 h 1022465"/>
              <a:gd name="connsiteX1" fmla="*/ 0 w 415636"/>
              <a:gd name="connsiteY1" fmla="*/ 0 h 1022465"/>
              <a:gd name="connsiteX2" fmla="*/ 415636 w 415636"/>
              <a:gd name="connsiteY2" fmla="*/ 0 h 1022465"/>
            </a:gdLst>
            <a:ahLst/>
            <a:cxnLst>
              <a:cxn ang="0">
                <a:pos x="connsiteX0" y="connsiteY0"/>
              </a:cxn>
              <a:cxn ang="0">
                <a:pos x="connsiteX1" y="connsiteY1"/>
              </a:cxn>
              <a:cxn ang="0">
                <a:pos x="connsiteX2" y="connsiteY2"/>
              </a:cxn>
            </a:cxnLst>
            <a:rect l="l" t="t" r="r" b="b"/>
            <a:pathLst>
              <a:path w="415636" h="1022465">
                <a:moveTo>
                  <a:pt x="0" y="1022465"/>
                </a:moveTo>
                <a:lnTo>
                  <a:pt x="0" y="0"/>
                </a:lnTo>
                <a:lnTo>
                  <a:pt x="415636" y="0"/>
                </a:lnTo>
              </a:path>
            </a:pathLst>
          </a:custGeom>
          <a:noFill/>
          <a:ln w="28575">
            <a:solidFill>
              <a:schemeClr val="bg2">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8AA468A8-A52C-CE43-B028-21C1B6DCE1CB}"/>
              </a:ext>
            </a:extLst>
          </p:cNvPr>
          <p:cNvSpPr/>
          <p:nvPr/>
        </p:nvSpPr>
        <p:spPr>
          <a:xfrm>
            <a:off x="6595297" y="2392202"/>
            <a:ext cx="1923098" cy="46258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400" dirty="0" smtClean="0">
                <a:solidFill>
                  <a:schemeClr val="tx1"/>
                </a:solidFill>
              </a:rPr>
              <a:t>We can </a:t>
            </a:r>
            <a:r>
              <a:rPr lang="en-GB" sz="1400" b="1" dirty="0" smtClean="0">
                <a:solidFill>
                  <a:schemeClr val="tx1"/>
                </a:solidFill>
              </a:rPr>
              <a:t>substitute</a:t>
            </a:r>
            <a:r>
              <a:rPr lang="en-GB" sz="1400" dirty="0" smtClean="0">
                <a:solidFill>
                  <a:schemeClr val="tx1"/>
                </a:solidFill>
              </a:rPr>
              <a:t> these into the </a:t>
            </a:r>
            <a:r>
              <a:rPr lang="en-GB" sz="1400" b="1" dirty="0" smtClean="0">
                <a:solidFill>
                  <a:schemeClr val="tx1"/>
                </a:solidFill>
              </a:rPr>
              <a:t>formula </a:t>
            </a:r>
            <a:r>
              <a:rPr lang="en-GB" sz="1400" dirty="0" smtClean="0">
                <a:solidFill>
                  <a:schemeClr val="tx1"/>
                </a:solidFill>
              </a:rPr>
              <a:t>too</a:t>
            </a:r>
            <a:r>
              <a:rPr lang="en-GB" sz="1400" b="1" dirty="0" smtClean="0">
                <a:solidFill>
                  <a:schemeClr val="tx1"/>
                </a:solidFill>
              </a:rPr>
              <a:t>.</a:t>
            </a:r>
          </a:p>
        </p:txBody>
      </p:sp>
      <p:sp>
        <p:nvSpPr>
          <p:cNvPr id="46" name="TextBox 45">
            <a:extLst>
              <a:ext uri="{FF2B5EF4-FFF2-40B4-BE49-F238E27FC236}">
                <a16:creationId xmlns:a16="http://schemas.microsoft.com/office/drawing/2014/main" id="{84E44D22-1603-B74D-BCDF-BC6AC949E086}"/>
              </a:ext>
            </a:extLst>
          </p:cNvPr>
          <p:cNvSpPr txBox="1"/>
          <p:nvPr/>
        </p:nvSpPr>
        <p:spPr>
          <a:xfrm>
            <a:off x="5621036" y="2258858"/>
            <a:ext cx="3088686" cy="276999"/>
          </a:xfrm>
          <a:prstGeom prst="rect">
            <a:avLst/>
          </a:prstGeom>
          <a:noFill/>
        </p:spPr>
        <p:txBody>
          <a:bodyPr wrap="square" lIns="36000" tIns="0" rIns="0" bIns="0" rtlCol="0">
            <a:spAutoFit/>
          </a:bodyPr>
          <a:lstStyle/>
          <a:p>
            <a:pPr>
              <a:defRPr/>
            </a:pPr>
            <a:r>
              <a:rPr lang="en-GB" altLang="en-US" sz="1800" b="1" i="1" dirty="0" smtClean="0">
                <a:latin typeface="Times New Roman" panose="02020603050405020304" pitchFamily="18" charset="0"/>
                <a:cs typeface="Times New Roman" panose="02020603050405020304" pitchFamily="18" charset="0"/>
              </a:rPr>
              <a:t>27.04 + x</a:t>
            </a:r>
            <a:r>
              <a:rPr lang="en-GB" altLang="en-US" sz="1800" b="1" i="1" baseline="30000" dirty="0" smtClean="0">
                <a:latin typeface="Times New Roman" panose="02020603050405020304" pitchFamily="18" charset="0"/>
                <a:cs typeface="Times New Roman" panose="02020603050405020304" pitchFamily="18" charset="0"/>
              </a:rPr>
              <a:t>2 </a:t>
            </a:r>
            <a:r>
              <a:rPr lang="en-GB" altLang="en-US" sz="1800" b="1" i="1" dirty="0" smtClean="0">
                <a:latin typeface="Times New Roman" panose="02020603050405020304" pitchFamily="18" charset="0"/>
                <a:cs typeface="Times New Roman" panose="02020603050405020304" pitchFamily="18" charset="0"/>
              </a:rPr>
              <a:t>= 64</a:t>
            </a:r>
            <a:endParaRPr lang="en-GB" altLang="en-US" sz="1800" dirty="0"/>
          </a:p>
        </p:txBody>
      </p:sp>
      <p:sp>
        <p:nvSpPr>
          <p:cNvPr id="47" name="Freeform 46">
            <a:extLst>
              <a:ext uri="{FF2B5EF4-FFF2-40B4-BE49-F238E27FC236}">
                <a16:creationId xmlns:a16="http://schemas.microsoft.com/office/drawing/2014/main" id="{2EABBBBE-1ED0-F64E-8821-3296AD285B5E}"/>
              </a:ext>
            </a:extLst>
          </p:cNvPr>
          <p:cNvSpPr/>
          <p:nvPr/>
        </p:nvSpPr>
        <p:spPr>
          <a:xfrm rot="16200000">
            <a:off x="6462740" y="2602773"/>
            <a:ext cx="374865" cy="342309"/>
          </a:xfrm>
          <a:custGeom>
            <a:avLst/>
            <a:gdLst>
              <a:gd name="connsiteX0" fmla="*/ 0 w 415636"/>
              <a:gd name="connsiteY0" fmla="*/ 1022465 h 1022465"/>
              <a:gd name="connsiteX1" fmla="*/ 0 w 415636"/>
              <a:gd name="connsiteY1" fmla="*/ 0 h 1022465"/>
              <a:gd name="connsiteX2" fmla="*/ 415636 w 415636"/>
              <a:gd name="connsiteY2" fmla="*/ 0 h 1022465"/>
            </a:gdLst>
            <a:ahLst/>
            <a:cxnLst>
              <a:cxn ang="0">
                <a:pos x="connsiteX0" y="connsiteY0"/>
              </a:cxn>
              <a:cxn ang="0">
                <a:pos x="connsiteX1" y="connsiteY1"/>
              </a:cxn>
              <a:cxn ang="0">
                <a:pos x="connsiteX2" y="connsiteY2"/>
              </a:cxn>
            </a:cxnLst>
            <a:rect l="l" t="t" r="r" b="b"/>
            <a:pathLst>
              <a:path w="415636" h="1022465">
                <a:moveTo>
                  <a:pt x="0" y="1022465"/>
                </a:moveTo>
                <a:lnTo>
                  <a:pt x="0" y="0"/>
                </a:lnTo>
                <a:lnTo>
                  <a:pt x="415636" y="0"/>
                </a:lnTo>
              </a:path>
            </a:pathLst>
          </a:custGeom>
          <a:noFill/>
          <a:ln w="28575">
            <a:solidFill>
              <a:schemeClr val="accent5">
                <a:lumMod val="75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8AA468A8-A52C-CE43-B028-21C1B6DCE1CB}"/>
              </a:ext>
            </a:extLst>
          </p:cNvPr>
          <p:cNvSpPr/>
          <p:nvPr/>
        </p:nvSpPr>
        <p:spPr>
          <a:xfrm>
            <a:off x="6872834" y="2632587"/>
            <a:ext cx="1923098" cy="462586"/>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400" dirty="0" smtClean="0">
                <a:solidFill>
                  <a:schemeClr val="tx1"/>
                </a:solidFill>
              </a:rPr>
              <a:t>Now start calculating</a:t>
            </a:r>
            <a:r>
              <a:rPr lang="en-GB" sz="1400" b="1" dirty="0" smtClean="0">
                <a:solidFill>
                  <a:schemeClr val="tx1"/>
                </a:solidFill>
              </a:rPr>
              <a:t>.</a:t>
            </a:r>
          </a:p>
        </p:txBody>
      </p:sp>
      <p:sp>
        <p:nvSpPr>
          <p:cNvPr id="49" name="TextBox 48">
            <a:extLst>
              <a:ext uri="{FF2B5EF4-FFF2-40B4-BE49-F238E27FC236}">
                <a16:creationId xmlns:a16="http://schemas.microsoft.com/office/drawing/2014/main" id="{84E44D22-1603-B74D-BCDF-BC6AC949E086}"/>
              </a:ext>
            </a:extLst>
          </p:cNvPr>
          <p:cNvSpPr txBox="1"/>
          <p:nvPr/>
        </p:nvSpPr>
        <p:spPr>
          <a:xfrm>
            <a:off x="5890454" y="2635147"/>
            <a:ext cx="3088686" cy="276999"/>
          </a:xfrm>
          <a:prstGeom prst="rect">
            <a:avLst/>
          </a:prstGeom>
          <a:noFill/>
        </p:spPr>
        <p:txBody>
          <a:bodyPr wrap="square" lIns="36000" tIns="0" rIns="0" bIns="0" rtlCol="0">
            <a:spAutoFit/>
          </a:bodyPr>
          <a:lstStyle/>
          <a:p>
            <a:pPr>
              <a:defRPr/>
            </a:pPr>
            <a:r>
              <a:rPr lang="en-GB" altLang="en-US" sz="1800" b="1" i="1" dirty="0" smtClean="0">
                <a:latin typeface="Times New Roman" panose="02020603050405020304" pitchFamily="18" charset="0"/>
                <a:cs typeface="Times New Roman" panose="02020603050405020304" pitchFamily="18" charset="0"/>
              </a:rPr>
              <a:t>x</a:t>
            </a:r>
            <a:r>
              <a:rPr lang="en-GB" altLang="en-US" sz="1800" b="1" i="1" baseline="30000" dirty="0" smtClean="0">
                <a:latin typeface="Times New Roman" panose="02020603050405020304" pitchFamily="18" charset="0"/>
                <a:cs typeface="Times New Roman" panose="02020603050405020304" pitchFamily="18" charset="0"/>
              </a:rPr>
              <a:t>2 </a:t>
            </a:r>
            <a:r>
              <a:rPr lang="en-GB" altLang="en-US" sz="1800" b="1" i="1" dirty="0" smtClean="0">
                <a:latin typeface="Times New Roman" panose="02020603050405020304" pitchFamily="18" charset="0"/>
                <a:cs typeface="Times New Roman" panose="02020603050405020304" pitchFamily="18" charset="0"/>
              </a:rPr>
              <a:t>=64-27.04</a:t>
            </a:r>
            <a:endParaRPr lang="en-GB" altLang="en-US" sz="1800" dirty="0"/>
          </a:p>
        </p:txBody>
      </p:sp>
      <p:sp>
        <p:nvSpPr>
          <p:cNvPr id="50" name="TextBox 49">
            <a:extLst>
              <a:ext uri="{FF2B5EF4-FFF2-40B4-BE49-F238E27FC236}">
                <a16:creationId xmlns:a16="http://schemas.microsoft.com/office/drawing/2014/main" id="{84E44D22-1603-B74D-BCDF-BC6AC949E086}"/>
              </a:ext>
            </a:extLst>
          </p:cNvPr>
          <p:cNvSpPr txBox="1"/>
          <p:nvPr/>
        </p:nvSpPr>
        <p:spPr>
          <a:xfrm>
            <a:off x="5890454" y="3271754"/>
            <a:ext cx="3088686" cy="276999"/>
          </a:xfrm>
          <a:prstGeom prst="rect">
            <a:avLst/>
          </a:prstGeom>
          <a:noFill/>
        </p:spPr>
        <p:txBody>
          <a:bodyPr wrap="square" lIns="36000" tIns="0" rIns="0" bIns="0" rtlCol="0">
            <a:spAutoFit/>
          </a:bodyPr>
          <a:lstStyle/>
          <a:p>
            <a:pPr>
              <a:defRPr/>
            </a:pPr>
            <a:r>
              <a:rPr lang="en-GB" altLang="en-US" sz="1800" b="1" i="1" dirty="0" smtClean="0">
                <a:latin typeface="Times New Roman" panose="02020603050405020304" pitchFamily="18" charset="0"/>
                <a:cs typeface="Times New Roman" panose="02020603050405020304" pitchFamily="18" charset="0"/>
              </a:rPr>
              <a:t>x = √36.96</a:t>
            </a:r>
            <a:endParaRPr lang="en-GB" altLang="en-US" sz="1800" dirty="0"/>
          </a:p>
        </p:txBody>
      </p:sp>
      <p:sp>
        <p:nvSpPr>
          <p:cNvPr id="51" name="TextBox 50">
            <a:extLst>
              <a:ext uri="{FF2B5EF4-FFF2-40B4-BE49-F238E27FC236}">
                <a16:creationId xmlns:a16="http://schemas.microsoft.com/office/drawing/2014/main" id="{84E44D22-1603-B74D-BCDF-BC6AC949E086}"/>
              </a:ext>
            </a:extLst>
          </p:cNvPr>
          <p:cNvSpPr txBox="1"/>
          <p:nvPr/>
        </p:nvSpPr>
        <p:spPr>
          <a:xfrm>
            <a:off x="5872434" y="3591529"/>
            <a:ext cx="3088686" cy="276999"/>
          </a:xfrm>
          <a:prstGeom prst="rect">
            <a:avLst/>
          </a:prstGeom>
          <a:noFill/>
        </p:spPr>
        <p:txBody>
          <a:bodyPr wrap="square" lIns="36000" tIns="0" rIns="0" bIns="0" rtlCol="0">
            <a:spAutoFit/>
          </a:bodyPr>
          <a:lstStyle/>
          <a:p>
            <a:pPr>
              <a:defRPr/>
            </a:pPr>
            <a:r>
              <a:rPr lang="en-GB" altLang="en-US" sz="1800" b="1" i="1" dirty="0" smtClean="0">
                <a:latin typeface="Times New Roman" panose="02020603050405020304" pitchFamily="18" charset="0"/>
                <a:cs typeface="Times New Roman" panose="02020603050405020304" pitchFamily="18" charset="0"/>
              </a:rPr>
              <a:t>x = 6.07947366…</a:t>
            </a:r>
            <a:endParaRPr lang="en-GB" altLang="en-US" sz="1800" dirty="0"/>
          </a:p>
        </p:txBody>
      </p:sp>
      <p:sp>
        <p:nvSpPr>
          <p:cNvPr id="32" name="TextBox 31">
            <a:extLst>
              <a:ext uri="{FF2B5EF4-FFF2-40B4-BE49-F238E27FC236}">
                <a16:creationId xmlns:a16="http://schemas.microsoft.com/office/drawing/2014/main" id="{84E44D22-1603-B74D-BCDF-BC6AC949E086}"/>
              </a:ext>
            </a:extLst>
          </p:cNvPr>
          <p:cNvSpPr txBox="1"/>
          <p:nvPr/>
        </p:nvSpPr>
        <p:spPr>
          <a:xfrm>
            <a:off x="5890454" y="2947760"/>
            <a:ext cx="3088686" cy="276999"/>
          </a:xfrm>
          <a:prstGeom prst="rect">
            <a:avLst/>
          </a:prstGeom>
          <a:noFill/>
        </p:spPr>
        <p:txBody>
          <a:bodyPr wrap="square" lIns="36000" tIns="0" rIns="0" bIns="0" rtlCol="0">
            <a:spAutoFit/>
          </a:bodyPr>
          <a:lstStyle/>
          <a:p>
            <a:pPr>
              <a:defRPr/>
            </a:pPr>
            <a:r>
              <a:rPr lang="en-GB" altLang="en-US" sz="1800" b="1" i="1" dirty="0" smtClean="0">
                <a:latin typeface="Times New Roman" panose="02020603050405020304" pitchFamily="18" charset="0"/>
                <a:cs typeface="Times New Roman" panose="02020603050405020304" pitchFamily="18" charset="0"/>
              </a:rPr>
              <a:t>x</a:t>
            </a:r>
            <a:r>
              <a:rPr lang="en-GB" altLang="en-US" sz="1800" b="1" i="1" baseline="30000" dirty="0" smtClean="0">
                <a:latin typeface="Times New Roman" panose="02020603050405020304" pitchFamily="18" charset="0"/>
                <a:cs typeface="Times New Roman" panose="02020603050405020304" pitchFamily="18" charset="0"/>
              </a:rPr>
              <a:t>2 </a:t>
            </a:r>
            <a:r>
              <a:rPr lang="en-GB" altLang="en-US" sz="1800" b="1" i="1" dirty="0" smtClean="0">
                <a:latin typeface="Times New Roman" panose="02020603050405020304" pitchFamily="18" charset="0"/>
                <a:cs typeface="Times New Roman" panose="02020603050405020304" pitchFamily="18" charset="0"/>
              </a:rPr>
              <a:t>= 36.96</a:t>
            </a:r>
            <a:endParaRPr lang="en-GB" altLang="en-US" sz="1800" dirty="0"/>
          </a:p>
        </p:txBody>
      </p:sp>
      <p:sp>
        <p:nvSpPr>
          <p:cNvPr id="33" name="TextBox 32">
            <a:extLst>
              <a:ext uri="{FF2B5EF4-FFF2-40B4-BE49-F238E27FC236}">
                <a16:creationId xmlns:a16="http://schemas.microsoft.com/office/drawing/2014/main" id="{84E44D22-1603-B74D-BCDF-BC6AC949E086}"/>
              </a:ext>
            </a:extLst>
          </p:cNvPr>
          <p:cNvSpPr txBox="1"/>
          <p:nvPr/>
        </p:nvSpPr>
        <p:spPr>
          <a:xfrm>
            <a:off x="5890454" y="3938932"/>
            <a:ext cx="3088686" cy="276999"/>
          </a:xfrm>
          <a:prstGeom prst="rect">
            <a:avLst/>
          </a:prstGeom>
          <a:noFill/>
        </p:spPr>
        <p:txBody>
          <a:bodyPr wrap="square" lIns="36000" tIns="0" rIns="0" bIns="0" rtlCol="0">
            <a:spAutoFit/>
          </a:bodyPr>
          <a:lstStyle/>
          <a:p>
            <a:pPr>
              <a:defRPr/>
            </a:pPr>
            <a:r>
              <a:rPr lang="en-GB" altLang="en-US" sz="1800" b="1" i="1" dirty="0" smtClean="0">
                <a:latin typeface="Times New Roman" panose="02020603050405020304" pitchFamily="18" charset="0"/>
                <a:cs typeface="Times New Roman" panose="02020603050405020304" pitchFamily="18" charset="0"/>
              </a:rPr>
              <a:t>x = 6.1cm (1dp)</a:t>
            </a:r>
            <a:endParaRPr lang="en-GB" altLang="en-US" sz="1800" dirty="0"/>
          </a:p>
        </p:txBody>
      </p:sp>
    </p:spTree>
    <p:extLst>
      <p:ext uri="{BB962C8B-B14F-4D97-AF65-F5344CB8AC3E}">
        <p14:creationId xmlns:p14="http://schemas.microsoft.com/office/powerpoint/2010/main" val="1527006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left)">
                                      <p:cBhvr>
                                        <p:cTn id="18" dur="500"/>
                                        <p:tgtEl>
                                          <p:spTgt spid="8"/>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left)">
                                      <p:cBhvr>
                                        <p:cTn id="21" dur="500"/>
                                        <p:tgtEl>
                                          <p:spTgt spid="11"/>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left)">
                                      <p:cBhvr>
                                        <p:cTn id="24" dur="500"/>
                                        <p:tgtEl>
                                          <p:spTgt spid="12"/>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wipe(left)">
                                      <p:cBhvr>
                                        <p:cTn id="36" dur="500"/>
                                        <p:tgtEl>
                                          <p:spTgt spid="26"/>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fade">
                                      <p:cBhvr>
                                        <p:cTn id="39" dur="500"/>
                                        <p:tgtEl>
                                          <p:spTgt spid="3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5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xit" presetSubtype="4" fill="hold" grpId="1" nodeType="clickEffect">
                                  <p:stCondLst>
                                    <p:cond delay="0"/>
                                  </p:stCondLst>
                                  <p:childTnLst>
                                    <p:animEffect transition="out" filter="wipe(down)">
                                      <p:cBhvr>
                                        <p:cTn id="46" dur="500"/>
                                        <p:tgtEl>
                                          <p:spTgt spid="39"/>
                                        </p:tgtEl>
                                      </p:cBhvr>
                                    </p:animEffect>
                                    <p:set>
                                      <p:cBhvr>
                                        <p:cTn id="47" dur="1" fill="hold">
                                          <p:stCondLst>
                                            <p:cond delay="499"/>
                                          </p:stCondLst>
                                        </p:cTn>
                                        <p:tgtEl>
                                          <p:spTgt spid="39"/>
                                        </p:tgtEl>
                                        <p:attrNameLst>
                                          <p:attrName>style.visibility</p:attrName>
                                        </p:attrNameLst>
                                      </p:cBhvr>
                                      <p:to>
                                        <p:strVal val="hidden"/>
                                      </p:to>
                                    </p:set>
                                  </p:childTnLst>
                                </p:cTn>
                              </p:par>
                              <p:par>
                                <p:cTn id="48" presetID="22" presetClass="exit" presetSubtype="4" fill="hold" grpId="1" nodeType="withEffect">
                                  <p:stCondLst>
                                    <p:cond delay="0"/>
                                  </p:stCondLst>
                                  <p:childTnLst>
                                    <p:animEffect transition="out" filter="wipe(down)">
                                      <p:cBhvr>
                                        <p:cTn id="49" dur="500"/>
                                        <p:tgtEl>
                                          <p:spTgt spid="27"/>
                                        </p:tgtEl>
                                      </p:cBhvr>
                                    </p:animEffect>
                                    <p:set>
                                      <p:cBhvr>
                                        <p:cTn id="50" dur="1" fill="hold">
                                          <p:stCondLst>
                                            <p:cond delay="499"/>
                                          </p:stCondLst>
                                        </p:cTn>
                                        <p:tgtEl>
                                          <p:spTgt spid="2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500"/>
                                        <p:tgtEl>
                                          <p:spTgt spid="14"/>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fade">
                                      <p:cBhvr>
                                        <p:cTn id="58" dur="500"/>
                                        <p:tgtEl>
                                          <p:spTgt spid="17"/>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xit" presetSubtype="0" fill="hold" grpId="1" nodeType="clickEffect">
                                  <p:stCondLst>
                                    <p:cond delay="0"/>
                                  </p:stCondLst>
                                  <p:childTnLst>
                                    <p:animEffect transition="out" filter="fade">
                                      <p:cBhvr>
                                        <p:cTn id="62" dur="500"/>
                                        <p:tgtEl>
                                          <p:spTgt spid="14"/>
                                        </p:tgtEl>
                                      </p:cBhvr>
                                    </p:animEffect>
                                    <p:set>
                                      <p:cBhvr>
                                        <p:cTn id="63" dur="1" fill="hold">
                                          <p:stCondLst>
                                            <p:cond delay="499"/>
                                          </p:stCondLst>
                                        </p:cTn>
                                        <p:tgtEl>
                                          <p:spTgt spid="14"/>
                                        </p:tgtEl>
                                        <p:attrNameLst>
                                          <p:attrName>style.visibility</p:attrName>
                                        </p:attrNameLst>
                                      </p:cBhvr>
                                      <p:to>
                                        <p:strVal val="hidden"/>
                                      </p:to>
                                    </p:set>
                                  </p:childTnLst>
                                </p:cTn>
                              </p:par>
                              <p:par>
                                <p:cTn id="64" presetID="10" presetClass="exit" presetSubtype="0" fill="hold" grpId="1" nodeType="withEffect">
                                  <p:stCondLst>
                                    <p:cond delay="0"/>
                                  </p:stCondLst>
                                  <p:childTnLst>
                                    <p:animEffect transition="out" filter="fade">
                                      <p:cBhvr>
                                        <p:cTn id="65" dur="500"/>
                                        <p:tgtEl>
                                          <p:spTgt spid="17"/>
                                        </p:tgtEl>
                                      </p:cBhvr>
                                    </p:animEffect>
                                    <p:set>
                                      <p:cBhvr>
                                        <p:cTn id="66" dur="1" fill="hold">
                                          <p:stCondLst>
                                            <p:cond delay="499"/>
                                          </p:stCondLst>
                                        </p:cTn>
                                        <p:tgtEl>
                                          <p:spTgt spid="17"/>
                                        </p:tgtEl>
                                        <p:attrNameLst>
                                          <p:attrName>style.visibility</p:attrName>
                                        </p:attrNameLst>
                                      </p:cBhvr>
                                      <p:to>
                                        <p:strVal val="hidden"/>
                                      </p:to>
                                    </p:set>
                                  </p:childTnLst>
                                </p:cTn>
                              </p:par>
                              <p:par>
                                <p:cTn id="67" presetID="22" presetClass="entr" presetSubtype="8" fill="hold" grpId="0" nodeType="with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wipe(left)">
                                      <p:cBhvr>
                                        <p:cTn id="69" dur="500"/>
                                        <p:tgtEl>
                                          <p:spTgt spid="40"/>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fade">
                                      <p:cBhvr>
                                        <p:cTn id="72" dur="500"/>
                                        <p:tgtEl>
                                          <p:spTgt spid="41"/>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42"/>
                                        </p:tgtEl>
                                        <p:attrNameLst>
                                          <p:attrName>style.visibility</p:attrName>
                                        </p:attrNameLst>
                                      </p:cBhvr>
                                      <p:to>
                                        <p:strVal val="visible"/>
                                      </p:to>
                                    </p:set>
                                    <p:animEffect transition="in" filter="fade">
                                      <p:cBhvr>
                                        <p:cTn id="75" dur="500"/>
                                        <p:tgtEl>
                                          <p:spTgt spid="42"/>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xit" presetSubtype="0" fill="hold" grpId="1" nodeType="clickEffect">
                                  <p:stCondLst>
                                    <p:cond delay="0"/>
                                  </p:stCondLst>
                                  <p:childTnLst>
                                    <p:animEffect transition="out" filter="fade">
                                      <p:cBhvr>
                                        <p:cTn id="79" dur="500"/>
                                        <p:tgtEl>
                                          <p:spTgt spid="41"/>
                                        </p:tgtEl>
                                      </p:cBhvr>
                                    </p:animEffect>
                                    <p:set>
                                      <p:cBhvr>
                                        <p:cTn id="80" dur="1" fill="hold">
                                          <p:stCondLst>
                                            <p:cond delay="499"/>
                                          </p:stCondLst>
                                        </p:cTn>
                                        <p:tgtEl>
                                          <p:spTgt spid="41"/>
                                        </p:tgtEl>
                                        <p:attrNameLst>
                                          <p:attrName>style.visibility</p:attrName>
                                        </p:attrNameLst>
                                      </p:cBhvr>
                                      <p:to>
                                        <p:strVal val="hidden"/>
                                      </p:to>
                                    </p:set>
                                  </p:childTnLst>
                                </p:cTn>
                              </p:par>
                              <p:par>
                                <p:cTn id="81" presetID="10" presetClass="exit" presetSubtype="0" fill="hold" grpId="1" nodeType="withEffect">
                                  <p:stCondLst>
                                    <p:cond delay="0"/>
                                  </p:stCondLst>
                                  <p:childTnLst>
                                    <p:animEffect transition="out" filter="fade">
                                      <p:cBhvr>
                                        <p:cTn id="82" dur="500"/>
                                        <p:tgtEl>
                                          <p:spTgt spid="42"/>
                                        </p:tgtEl>
                                      </p:cBhvr>
                                    </p:animEffect>
                                    <p:set>
                                      <p:cBhvr>
                                        <p:cTn id="83" dur="1" fill="hold">
                                          <p:stCondLst>
                                            <p:cond delay="499"/>
                                          </p:stCondLst>
                                        </p:cTn>
                                        <p:tgtEl>
                                          <p:spTgt spid="42"/>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19"/>
                                        </p:tgtEl>
                                        <p:attrNameLst>
                                          <p:attrName>style.visibility</p:attrName>
                                        </p:attrNameLst>
                                      </p:cBhvr>
                                      <p:to>
                                        <p:strVal val="visible"/>
                                      </p:to>
                                    </p:set>
                                    <p:animEffect transition="in" filter="fade">
                                      <p:cBhvr>
                                        <p:cTn id="88" dur="500"/>
                                        <p:tgtEl>
                                          <p:spTgt spid="19"/>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fade">
                                      <p:cBhvr>
                                        <p:cTn id="91" dur="500"/>
                                        <p:tgtEl>
                                          <p:spTgt spid="20"/>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fade">
                                      <p:cBhvr>
                                        <p:cTn id="96" dur="500"/>
                                        <p:tgtEl>
                                          <p:spTgt spid="21"/>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18"/>
                                        </p:tgtEl>
                                        <p:attrNameLst>
                                          <p:attrName>style.visibility</p:attrName>
                                        </p:attrNameLst>
                                      </p:cBhvr>
                                      <p:to>
                                        <p:strVal val="visible"/>
                                      </p:to>
                                    </p:set>
                                    <p:animEffect transition="in" filter="fade">
                                      <p:cBhvr>
                                        <p:cTn id="99" dur="500"/>
                                        <p:tgtEl>
                                          <p:spTgt spid="18"/>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xit" presetSubtype="0" fill="hold" grpId="1" nodeType="clickEffect">
                                  <p:stCondLst>
                                    <p:cond delay="0"/>
                                  </p:stCondLst>
                                  <p:childTnLst>
                                    <p:animEffect transition="out" filter="fade">
                                      <p:cBhvr>
                                        <p:cTn id="103" dur="500"/>
                                        <p:tgtEl>
                                          <p:spTgt spid="19"/>
                                        </p:tgtEl>
                                      </p:cBhvr>
                                    </p:animEffect>
                                    <p:set>
                                      <p:cBhvr>
                                        <p:cTn id="104" dur="1" fill="hold">
                                          <p:stCondLst>
                                            <p:cond delay="499"/>
                                          </p:stCondLst>
                                        </p:cTn>
                                        <p:tgtEl>
                                          <p:spTgt spid="19"/>
                                        </p:tgtEl>
                                        <p:attrNameLst>
                                          <p:attrName>style.visibility</p:attrName>
                                        </p:attrNameLst>
                                      </p:cBhvr>
                                      <p:to>
                                        <p:strVal val="hidden"/>
                                      </p:to>
                                    </p:set>
                                  </p:childTnLst>
                                </p:cTn>
                              </p:par>
                              <p:par>
                                <p:cTn id="105" presetID="10" presetClass="exit" presetSubtype="0" fill="hold" grpId="1" nodeType="withEffect">
                                  <p:stCondLst>
                                    <p:cond delay="0"/>
                                  </p:stCondLst>
                                  <p:childTnLst>
                                    <p:animEffect transition="out" filter="fade">
                                      <p:cBhvr>
                                        <p:cTn id="106" dur="500"/>
                                        <p:tgtEl>
                                          <p:spTgt spid="20"/>
                                        </p:tgtEl>
                                      </p:cBhvr>
                                    </p:animEffect>
                                    <p:set>
                                      <p:cBhvr>
                                        <p:cTn id="107" dur="1" fill="hold">
                                          <p:stCondLst>
                                            <p:cond delay="499"/>
                                          </p:stCondLst>
                                        </p:cTn>
                                        <p:tgtEl>
                                          <p:spTgt spid="20"/>
                                        </p:tgtEl>
                                        <p:attrNameLst>
                                          <p:attrName>style.visibility</p:attrName>
                                        </p:attrNameLst>
                                      </p:cBhvr>
                                      <p:to>
                                        <p:strVal val="hidden"/>
                                      </p:to>
                                    </p:set>
                                  </p:childTnLst>
                                </p:cTn>
                              </p:par>
                              <p:par>
                                <p:cTn id="108" presetID="10" presetClass="exit" presetSubtype="0" fill="hold" grpId="1" nodeType="withEffect">
                                  <p:stCondLst>
                                    <p:cond delay="0"/>
                                  </p:stCondLst>
                                  <p:childTnLst>
                                    <p:animEffect transition="out" filter="fade">
                                      <p:cBhvr>
                                        <p:cTn id="109" dur="500"/>
                                        <p:tgtEl>
                                          <p:spTgt spid="21"/>
                                        </p:tgtEl>
                                      </p:cBhvr>
                                    </p:animEffect>
                                    <p:set>
                                      <p:cBhvr>
                                        <p:cTn id="110" dur="1" fill="hold">
                                          <p:stCondLst>
                                            <p:cond delay="499"/>
                                          </p:stCondLst>
                                        </p:cTn>
                                        <p:tgtEl>
                                          <p:spTgt spid="21"/>
                                        </p:tgtEl>
                                        <p:attrNameLst>
                                          <p:attrName>style.visibility</p:attrName>
                                        </p:attrNameLst>
                                      </p:cBhvr>
                                      <p:to>
                                        <p:strVal val="hidden"/>
                                      </p:to>
                                    </p:set>
                                  </p:childTnLst>
                                </p:cTn>
                              </p:par>
                              <p:par>
                                <p:cTn id="111" presetID="10" presetClass="exit" presetSubtype="0" fill="hold" grpId="1" nodeType="withEffect">
                                  <p:stCondLst>
                                    <p:cond delay="0"/>
                                  </p:stCondLst>
                                  <p:childTnLst>
                                    <p:animEffect transition="out" filter="fade">
                                      <p:cBhvr>
                                        <p:cTn id="112" dur="500"/>
                                        <p:tgtEl>
                                          <p:spTgt spid="18"/>
                                        </p:tgtEl>
                                      </p:cBhvr>
                                    </p:animEffect>
                                    <p:set>
                                      <p:cBhvr>
                                        <p:cTn id="113" dur="1" fill="hold">
                                          <p:stCondLst>
                                            <p:cond delay="499"/>
                                          </p:stCondLst>
                                        </p:cTn>
                                        <p:tgtEl>
                                          <p:spTgt spid="18"/>
                                        </p:tgtEl>
                                        <p:attrNameLst>
                                          <p:attrName>style.visibility</p:attrName>
                                        </p:attrNameLst>
                                      </p:cBhvr>
                                      <p:to>
                                        <p:strVal val="hidden"/>
                                      </p:to>
                                    </p:set>
                                  </p:childTnLst>
                                </p:cTn>
                              </p:par>
                              <p:par>
                                <p:cTn id="114" presetID="22" presetClass="entr" presetSubtype="8" fill="hold" grpId="0" nodeType="withEffect">
                                  <p:stCondLst>
                                    <p:cond delay="0"/>
                                  </p:stCondLst>
                                  <p:childTnLst>
                                    <p:set>
                                      <p:cBhvr>
                                        <p:cTn id="115" dur="1" fill="hold">
                                          <p:stCondLst>
                                            <p:cond delay="0"/>
                                          </p:stCondLst>
                                        </p:cTn>
                                        <p:tgtEl>
                                          <p:spTgt spid="43"/>
                                        </p:tgtEl>
                                        <p:attrNameLst>
                                          <p:attrName>style.visibility</p:attrName>
                                        </p:attrNameLst>
                                      </p:cBhvr>
                                      <p:to>
                                        <p:strVal val="visible"/>
                                      </p:to>
                                    </p:set>
                                    <p:animEffect transition="in" filter="wipe(left)">
                                      <p:cBhvr>
                                        <p:cTn id="116" dur="500"/>
                                        <p:tgtEl>
                                          <p:spTgt spid="43"/>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44"/>
                                        </p:tgtEl>
                                        <p:attrNameLst>
                                          <p:attrName>style.visibility</p:attrName>
                                        </p:attrNameLst>
                                      </p:cBhvr>
                                      <p:to>
                                        <p:strVal val="visible"/>
                                      </p:to>
                                    </p:set>
                                    <p:animEffect transition="in" filter="fade">
                                      <p:cBhvr>
                                        <p:cTn id="119" dur="500"/>
                                        <p:tgtEl>
                                          <p:spTgt spid="44"/>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45"/>
                                        </p:tgtEl>
                                        <p:attrNameLst>
                                          <p:attrName>style.visibility</p:attrName>
                                        </p:attrNameLst>
                                      </p:cBhvr>
                                      <p:to>
                                        <p:strVal val="visible"/>
                                      </p:to>
                                    </p:set>
                                    <p:animEffect transition="in" filter="fade">
                                      <p:cBhvr>
                                        <p:cTn id="122" dur="500"/>
                                        <p:tgtEl>
                                          <p:spTgt spid="45"/>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xit" presetSubtype="0" fill="hold" grpId="1" nodeType="clickEffect">
                                  <p:stCondLst>
                                    <p:cond delay="0"/>
                                  </p:stCondLst>
                                  <p:childTnLst>
                                    <p:animEffect transition="out" filter="fade">
                                      <p:cBhvr>
                                        <p:cTn id="126" dur="500"/>
                                        <p:tgtEl>
                                          <p:spTgt spid="44"/>
                                        </p:tgtEl>
                                      </p:cBhvr>
                                    </p:animEffect>
                                    <p:set>
                                      <p:cBhvr>
                                        <p:cTn id="127" dur="1" fill="hold">
                                          <p:stCondLst>
                                            <p:cond delay="499"/>
                                          </p:stCondLst>
                                        </p:cTn>
                                        <p:tgtEl>
                                          <p:spTgt spid="44"/>
                                        </p:tgtEl>
                                        <p:attrNameLst>
                                          <p:attrName>style.visibility</p:attrName>
                                        </p:attrNameLst>
                                      </p:cBhvr>
                                      <p:to>
                                        <p:strVal val="hidden"/>
                                      </p:to>
                                    </p:set>
                                  </p:childTnLst>
                                </p:cTn>
                              </p:par>
                              <p:par>
                                <p:cTn id="128" presetID="10" presetClass="exit" presetSubtype="0" fill="hold" grpId="1" nodeType="withEffect">
                                  <p:stCondLst>
                                    <p:cond delay="0"/>
                                  </p:stCondLst>
                                  <p:childTnLst>
                                    <p:animEffect transition="out" filter="fade">
                                      <p:cBhvr>
                                        <p:cTn id="129" dur="500"/>
                                        <p:tgtEl>
                                          <p:spTgt spid="45"/>
                                        </p:tgtEl>
                                      </p:cBhvr>
                                    </p:animEffect>
                                    <p:set>
                                      <p:cBhvr>
                                        <p:cTn id="130" dur="1" fill="hold">
                                          <p:stCondLst>
                                            <p:cond delay="499"/>
                                          </p:stCondLst>
                                        </p:cTn>
                                        <p:tgtEl>
                                          <p:spTgt spid="45"/>
                                        </p:tgtEl>
                                        <p:attrNameLst>
                                          <p:attrName>style.visibility</p:attrName>
                                        </p:attrNameLst>
                                      </p:cBhvr>
                                      <p:to>
                                        <p:strVal val="hidden"/>
                                      </p:to>
                                    </p:set>
                                  </p:childTnLst>
                                </p:cTn>
                              </p:par>
                              <p:par>
                                <p:cTn id="131" presetID="22" presetClass="entr" presetSubtype="8" fill="hold" grpId="0" nodeType="withEffect">
                                  <p:stCondLst>
                                    <p:cond delay="0"/>
                                  </p:stCondLst>
                                  <p:childTnLst>
                                    <p:set>
                                      <p:cBhvr>
                                        <p:cTn id="132" dur="1" fill="hold">
                                          <p:stCondLst>
                                            <p:cond delay="0"/>
                                          </p:stCondLst>
                                        </p:cTn>
                                        <p:tgtEl>
                                          <p:spTgt spid="46"/>
                                        </p:tgtEl>
                                        <p:attrNameLst>
                                          <p:attrName>style.visibility</p:attrName>
                                        </p:attrNameLst>
                                      </p:cBhvr>
                                      <p:to>
                                        <p:strVal val="visible"/>
                                      </p:to>
                                    </p:set>
                                    <p:animEffect transition="in" filter="wipe(left)">
                                      <p:cBhvr>
                                        <p:cTn id="133" dur="500"/>
                                        <p:tgtEl>
                                          <p:spTgt spid="46"/>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47"/>
                                        </p:tgtEl>
                                        <p:attrNameLst>
                                          <p:attrName>style.visibility</p:attrName>
                                        </p:attrNameLst>
                                      </p:cBhvr>
                                      <p:to>
                                        <p:strVal val="visible"/>
                                      </p:to>
                                    </p:set>
                                    <p:animEffect transition="in" filter="fade">
                                      <p:cBhvr>
                                        <p:cTn id="136" dur="500"/>
                                        <p:tgtEl>
                                          <p:spTgt spid="47"/>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48"/>
                                        </p:tgtEl>
                                        <p:attrNameLst>
                                          <p:attrName>style.visibility</p:attrName>
                                        </p:attrNameLst>
                                      </p:cBhvr>
                                      <p:to>
                                        <p:strVal val="visible"/>
                                      </p:to>
                                    </p:set>
                                    <p:animEffect transition="in" filter="fade">
                                      <p:cBhvr>
                                        <p:cTn id="139" dur="500"/>
                                        <p:tgtEl>
                                          <p:spTgt spid="48"/>
                                        </p:tgtEl>
                                      </p:cBhvr>
                                    </p:animEffect>
                                  </p:childTnLst>
                                </p:cTn>
                              </p:par>
                            </p:childTnLst>
                          </p:cTn>
                        </p:par>
                      </p:childTnLst>
                    </p:cTn>
                  </p:par>
                  <p:par>
                    <p:cTn id="140" fill="hold">
                      <p:stCondLst>
                        <p:cond delay="indefinite"/>
                      </p:stCondLst>
                      <p:childTnLst>
                        <p:par>
                          <p:cTn id="141" fill="hold">
                            <p:stCondLst>
                              <p:cond delay="0"/>
                            </p:stCondLst>
                            <p:childTnLst>
                              <p:par>
                                <p:cTn id="142" presetID="10" presetClass="exit" presetSubtype="0" fill="hold" grpId="1" nodeType="clickEffect">
                                  <p:stCondLst>
                                    <p:cond delay="0"/>
                                  </p:stCondLst>
                                  <p:childTnLst>
                                    <p:animEffect transition="out" filter="fade">
                                      <p:cBhvr>
                                        <p:cTn id="143" dur="500"/>
                                        <p:tgtEl>
                                          <p:spTgt spid="47"/>
                                        </p:tgtEl>
                                      </p:cBhvr>
                                    </p:animEffect>
                                    <p:set>
                                      <p:cBhvr>
                                        <p:cTn id="144" dur="1" fill="hold">
                                          <p:stCondLst>
                                            <p:cond delay="499"/>
                                          </p:stCondLst>
                                        </p:cTn>
                                        <p:tgtEl>
                                          <p:spTgt spid="47"/>
                                        </p:tgtEl>
                                        <p:attrNameLst>
                                          <p:attrName>style.visibility</p:attrName>
                                        </p:attrNameLst>
                                      </p:cBhvr>
                                      <p:to>
                                        <p:strVal val="hidden"/>
                                      </p:to>
                                    </p:set>
                                  </p:childTnLst>
                                </p:cTn>
                              </p:par>
                              <p:par>
                                <p:cTn id="145" presetID="10" presetClass="exit" presetSubtype="0" fill="hold" grpId="1" nodeType="withEffect">
                                  <p:stCondLst>
                                    <p:cond delay="0"/>
                                  </p:stCondLst>
                                  <p:childTnLst>
                                    <p:animEffect transition="out" filter="fade">
                                      <p:cBhvr>
                                        <p:cTn id="146" dur="500"/>
                                        <p:tgtEl>
                                          <p:spTgt spid="48"/>
                                        </p:tgtEl>
                                      </p:cBhvr>
                                    </p:animEffect>
                                    <p:set>
                                      <p:cBhvr>
                                        <p:cTn id="147" dur="1" fill="hold">
                                          <p:stCondLst>
                                            <p:cond delay="499"/>
                                          </p:stCondLst>
                                        </p:cTn>
                                        <p:tgtEl>
                                          <p:spTgt spid="48"/>
                                        </p:tgtEl>
                                        <p:attrNameLst>
                                          <p:attrName>style.visibility</p:attrName>
                                        </p:attrNameLst>
                                      </p:cBhvr>
                                      <p:to>
                                        <p:strVal val="hidden"/>
                                      </p:to>
                                    </p:set>
                                  </p:childTnLst>
                                </p:cTn>
                              </p:par>
                              <p:par>
                                <p:cTn id="148" presetID="22" presetClass="entr" presetSubtype="8" fill="hold" grpId="0" nodeType="withEffect">
                                  <p:stCondLst>
                                    <p:cond delay="0"/>
                                  </p:stCondLst>
                                  <p:childTnLst>
                                    <p:set>
                                      <p:cBhvr>
                                        <p:cTn id="149" dur="1" fill="hold">
                                          <p:stCondLst>
                                            <p:cond delay="0"/>
                                          </p:stCondLst>
                                        </p:cTn>
                                        <p:tgtEl>
                                          <p:spTgt spid="49"/>
                                        </p:tgtEl>
                                        <p:attrNameLst>
                                          <p:attrName>style.visibility</p:attrName>
                                        </p:attrNameLst>
                                      </p:cBhvr>
                                      <p:to>
                                        <p:strVal val="visible"/>
                                      </p:to>
                                    </p:set>
                                    <p:animEffect transition="in" filter="wipe(left)">
                                      <p:cBhvr>
                                        <p:cTn id="150" dur="500"/>
                                        <p:tgtEl>
                                          <p:spTgt spid="49"/>
                                        </p:tgtEl>
                                      </p:cBhvr>
                                    </p:animEffect>
                                  </p:childTnLst>
                                </p:cTn>
                              </p:par>
                            </p:childTnLst>
                          </p:cTn>
                        </p:par>
                      </p:childTnLst>
                    </p:cTn>
                  </p:par>
                  <p:par>
                    <p:cTn id="151" fill="hold">
                      <p:stCondLst>
                        <p:cond delay="indefinite"/>
                      </p:stCondLst>
                      <p:childTnLst>
                        <p:par>
                          <p:cTn id="152" fill="hold">
                            <p:stCondLst>
                              <p:cond delay="0"/>
                            </p:stCondLst>
                            <p:childTnLst>
                              <p:par>
                                <p:cTn id="153" presetID="22" presetClass="entr" presetSubtype="8" fill="hold" grpId="0" nodeType="clickEffect">
                                  <p:stCondLst>
                                    <p:cond delay="0"/>
                                  </p:stCondLst>
                                  <p:childTnLst>
                                    <p:set>
                                      <p:cBhvr>
                                        <p:cTn id="154" dur="1" fill="hold">
                                          <p:stCondLst>
                                            <p:cond delay="0"/>
                                          </p:stCondLst>
                                        </p:cTn>
                                        <p:tgtEl>
                                          <p:spTgt spid="32"/>
                                        </p:tgtEl>
                                        <p:attrNameLst>
                                          <p:attrName>style.visibility</p:attrName>
                                        </p:attrNameLst>
                                      </p:cBhvr>
                                      <p:to>
                                        <p:strVal val="visible"/>
                                      </p:to>
                                    </p:set>
                                    <p:animEffect transition="in" filter="wipe(left)">
                                      <p:cBhvr>
                                        <p:cTn id="155" dur="500"/>
                                        <p:tgtEl>
                                          <p:spTgt spid="32"/>
                                        </p:tgtEl>
                                      </p:cBhvr>
                                    </p:animEffect>
                                  </p:childTnLst>
                                </p:cTn>
                              </p:par>
                            </p:childTnLst>
                          </p:cTn>
                        </p:par>
                      </p:childTnLst>
                    </p:cTn>
                  </p:par>
                  <p:par>
                    <p:cTn id="156" fill="hold">
                      <p:stCondLst>
                        <p:cond delay="indefinite"/>
                      </p:stCondLst>
                      <p:childTnLst>
                        <p:par>
                          <p:cTn id="157" fill="hold">
                            <p:stCondLst>
                              <p:cond delay="0"/>
                            </p:stCondLst>
                            <p:childTnLst>
                              <p:par>
                                <p:cTn id="158" presetID="22" presetClass="entr" presetSubtype="8" fill="hold" grpId="0" nodeType="clickEffect">
                                  <p:stCondLst>
                                    <p:cond delay="0"/>
                                  </p:stCondLst>
                                  <p:childTnLst>
                                    <p:set>
                                      <p:cBhvr>
                                        <p:cTn id="159" dur="1" fill="hold">
                                          <p:stCondLst>
                                            <p:cond delay="0"/>
                                          </p:stCondLst>
                                        </p:cTn>
                                        <p:tgtEl>
                                          <p:spTgt spid="50"/>
                                        </p:tgtEl>
                                        <p:attrNameLst>
                                          <p:attrName>style.visibility</p:attrName>
                                        </p:attrNameLst>
                                      </p:cBhvr>
                                      <p:to>
                                        <p:strVal val="visible"/>
                                      </p:to>
                                    </p:set>
                                    <p:animEffect transition="in" filter="wipe(left)">
                                      <p:cBhvr>
                                        <p:cTn id="160" dur="500"/>
                                        <p:tgtEl>
                                          <p:spTgt spid="50"/>
                                        </p:tgtEl>
                                      </p:cBhvr>
                                    </p:animEffect>
                                  </p:childTnLst>
                                </p:cTn>
                              </p:par>
                            </p:childTnLst>
                          </p:cTn>
                        </p:par>
                      </p:childTnLst>
                    </p:cTn>
                  </p:par>
                  <p:par>
                    <p:cTn id="161" fill="hold">
                      <p:stCondLst>
                        <p:cond delay="indefinite"/>
                      </p:stCondLst>
                      <p:childTnLst>
                        <p:par>
                          <p:cTn id="162" fill="hold">
                            <p:stCondLst>
                              <p:cond delay="0"/>
                            </p:stCondLst>
                            <p:childTnLst>
                              <p:par>
                                <p:cTn id="163" presetID="22" presetClass="entr" presetSubtype="8" fill="hold" grpId="0" nodeType="clickEffect">
                                  <p:stCondLst>
                                    <p:cond delay="0"/>
                                  </p:stCondLst>
                                  <p:childTnLst>
                                    <p:set>
                                      <p:cBhvr>
                                        <p:cTn id="164" dur="1" fill="hold">
                                          <p:stCondLst>
                                            <p:cond delay="0"/>
                                          </p:stCondLst>
                                        </p:cTn>
                                        <p:tgtEl>
                                          <p:spTgt spid="51"/>
                                        </p:tgtEl>
                                        <p:attrNameLst>
                                          <p:attrName>style.visibility</p:attrName>
                                        </p:attrNameLst>
                                      </p:cBhvr>
                                      <p:to>
                                        <p:strVal val="visible"/>
                                      </p:to>
                                    </p:set>
                                    <p:animEffect transition="in" filter="wipe(left)">
                                      <p:cBhvr>
                                        <p:cTn id="165" dur="500"/>
                                        <p:tgtEl>
                                          <p:spTgt spid="51"/>
                                        </p:tgtEl>
                                      </p:cBhvr>
                                    </p:animEffect>
                                  </p:childTnLst>
                                </p:cTn>
                              </p:par>
                            </p:childTnLst>
                          </p:cTn>
                        </p:par>
                      </p:childTnLst>
                    </p:cTn>
                  </p:par>
                  <p:par>
                    <p:cTn id="166" fill="hold">
                      <p:stCondLst>
                        <p:cond delay="indefinite"/>
                      </p:stCondLst>
                      <p:childTnLst>
                        <p:par>
                          <p:cTn id="167" fill="hold">
                            <p:stCondLst>
                              <p:cond delay="0"/>
                            </p:stCondLst>
                            <p:childTnLst>
                              <p:par>
                                <p:cTn id="168" presetID="22" presetClass="entr" presetSubtype="8" fill="hold" grpId="0" nodeType="clickEffect">
                                  <p:stCondLst>
                                    <p:cond delay="0"/>
                                  </p:stCondLst>
                                  <p:childTnLst>
                                    <p:set>
                                      <p:cBhvr>
                                        <p:cTn id="169" dur="1" fill="hold">
                                          <p:stCondLst>
                                            <p:cond delay="0"/>
                                          </p:stCondLst>
                                        </p:cTn>
                                        <p:tgtEl>
                                          <p:spTgt spid="33"/>
                                        </p:tgtEl>
                                        <p:attrNameLst>
                                          <p:attrName>style.visibility</p:attrName>
                                        </p:attrNameLst>
                                      </p:cBhvr>
                                      <p:to>
                                        <p:strVal val="visible"/>
                                      </p:to>
                                    </p:set>
                                    <p:animEffect transition="in" filter="wipe(left)">
                                      <p:cBhvr>
                                        <p:cTn id="170"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9" grpId="0"/>
      <p:bldP spid="10" grpId="0"/>
      <p:bldP spid="11" grpId="0"/>
      <p:bldP spid="12" grpId="0"/>
      <p:bldP spid="14" grpId="0" animBg="1"/>
      <p:bldP spid="14"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6" grpId="0"/>
      <p:bldP spid="27" grpId="0" animBg="1"/>
      <p:bldP spid="27" grpId="1" animBg="1"/>
      <p:bldP spid="40" grpId="0"/>
      <p:bldP spid="39" grpId="0" animBg="1"/>
      <p:bldP spid="39" grpId="1" animBg="1"/>
      <p:bldP spid="41" grpId="0" animBg="1"/>
      <p:bldP spid="41" grpId="1" animBg="1"/>
      <p:bldP spid="42" grpId="0" animBg="1"/>
      <p:bldP spid="42" grpId="1" animBg="1"/>
      <p:bldP spid="43" grpId="0"/>
      <p:bldP spid="44" grpId="0" animBg="1"/>
      <p:bldP spid="44" grpId="1" animBg="1"/>
      <p:bldP spid="45" grpId="0" animBg="1"/>
      <p:bldP spid="45" grpId="1" animBg="1"/>
      <p:bldP spid="46" grpId="0"/>
      <p:bldP spid="47" grpId="0" animBg="1"/>
      <p:bldP spid="47" grpId="1" animBg="1"/>
      <p:bldP spid="48" grpId="0" animBg="1"/>
      <p:bldP spid="48" grpId="1" animBg="1"/>
      <p:bldP spid="49" grpId="0"/>
      <p:bldP spid="50" grpId="0"/>
      <p:bldP spid="51" grpId="0"/>
      <p:bldP spid="32" grpId="0"/>
      <p:bldP spid="3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754" y="1061220"/>
            <a:ext cx="3557896" cy="3239743"/>
          </a:xfrm>
          <a:prstGeom prst="rect">
            <a:avLst/>
          </a:prstGeom>
        </p:spPr>
      </p:pic>
      <p:pic>
        <p:nvPicPr>
          <p:cNvPr id="3" name="Picture 2"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09849" y="1061221"/>
            <a:ext cx="3619801" cy="3251414"/>
          </a:xfrm>
          <a:prstGeom prst="rect">
            <a:avLst/>
          </a:prstGeom>
        </p:spPr>
      </p:pic>
    </p:spTree>
    <p:extLst>
      <p:ext uri="{BB962C8B-B14F-4D97-AF65-F5344CB8AC3E}">
        <p14:creationId xmlns:p14="http://schemas.microsoft.com/office/powerpoint/2010/main" val="4457881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28" y="1076103"/>
            <a:ext cx="3986547" cy="2647130"/>
          </a:xfrm>
          <a:prstGeom prst="rect">
            <a:avLst/>
          </a:prstGeom>
        </p:spPr>
      </p:pic>
      <p:pic>
        <p:nvPicPr>
          <p:cNvPr id="3" name="Picture 2"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10472" y="1042650"/>
            <a:ext cx="3691880" cy="3215247"/>
          </a:xfrm>
          <a:prstGeom prst="rect">
            <a:avLst/>
          </a:prstGeom>
        </p:spPr>
      </p:pic>
    </p:spTree>
    <p:extLst>
      <p:ext uri="{BB962C8B-B14F-4D97-AF65-F5344CB8AC3E}">
        <p14:creationId xmlns:p14="http://schemas.microsoft.com/office/powerpoint/2010/main" val="2703055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0861" y="1159151"/>
            <a:ext cx="2457664" cy="3098794"/>
          </a:xfrm>
          <a:prstGeom prst="rect">
            <a:avLst/>
          </a:prstGeom>
        </p:spPr>
      </p:pic>
      <p:pic>
        <p:nvPicPr>
          <p:cNvPr id="3" name="Picture 2"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4557" y="1159151"/>
            <a:ext cx="3572193" cy="3146221"/>
          </a:xfrm>
          <a:prstGeom prst="rect">
            <a:avLst/>
          </a:prstGeom>
        </p:spPr>
      </p:pic>
    </p:spTree>
    <p:extLst>
      <p:ext uri="{BB962C8B-B14F-4D97-AF65-F5344CB8AC3E}">
        <p14:creationId xmlns:p14="http://schemas.microsoft.com/office/powerpoint/2010/main" val="2957286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948" y="1993711"/>
            <a:ext cx="9144000" cy="1754326"/>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This work is licensed under the Creative Commons Attribution-</a:t>
            </a:r>
            <a:r>
              <a:rPr lang="en-US" dirty="0" err="1"/>
              <a:t>ShareAlike</a:t>
            </a:r>
            <a:r>
              <a:rPr lang="en-US" dirty="0"/>
              <a:t> 4.0 International License. To view a copy of this license, </a:t>
            </a:r>
            <a:r>
              <a:rPr lang="en-US" dirty="0" smtClean="0"/>
              <a:t>visit:</a:t>
            </a:r>
          </a:p>
          <a:p>
            <a:pPr algn="ctr"/>
            <a:endParaRPr lang="en-US" dirty="0" smtClean="0"/>
          </a:p>
          <a:p>
            <a:pPr algn="ctr"/>
            <a:r>
              <a:rPr lang="en-US" dirty="0" smtClean="0">
                <a:hlinkClick r:id="rId2"/>
              </a:rPr>
              <a:t>http</a:t>
            </a:r>
            <a:r>
              <a:rPr lang="en-US" dirty="0">
                <a:hlinkClick r:id="rId2"/>
              </a:rPr>
              <a:t>://creativecommons.org/licenses/by-sa/4.0</a:t>
            </a:r>
            <a:r>
              <a:rPr lang="en-US" dirty="0" smtClean="0">
                <a:hlinkClick r:id="rId2"/>
              </a:rPr>
              <a:t>/</a:t>
            </a:r>
            <a:endParaRPr lang="en-US" dirty="0" smtClean="0"/>
          </a:p>
          <a:p>
            <a:pPr algn="ctr"/>
            <a:endParaRPr lang="en-US" dirty="0"/>
          </a:p>
          <a:p>
            <a:pPr algn="ctr"/>
            <a:r>
              <a:rPr lang="en-US" dirty="0" smtClean="0"/>
              <a:t>or </a:t>
            </a:r>
            <a:r>
              <a:rPr lang="en-US" dirty="0"/>
              <a:t>send a letter to Creative Commons, PO Box 1866, Mountain View, CA 94042, USA.</a:t>
            </a:r>
            <a:endParaRPr lang="en-GB" dirty="0"/>
          </a:p>
        </p:txBody>
      </p:sp>
      <p:pic>
        <p:nvPicPr>
          <p:cNvPr id="3" name="Picture 2" descr="Creative Commons Licen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56287" y="1191871"/>
            <a:ext cx="1631423" cy="57470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2"/>
          <p:cNvSpPr txBox="1"/>
          <p:nvPr/>
        </p:nvSpPr>
        <p:spPr>
          <a:xfrm>
            <a:off x="0" y="3946562"/>
            <a:ext cx="9143999" cy="92333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Adapted from work by CParkinson3</a:t>
            </a:r>
          </a:p>
          <a:p>
            <a:pPr algn="ctr"/>
            <a:r>
              <a:rPr lang="en-GB" dirty="0">
                <a:hlinkClick r:id="rId4"/>
              </a:rPr>
              <a:t>https://</a:t>
            </a:r>
            <a:r>
              <a:rPr lang="en-GB" dirty="0" smtClean="0">
                <a:hlinkClick r:id="rId4"/>
              </a:rPr>
              <a:t>www.tes.com/teaching-resources/shop/cparkinson3</a:t>
            </a:r>
            <a:endParaRPr lang="en-GB" dirty="0" smtClean="0"/>
          </a:p>
          <a:p>
            <a:pPr algn="ctr"/>
            <a:endParaRPr lang="en-GB" dirty="0"/>
          </a:p>
        </p:txBody>
      </p:sp>
    </p:spTree>
    <p:extLst>
      <p:ext uri="{BB962C8B-B14F-4D97-AF65-F5344CB8AC3E}">
        <p14:creationId xmlns:p14="http://schemas.microsoft.com/office/powerpoint/2010/main" val="2646349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84663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271E2-0970-4886-82DD-B0101B11D00E}"/>
              </a:ext>
            </a:extLst>
          </p:cNvPr>
          <p:cNvSpPr>
            <a:spLocks noGrp="1"/>
          </p:cNvSpPr>
          <p:nvPr>
            <p:ph type="ctrTitle"/>
          </p:nvPr>
        </p:nvSpPr>
        <p:spPr>
          <a:xfrm>
            <a:off x="1058593" y="1723292"/>
            <a:ext cx="6858000" cy="1218668"/>
          </a:xfrm>
        </p:spPr>
        <p:txBody>
          <a:bodyPr/>
          <a:lstStyle/>
          <a:p>
            <a:r>
              <a:rPr lang="en-GB" dirty="0"/>
              <a:t>Pythagoras’ Theorem</a:t>
            </a:r>
          </a:p>
        </p:txBody>
      </p:sp>
    </p:spTree>
    <p:extLst>
      <p:ext uri="{BB962C8B-B14F-4D97-AF65-F5344CB8AC3E}">
        <p14:creationId xmlns:p14="http://schemas.microsoft.com/office/powerpoint/2010/main" val="808480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13071CEF-7CE9-4F1D-8557-617AC1A49451}"/>
              </a:ext>
            </a:extLst>
          </p:cNvPr>
          <p:cNvSpPr txBox="1"/>
          <p:nvPr/>
        </p:nvSpPr>
        <p:spPr>
          <a:xfrm>
            <a:off x="4842588" y="1140792"/>
            <a:ext cx="3890865" cy="740652"/>
          </a:xfrm>
          <a:prstGeom prst="rect">
            <a:avLst/>
          </a:prstGeom>
          <a:noFill/>
        </p:spPr>
        <p:txBody>
          <a:bodyPr wrap="square" rtlCol="0">
            <a:spAutoFit/>
          </a:bodyPr>
          <a:lstStyle/>
          <a:p>
            <a:r>
              <a:rPr lang="en-GB" sz="1600" dirty="0"/>
              <a:t>First, draw a right-angled triangle.</a:t>
            </a:r>
          </a:p>
          <a:p>
            <a:endParaRPr lang="en-GB" sz="1600" dirty="0"/>
          </a:p>
          <a:p>
            <a:endParaRPr lang="en-GB" sz="1013" dirty="0"/>
          </a:p>
        </p:txBody>
      </p:sp>
      <p:sp>
        <p:nvSpPr>
          <p:cNvPr id="13" name="TextBox 12">
            <a:extLst>
              <a:ext uri="{FF2B5EF4-FFF2-40B4-BE49-F238E27FC236}">
                <a16:creationId xmlns:a16="http://schemas.microsoft.com/office/drawing/2014/main" id="{E130C754-A5F3-48BC-9DD2-97190BB940AE}"/>
              </a:ext>
            </a:extLst>
          </p:cNvPr>
          <p:cNvSpPr txBox="1"/>
          <p:nvPr/>
        </p:nvSpPr>
        <p:spPr>
          <a:xfrm>
            <a:off x="4842588" y="1716958"/>
            <a:ext cx="3890865" cy="650306"/>
          </a:xfrm>
          <a:prstGeom prst="rect">
            <a:avLst/>
          </a:prstGeom>
          <a:noFill/>
        </p:spPr>
        <p:txBody>
          <a:bodyPr wrap="square" rtlCol="0">
            <a:spAutoFit/>
          </a:bodyPr>
          <a:lstStyle/>
          <a:p>
            <a:r>
              <a:rPr lang="en-GB" sz="1600" dirty="0"/>
              <a:t>Now we can label the sides</a:t>
            </a:r>
            <a:r>
              <a:rPr lang="en-GB" sz="1013" dirty="0"/>
              <a:t>.</a:t>
            </a:r>
          </a:p>
          <a:p>
            <a:endParaRPr lang="en-GB" sz="1013" dirty="0"/>
          </a:p>
          <a:p>
            <a:endParaRPr lang="en-GB" sz="1013" dirty="0"/>
          </a:p>
        </p:txBody>
      </p:sp>
      <p:sp>
        <p:nvSpPr>
          <p:cNvPr id="14" name="TextBox 13">
            <a:extLst>
              <a:ext uri="{FF2B5EF4-FFF2-40B4-BE49-F238E27FC236}">
                <a16:creationId xmlns:a16="http://schemas.microsoft.com/office/drawing/2014/main" id="{60A19B41-D6C9-410C-97E9-23B4244B2E65}"/>
              </a:ext>
            </a:extLst>
          </p:cNvPr>
          <p:cNvSpPr txBox="1"/>
          <p:nvPr/>
        </p:nvSpPr>
        <p:spPr>
          <a:xfrm>
            <a:off x="4842587" y="2293124"/>
            <a:ext cx="3890865" cy="896527"/>
          </a:xfrm>
          <a:prstGeom prst="rect">
            <a:avLst/>
          </a:prstGeom>
          <a:noFill/>
        </p:spPr>
        <p:txBody>
          <a:bodyPr wrap="square" rtlCol="0">
            <a:spAutoFit/>
          </a:bodyPr>
          <a:lstStyle/>
          <a:p>
            <a:r>
              <a:rPr lang="en-GB" sz="1600" dirty="0"/>
              <a:t>The longest side is called the </a:t>
            </a:r>
            <a:r>
              <a:rPr lang="en-GB" sz="1600" b="1" dirty="0"/>
              <a:t>HYPOTENUSE</a:t>
            </a:r>
            <a:r>
              <a:rPr lang="en-GB" sz="1600" dirty="0"/>
              <a:t>. Let’s label this</a:t>
            </a:r>
            <a:r>
              <a:rPr lang="en-GB" sz="1600" b="1" i="1" dirty="0"/>
              <a:t> h.</a:t>
            </a:r>
          </a:p>
          <a:p>
            <a:endParaRPr lang="en-GB" sz="1013" dirty="0"/>
          </a:p>
          <a:p>
            <a:endParaRPr lang="en-GB" sz="1013" dirty="0"/>
          </a:p>
        </p:txBody>
      </p:sp>
      <p:sp>
        <p:nvSpPr>
          <p:cNvPr id="16" name="TextBox 15">
            <a:extLst>
              <a:ext uri="{FF2B5EF4-FFF2-40B4-BE49-F238E27FC236}">
                <a16:creationId xmlns:a16="http://schemas.microsoft.com/office/drawing/2014/main" id="{BB0D1E24-8C1F-40FD-B699-39DDC92C7F74}"/>
              </a:ext>
            </a:extLst>
          </p:cNvPr>
          <p:cNvSpPr txBox="1"/>
          <p:nvPr/>
        </p:nvSpPr>
        <p:spPr>
          <a:xfrm>
            <a:off x="4842588" y="2985621"/>
            <a:ext cx="3890865" cy="1142749"/>
          </a:xfrm>
          <a:prstGeom prst="rect">
            <a:avLst/>
          </a:prstGeom>
          <a:noFill/>
        </p:spPr>
        <p:txBody>
          <a:bodyPr wrap="square" rtlCol="0">
            <a:spAutoFit/>
          </a:bodyPr>
          <a:lstStyle/>
          <a:p>
            <a:r>
              <a:rPr lang="en-GB" sz="1600" dirty="0"/>
              <a:t>The other two sides are the </a:t>
            </a:r>
            <a:r>
              <a:rPr lang="en-GB" sz="1600" b="1" dirty="0"/>
              <a:t>LEGS </a:t>
            </a:r>
            <a:r>
              <a:rPr lang="en-GB" sz="1600" dirty="0"/>
              <a:t>of the triangle. We can call them </a:t>
            </a:r>
            <a:r>
              <a:rPr lang="en-GB" sz="1600" b="1" i="1" dirty="0"/>
              <a:t>a</a:t>
            </a:r>
            <a:r>
              <a:rPr lang="en-GB" sz="1600" dirty="0"/>
              <a:t> and </a:t>
            </a:r>
            <a:r>
              <a:rPr lang="en-GB" sz="1600" b="1" i="1" dirty="0"/>
              <a:t>b</a:t>
            </a:r>
            <a:r>
              <a:rPr lang="en-GB" sz="1600" dirty="0"/>
              <a:t>. It doesn’t matter which way round we do this.</a:t>
            </a:r>
          </a:p>
          <a:p>
            <a:endParaRPr lang="en-GB" sz="1013" dirty="0"/>
          </a:p>
          <a:p>
            <a:endParaRPr lang="en-GB" sz="1013" dirty="0"/>
          </a:p>
        </p:txBody>
      </p:sp>
      <p:sp>
        <p:nvSpPr>
          <p:cNvPr id="23" name="Right Triangle 22">
            <a:extLst>
              <a:ext uri="{FF2B5EF4-FFF2-40B4-BE49-F238E27FC236}">
                <a16:creationId xmlns:a16="http://schemas.microsoft.com/office/drawing/2014/main" id="{6A763FE3-018C-4026-83F7-31CD273A91AC}"/>
              </a:ext>
            </a:extLst>
          </p:cNvPr>
          <p:cNvSpPr/>
          <p:nvPr/>
        </p:nvSpPr>
        <p:spPr>
          <a:xfrm>
            <a:off x="794182" y="2072640"/>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25" name="TextBox 24">
            <a:extLst>
              <a:ext uri="{FF2B5EF4-FFF2-40B4-BE49-F238E27FC236}">
                <a16:creationId xmlns:a16="http://schemas.microsoft.com/office/drawing/2014/main" id="{126840C9-B09E-40BA-8331-C9C7207C727E}"/>
              </a:ext>
            </a:extLst>
          </p:cNvPr>
          <p:cNvSpPr txBox="1"/>
          <p:nvPr/>
        </p:nvSpPr>
        <p:spPr>
          <a:xfrm>
            <a:off x="582448" y="3228391"/>
            <a:ext cx="332796" cy="185415"/>
          </a:xfrm>
          <a:prstGeom prst="rect">
            <a:avLst/>
          </a:prstGeom>
          <a:noFill/>
        </p:spPr>
        <p:txBody>
          <a:bodyPr wrap="square" rtlCol="0">
            <a:spAutoFit/>
          </a:bodyPr>
          <a:lstStyle/>
          <a:p>
            <a:r>
              <a:rPr lang="en-GB" sz="1013" b="1" i="1" dirty="0"/>
              <a:t>a</a:t>
            </a:r>
          </a:p>
        </p:txBody>
      </p:sp>
      <p:sp>
        <p:nvSpPr>
          <p:cNvPr id="26" name="TextBox 25">
            <a:extLst>
              <a:ext uri="{FF2B5EF4-FFF2-40B4-BE49-F238E27FC236}">
                <a16:creationId xmlns:a16="http://schemas.microsoft.com/office/drawing/2014/main" id="{1B034A09-1325-4A7E-BA7E-2FEA71B6BC03}"/>
              </a:ext>
            </a:extLst>
          </p:cNvPr>
          <p:cNvSpPr txBox="1"/>
          <p:nvPr/>
        </p:nvSpPr>
        <p:spPr>
          <a:xfrm>
            <a:off x="1111053" y="4309193"/>
            <a:ext cx="332796" cy="185415"/>
          </a:xfrm>
          <a:prstGeom prst="rect">
            <a:avLst/>
          </a:prstGeom>
          <a:noFill/>
        </p:spPr>
        <p:txBody>
          <a:bodyPr wrap="square" rtlCol="0">
            <a:spAutoFit/>
          </a:bodyPr>
          <a:lstStyle/>
          <a:p>
            <a:r>
              <a:rPr lang="en-GB" sz="1013" b="1" i="1" dirty="0"/>
              <a:t>b</a:t>
            </a:r>
          </a:p>
        </p:txBody>
      </p:sp>
      <p:sp>
        <p:nvSpPr>
          <p:cNvPr id="30" name="TextBox 29">
            <a:extLst>
              <a:ext uri="{FF2B5EF4-FFF2-40B4-BE49-F238E27FC236}">
                <a16:creationId xmlns:a16="http://schemas.microsoft.com/office/drawing/2014/main" id="{94DCFD9A-04FC-48A3-878D-C6DD12254510}"/>
              </a:ext>
            </a:extLst>
          </p:cNvPr>
          <p:cNvSpPr txBox="1"/>
          <p:nvPr/>
        </p:nvSpPr>
        <p:spPr>
          <a:xfrm>
            <a:off x="1356545" y="3106853"/>
            <a:ext cx="332796" cy="185415"/>
          </a:xfrm>
          <a:prstGeom prst="rect">
            <a:avLst/>
          </a:prstGeom>
          <a:noFill/>
        </p:spPr>
        <p:txBody>
          <a:bodyPr wrap="square" rtlCol="0">
            <a:spAutoFit/>
          </a:bodyPr>
          <a:lstStyle/>
          <a:p>
            <a:r>
              <a:rPr lang="en-GB" sz="1013" b="1" i="1" dirty="0"/>
              <a:t>h</a:t>
            </a:r>
          </a:p>
        </p:txBody>
      </p:sp>
    </p:spTree>
    <p:extLst>
      <p:ext uri="{BB962C8B-B14F-4D97-AF65-F5344CB8AC3E}">
        <p14:creationId xmlns:p14="http://schemas.microsoft.com/office/powerpoint/2010/main" val="2561060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par>
                          <p:cTn id="19" fill="hold">
                            <p:stCondLst>
                              <p:cond delay="0"/>
                            </p:stCondLst>
                            <p:childTnLst>
                              <p:par>
                                <p:cTn id="20" presetID="53" presetClass="entr" presetSubtype="16" fill="hold" grpId="0" nodeType="afterEffect">
                                  <p:stCondLst>
                                    <p:cond delay="500"/>
                                  </p:stCondLst>
                                  <p:childTnLst>
                                    <p:set>
                                      <p:cBhvr>
                                        <p:cTn id="21" dur="1" fill="hold">
                                          <p:stCondLst>
                                            <p:cond delay="0"/>
                                          </p:stCondLst>
                                        </p:cTn>
                                        <p:tgtEl>
                                          <p:spTgt spid="30"/>
                                        </p:tgtEl>
                                        <p:attrNameLst>
                                          <p:attrName>style.visibility</p:attrName>
                                        </p:attrNameLst>
                                      </p:cBhvr>
                                      <p:to>
                                        <p:strVal val="visible"/>
                                      </p:to>
                                    </p:set>
                                    <p:anim calcmode="lin" valueType="num">
                                      <p:cBhvr>
                                        <p:cTn id="22" dur="500" fill="hold"/>
                                        <p:tgtEl>
                                          <p:spTgt spid="30"/>
                                        </p:tgtEl>
                                        <p:attrNameLst>
                                          <p:attrName>ppt_w</p:attrName>
                                        </p:attrNameLst>
                                      </p:cBhvr>
                                      <p:tavLst>
                                        <p:tav tm="0">
                                          <p:val>
                                            <p:fltVal val="0"/>
                                          </p:val>
                                        </p:tav>
                                        <p:tav tm="100000">
                                          <p:val>
                                            <p:strVal val="#ppt_w"/>
                                          </p:val>
                                        </p:tav>
                                      </p:tavLst>
                                    </p:anim>
                                    <p:anim calcmode="lin" valueType="num">
                                      <p:cBhvr>
                                        <p:cTn id="23" dur="500" fill="hold"/>
                                        <p:tgtEl>
                                          <p:spTgt spid="30"/>
                                        </p:tgtEl>
                                        <p:attrNameLst>
                                          <p:attrName>ppt_h</p:attrName>
                                        </p:attrNameLst>
                                      </p:cBhvr>
                                      <p:tavLst>
                                        <p:tav tm="0">
                                          <p:val>
                                            <p:fltVal val="0"/>
                                          </p:val>
                                        </p:tav>
                                        <p:tav tm="100000">
                                          <p:val>
                                            <p:strVal val="#ppt_h"/>
                                          </p:val>
                                        </p:tav>
                                      </p:tavLst>
                                    </p:anim>
                                    <p:animEffect transition="in" filter="fade">
                                      <p:cBhvr>
                                        <p:cTn id="24" dur="500"/>
                                        <p:tgtEl>
                                          <p:spTgt spid="30"/>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par>
                          <p:cTn id="29" fill="hold">
                            <p:stCondLst>
                              <p:cond delay="0"/>
                            </p:stCondLst>
                            <p:childTnLst>
                              <p:par>
                                <p:cTn id="30" presetID="53" presetClass="entr" presetSubtype="16" fill="hold" grpId="0" nodeType="afterEffect">
                                  <p:stCondLst>
                                    <p:cond delay="500"/>
                                  </p:stCondLst>
                                  <p:childTnLst>
                                    <p:set>
                                      <p:cBhvr>
                                        <p:cTn id="31" dur="1" fill="hold">
                                          <p:stCondLst>
                                            <p:cond delay="0"/>
                                          </p:stCondLst>
                                        </p:cTn>
                                        <p:tgtEl>
                                          <p:spTgt spid="25"/>
                                        </p:tgtEl>
                                        <p:attrNameLst>
                                          <p:attrName>style.visibility</p:attrName>
                                        </p:attrNameLst>
                                      </p:cBhvr>
                                      <p:to>
                                        <p:strVal val="visible"/>
                                      </p:to>
                                    </p:set>
                                    <p:anim calcmode="lin" valueType="num">
                                      <p:cBhvr>
                                        <p:cTn id="32" dur="500" fill="hold"/>
                                        <p:tgtEl>
                                          <p:spTgt spid="25"/>
                                        </p:tgtEl>
                                        <p:attrNameLst>
                                          <p:attrName>ppt_w</p:attrName>
                                        </p:attrNameLst>
                                      </p:cBhvr>
                                      <p:tavLst>
                                        <p:tav tm="0">
                                          <p:val>
                                            <p:fltVal val="0"/>
                                          </p:val>
                                        </p:tav>
                                        <p:tav tm="100000">
                                          <p:val>
                                            <p:strVal val="#ppt_w"/>
                                          </p:val>
                                        </p:tav>
                                      </p:tavLst>
                                    </p:anim>
                                    <p:anim calcmode="lin" valueType="num">
                                      <p:cBhvr>
                                        <p:cTn id="33" dur="500" fill="hold"/>
                                        <p:tgtEl>
                                          <p:spTgt spid="25"/>
                                        </p:tgtEl>
                                        <p:attrNameLst>
                                          <p:attrName>ppt_h</p:attrName>
                                        </p:attrNameLst>
                                      </p:cBhvr>
                                      <p:tavLst>
                                        <p:tav tm="0">
                                          <p:val>
                                            <p:fltVal val="0"/>
                                          </p:val>
                                        </p:tav>
                                        <p:tav tm="100000">
                                          <p:val>
                                            <p:strVal val="#ppt_h"/>
                                          </p:val>
                                        </p:tav>
                                      </p:tavLst>
                                    </p:anim>
                                    <p:animEffect transition="in" filter="fade">
                                      <p:cBhvr>
                                        <p:cTn id="34" dur="500"/>
                                        <p:tgtEl>
                                          <p:spTgt spid="25"/>
                                        </p:tgtEl>
                                      </p:cBhvr>
                                    </p:animEffect>
                                  </p:childTnLst>
                                </p:cTn>
                              </p:par>
                            </p:childTnLst>
                          </p:cTn>
                        </p:par>
                        <p:par>
                          <p:cTn id="35" fill="hold">
                            <p:stCondLst>
                              <p:cond delay="1000"/>
                            </p:stCondLst>
                            <p:childTnLst>
                              <p:par>
                                <p:cTn id="36" presetID="53" presetClass="entr" presetSubtype="16" fill="hold" grpId="0" nodeType="afterEffect">
                                  <p:stCondLst>
                                    <p:cond delay="500"/>
                                  </p:stCondLst>
                                  <p:childTnLst>
                                    <p:set>
                                      <p:cBhvr>
                                        <p:cTn id="37" dur="1" fill="hold">
                                          <p:stCondLst>
                                            <p:cond delay="0"/>
                                          </p:stCondLst>
                                        </p:cTn>
                                        <p:tgtEl>
                                          <p:spTgt spid="26"/>
                                        </p:tgtEl>
                                        <p:attrNameLst>
                                          <p:attrName>style.visibility</p:attrName>
                                        </p:attrNameLst>
                                      </p:cBhvr>
                                      <p:to>
                                        <p:strVal val="visible"/>
                                      </p:to>
                                    </p:set>
                                    <p:anim calcmode="lin" valueType="num">
                                      <p:cBhvr>
                                        <p:cTn id="38" dur="500" fill="hold"/>
                                        <p:tgtEl>
                                          <p:spTgt spid="26"/>
                                        </p:tgtEl>
                                        <p:attrNameLst>
                                          <p:attrName>ppt_w</p:attrName>
                                        </p:attrNameLst>
                                      </p:cBhvr>
                                      <p:tavLst>
                                        <p:tav tm="0">
                                          <p:val>
                                            <p:fltVal val="0"/>
                                          </p:val>
                                        </p:tav>
                                        <p:tav tm="100000">
                                          <p:val>
                                            <p:strVal val="#ppt_w"/>
                                          </p:val>
                                        </p:tav>
                                      </p:tavLst>
                                    </p:anim>
                                    <p:anim calcmode="lin" valueType="num">
                                      <p:cBhvr>
                                        <p:cTn id="39" dur="500" fill="hold"/>
                                        <p:tgtEl>
                                          <p:spTgt spid="26"/>
                                        </p:tgtEl>
                                        <p:attrNameLst>
                                          <p:attrName>ppt_h</p:attrName>
                                        </p:attrNameLst>
                                      </p:cBhvr>
                                      <p:tavLst>
                                        <p:tav tm="0">
                                          <p:val>
                                            <p:fltVal val="0"/>
                                          </p:val>
                                        </p:tav>
                                        <p:tav tm="100000">
                                          <p:val>
                                            <p:strVal val="#ppt_h"/>
                                          </p:val>
                                        </p:tav>
                                      </p:tavLst>
                                    </p:anim>
                                    <p:animEffect transition="in" filter="fade">
                                      <p:cBhvr>
                                        <p:cTn id="4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6" grpId="0"/>
      <p:bldP spid="23" grpId="0" animBg="1"/>
      <p:bldP spid="25" grpId="0"/>
      <p:bldP spid="26" grpId="0"/>
      <p:bldP spid="3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13071CEF-7CE9-4F1D-8557-617AC1A49451}"/>
              </a:ext>
            </a:extLst>
          </p:cNvPr>
          <p:cNvSpPr txBox="1"/>
          <p:nvPr/>
        </p:nvSpPr>
        <p:spPr>
          <a:xfrm>
            <a:off x="5433431" y="1369695"/>
            <a:ext cx="3890865" cy="896527"/>
          </a:xfrm>
          <a:prstGeom prst="rect">
            <a:avLst/>
          </a:prstGeom>
          <a:noFill/>
        </p:spPr>
        <p:txBody>
          <a:bodyPr wrap="square" rtlCol="0">
            <a:spAutoFit/>
          </a:bodyPr>
          <a:lstStyle/>
          <a:p>
            <a:r>
              <a:rPr lang="en-GB" sz="1600" dirty="0"/>
              <a:t>Next, let’s draw the same triangle, rotated through 90°.</a:t>
            </a:r>
          </a:p>
          <a:p>
            <a:endParaRPr lang="en-GB" sz="1013" dirty="0"/>
          </a:p>
          <a:p>
            <a:endParaRPr lang="en-GB" sz="1013" dirty="0"/>
          </a:p>
        </p:txBody>
      </p:sp>
      <p:sp>
        <p:nvSpPr>
          <p:cNvPr id="13" name="TextBox 12">
            <a:extLst>
              <a:ext uri="{FF2B5EF4-FFF2-40B4-BE49-F238E27FC236}">
                <a16:creationId xmlns:a16="http://schemas.microsoft.com/office/drawing/2014/main" id="{E130C754-A5F3-48BC-9DD2-97190BB940AE}"/>
              </a:ext>
            </a:extLst>
          </p:cNvPr>
          <p:cNvSpPr txBox="1"/>
          <p:nvPr/>
        </p:nvSpPr>
        <p:spPr>
          <a:xfrm>
            <a:off x="5433431" y="1945861"/>
            <a:ext cx="3890865" cy="650306"/>
          </a:xfrm>
          <a:prstGeom prst="rect">
            <a:avLst/>
          </a:prstGeom>
          <a:noFill/>
        </p:spPr>
        <p:txBody>
          <a:bodyPr wrap="square" rtlCol="0">
            <a:spAutoFit/>
          </a:bodyPr>
          <a:lstStyle/>
          <a:p>
            <a:r>
              <a:rPr lang="en-GB" sz="1600" dirty="0"/>
              <a:t>We can label the sides again.</a:t>
            </a:r>
          </a:p>
          <a:p>
            <a:endParaRPr lang="en-GB" sz="1013" dirty="0"/>
          </a:p>
          <a:p>
            <a:endParaRPr lang="en-GB" sz="1013" dirty="0"/>
          </a:p>
        </p:txBody>
      </p:sp>
      <p:sp>
        <p:nvSpPr>
          <p:cNvPr id="14" name="TextBox 13">
            <a:extLst>
              <a:ext uri="{FF2B5EF4-FFF2-40B4-BE49-F238E27FC236}">
                <a16:creationId xmlns:a16="http://schemas.microsoft.com/office/drawing/2014/main" id="{60A19B41-D6C9-410C-97E9-23B4244B2E65}"/>
              </a:ext>
            </a:extLst>
          </p:cNvPr>
          <p:cNvSpPr txBox="1"/>
          <p:nvPr/>
        </p:nvSpPr>
        <p:spPr>
          <a:xfrm>
            <a:off x="5433431" y="2522027"/>
            <a:ext cx="3890865" cy="650306"/>
          </a:xfrm>
          <a:prstGeom prst="rect">
            <a:avLst/>
          </a:prstGeom>
          <a:noFill/>
        </p:spPr>
        <p:txBody>
          <a:bodyPr wrap="square" rtlCol="0">
            <a:spAutoFit/>
          </a:bodyPr>
          <a:lstStyle/>
          <a:p>
            <a:r>
              <a:rPr lang="en-GB" sz="1600" dirty="0"/>
              <a:t>What is this angle?</a:t>
            </a:r>
            <a:endParaRPr lang="en-GB" sz="1600" b="1" i="1" dirty="0"/>
          </a:p>
          <a:p>
            <a:endParaRPr lang="en-GB" sz="1013" dirty="0"/>
          </a:p>
          <a:p>
            <a:endParaRPr lang="en-GB" sz="1013" dirty="0"/>
          </a:p>
        </p:txBody>
      </p:sp>
      <p:sp>
        <p:nvSpPr>
          <p:cNvPr id="16" name="TextBox 15">
            <a:extLst>
              <a:ext uri="{FF2B5EF4-FFF2-40B4-BE49-F238E27FC236}">
                <a16:creationId xmlns:a16="http://schemas.microsoft.com/office/drawing/2014/main" id="{BB0D1E24-8C1F-40FD-B699-39DDC92C7F74}"/>
              </a:ext>
            </a:extLst>
          </p:cNvPr>
          <p:cNvSpPr txBox="1"/>
          <p:nvPr/>
        </p:nvSpPr>
        <p:spPr>
          <a:xfrm>
            <a:off x="5433430" y="3096350"/>
            <a:ext cx="3890865" cy="650306"/>
          </a:xfrm>
          <a:prstGeom prst="rect">
            <a:avLst/>
          </a:prstGeom>
          <a:noFill/>
        </p:spPr>
        <p:txBody>
          <a:bodyPr wrap="square" rtlCol="0">
            <a:spAutoFit/>
          </a:bodyPr>
          <a:lstStyle/>
          <a:p>
            <a:r>
              <a:rPr lang="en-GB" sz="1600" dirty="0"/>
              <a:t>How do we know?</a:t>
            </a:r>
          </a:p>
          <a:p>
            <a:endParaRPr lang="en-GB" sz="1013" dirty="0"/>
          </a:p>
          <a:p>
            <a:endParaRPr lang="en-GB" sz="1013" dirty="0"/>
          </a:p>
        </p:txBody>
      </p:sp>
      <p:sp>
        <p:nvSpPr>
          <p:cNvPr id="5" name="Right Triangle 4">
            <a:extLst>
              <a:ext uri="{FF2B5EF4-FFF2-40B4-BE49-F238E27FC236}">
                <a16:creationId xmlns:a16="http://schemas.microsoft.com/office/drawing/2014/main" id="{6A763FE3-018C-4026-83F7-31CD273A91AC}"/>
              </a:ext>
            </a:extLst>
          </p:cNvPr>
          <p:cNvSpPr/>
          <p:nvPr/>
        </p:nvSpPr>
        <p:spPr>
          <a:xfrm>
            <a:off x="794182" y="2071602"/>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5" name="TextBox 14">
            <a:extLst>
              <a:ext uri="{FF2B5EF4-FFF2-40B4-BE49-F238E27FC236}">
                <a16:creationId xmlns:a16="http://schemas.microsoft.com/office/drawing/2014/main" id="{BA84ABD7-F450-4EF9-8C07-8C2446A74F9C}"/>
              </a:ext>
            </a:extLst>
          </p:cNvPr>
          <p:cNvSpPr txBox="1"/>
          <p:nvPr/>
        </p:nvSpPr>
        <p:spPr>
          <a:xfrm>
            <a:off x="1674958" y="1629920"/>
            <a:ext cx="332796" cy="185415"/>
          </a:xfrm>
          <a:prstGeom prst="rect">
            <a:avLst/>
          </a:prstGeom>
          <a:noFill/>
        </p:spPr>
        <p:txBody>
          <a:bodyPr wrap="square" rtlCol="0">
            <a:spAutoFit/>
          </a:bodyPr>
          <a:lstStyle/>
          <a:p>
            <a:r>
              <a:rPr lang="en-GB" sz="1013" b="1" i="1" dirty="0"/>
              <a:t>h</a:t>
            </a:r>
          </a:p>
        </p:txBody>
      </p:sp>
      <p:sp>
        <p:nvSpPr>
          <p:cNvPr id="17" name="TextBox 16">
            <a:extLst>
              <a:ext uri="{FF2B5EF4-FFF2-40B4-BE49-F238E27FC236}">
                <a16:creationId xmlns:a16="http://schemas.microsoft.com/office/drawing/2014/main" id="{126840C9-B09E-40BA-8331-C9C7207C727E}"/>
              </a:ext>
            </a:extLst>
          </p:cNvPr>
          <p:cNvSpPr txBox="1"/>
          <p:nvPr/>
        </p:nvSpPr>
        <p:spPr>
          <a:xfrm>
            <a:off x="582448" y="3227353"/>
            <a:ext cx="332796" cy="185415"/>
          </a:xfrm>
          <a:prstGeom prst="rect">
            <a:avLst/>
          </a:prstGeom>
          <a:noFill/>
        </p:spPr>
        <p:txBody>
          <a:bodyPr wrap="square" rtlCol="0">
            <a:spAutoFit/>
          </a:bodyPr>
          <a:lstStyle/>
          <a:p>
            <a:r>
              <a:rPr lang="en-GB" sz="1013" b="1" i="1" dirty="0"/>
              <a:t>a</a:t>
            </a:r>
          </a:p>
        </p:txBody>
      </p:sp>
      <p:sp>
        <p:nvSpPr>
          <p:cNvPr id="18" name="TextBox 17">
            <a:extLst>
              <a:ext uri="{FF2B5EF4-FFF2-40B4-BE49-F238E27FC236}">
                <a16:creationId xmlns:a16="http://schemas.microsoft.com/office/drawing/2014/main" id="{1B034A09-1325-4A7E-BA7E-2FEA71B6BC03}"/>
              </a:ext>
            </a:extLst>
          </p:cNvPr>
          <p:cNvSpPr txBox="1"/>
          <p:nvPr/>
        </p:nvSpPr>
        <p:spPr>
          <a:xfrm>
            <a:off x="1111053" y="4308155"/>
            <a:ext cx="332796" cy="185415"/>
          </a:xfrm>
          <a:prstGeom prst="rect">
            <a:avLst/>
          </a:prstGeom>
          <a:noFill/>
        </p:spPr>
        <p:txBody>
          <a:bodyPr wrap="square" rtlCol="0">
            <a:spAutoFit/>
          </a:bodyPr>
          <a:lstStyle/>
          <a:p>
            <a:r>
              <a:rPr lang="en-GB" sz="1013" b="1" i="1" dirty="0"/>
              <a:t>b</a:t>
            </a:r>
          </a:p>
        </p:txBody>
      </p:sp>
      <p:sp>
        <p:nvSpPr>
          <p:cNvPr id="19" name="TextBox 18">
            <a:extLst>
              <a:ext uri="{FF2B5EF4-FFF2-40B4-BE49-F238E27FC236}">
                <a16:creationId xmlns:a16="http://schemas.microsoft.com/office/drawing/2014/main" id="{CCE83840-3609-492D-93A5-F703E728E9FB}"/>
              </a:ext>
            </a:extLst>
          </p:cNvPr>
          <p:cNvSpPr txBox="1"/>
          <p:nvPr/>
        </p:nvSpPr>
        <p:spPr>
          <a:xfrm>
            <a:off x="1594321" y="865819"/>
            <a:ext cx="332796" cy="185415"/>
          </a:xfrm>
          <a:prstGeom prst="rect">
            <a:avLst/>
          </a:prstGeom>
          <a:noFill/>
        </p:spPr>
        <p:txBody>
          <a:bodyPr wrap="square" rtlCol="0">
            <a:spAutoFit/>
          </a:bodyPr>
          <a:lstStyle/>
          <a:p>
            <a:r>
              <a:rPr lang="en-GB" sz="1013" b="1" i="1" dirty="0"/>
              <a:t>a</a:t>
            </a:r>
          </a:p>
        </p:txBody>
      </p:sp>
      <p:sp>
        <p:nvSpPr>
          <p:cNvPr id="20" name="TextBox 19">
            <a:extLst>
              <a:ext uri="{FF2B5EF4-FFF2-40B4-BE49-F238E27FC236}">
                <a16:creationId xmlns:a16="http://schemas.microsoft.com/office/drawing/2014/main" id="{809155C5-1255-4669-A1F9-ED57A299D9EC}"/>
              </a:ext>
            </a:extLst>
          </p:cNvPr>
          <p:cNvSpPr txBox="1"/>
          <p:nvPr/>
        </p:nvSpPr>
        <p:spPr>
          <a:xfrm>
            <a:off x="582448" y="1300312"/>
            <a:ext cx="332796" cy="185415"/>
          </a:xfrm>
          <a:prstGeom prst="rect">
            <a:avLst/>
          </a:prstGeom>
          <a:noFill/>
        </p:spPr>
        <p:txBody>
          <a:bodyPr wrap="square" rtlCol="0">
            <a:spAutoFit/>
          </a:bodyPr>
          <a:lstStyle/>
          <a:p>
            <a:r>
              <a:rPr lang="en-GB" sz="1013" b="1" i="1" dirty="0"/>
              <a:t>b</a:t>
            </a:r>
          </a:p>
        </p:txBody>
      </p:sp>
      <p:sp>
        <p:nvSpPr>
          <p:cNvPr id="21" name="TextBox 20">
            <a:extLst>
              <a:ext uri="{FF2B5EF4-FFF2-40B4-BE49-F238E27FC236}">
                <a16:creationId xmlns:a16="http://schemas.microsoft.com/office/drawing/2014/main" id="{94DCFD9A-04FC-48A3-878D-C6DD12254510}"/>
              </a:ext>
            </a:extLst>
          </p:cNvPr>
          <p:cNvSpPr txBox="1"/>
          <p:nvPr/>
        </p:nvSpPr>
        <p:spPr>
          <a:xfrm>
            <a:off x="1282122" y="3124554"/>
            <a:ext cx="332796" cy="185415"/>
          </a:xfrm>
          <a:prstGeom prst="rect">
            <a:avLst/>
          </a:prstGeom>
          <a:noFill/>
        </p:spPr>
        <p:txBody>
          <a:bodyPr wrap="square" rtlCol="0">
            <a:spAutoFit/>
          </a:bodyPr>
          <a:lstStyle/>
          <a:p>
            <a:r>
              <a:rPr lang="en-GB" sz="1013" b="1" i="1" dirty="0"/>
              <a:t>h</a:t>
            </a:r>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EF0C5EB7-F123-49AC-8D69-D14642367451}"/>
                  </a:ext>
                </a:extLst>
              </p14:cNvPr>
              <p14:cNvContentPartPr/>
              <p14:nvPr/>
            </p14:nvContentPartPr>
            <p14:xfrm>
              <a:off x="915244" y="1928419"/>
              <a:ext cx="217414" cy="379587"/>
            </p14:xfrm>
          </p:contentPart>
        </mc:Choice>
        <mc:Fallback xmlns="">
          <p:pic>
            <p:nvPicPr>
              <p:cNvPr id="3" name="Ink 2">
                <a:extLst>
                  <a:ext uri="{FF2B5EF4-FFF2-40B4-BE49-F238E27FC236}">
                    <a16:creationId xmlns:a16="http://schemas.microsoft.com/office/drawing/2014/main" id="{EF0C5EB7-F123-49AC-8D69-D14642367451}"/>
                  </a:ext>
                </a:extLst>
              </p:cNvPr>
              <p:cNvPicPr/>
              <p:nvPr/>
            </p:nvPicPr>
            <p:blipFill>
              <a:blip r:embed="rId4"/>
              <a:stretch>
                <a:fillRect/>
              </a:stretch>
            </p:blipFill>
            <p:spPr>
              <a:xfrm>
                <a:off x="906245" y="1919416"/>
                <a:ext cx="235412" cy="397594"/>
              </a:xfrm>
              <a:prstGeom prst="rect">
                <a:avLst/>
              </a:prstGeom>
            </p:spPr>
          </p:pic>
        </mc:Fallback>
      </mc:AlternateContent>
      <p:sp>
        <p:nvSpPr>
          <p:cNvPr id="6" name="Arrow: Left 5">
            <a:extLst>
              <a:ext uri="{FF2B5EF4-FFF2-40B4-BE49-F238E27FC236}">
                <a16:creationId xmlns:a16="http://schemas.microsoft.com/office/drawing/2014/main" id="{B030E5AD-F68C-4A36-8D3E-959DF27D84C1}"/>
              </a:ext>
            </a:extLst>
          </p:cNvPr>
          <p:cNvSpPr/>
          <p:nvPr/>
        </p:nvSpPr>
        <p:spPr>
          <a:xfrm rot="1226628">
            <a:off x="1168239" y="2049354"/>
            <a:ext cx="641950" cy="51730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24" name="Right Triangle 23">
            <a:extLst>
              <a:ext uri="{FF2B5EF4-FFF2-40B4-BE49-F238E27FC236}">
                <a16:creationId xmlns:a16="http://schemas.microsoft.com/office/drawing/2014/main" id="{6A763FE3-018C-4026-83F7-31CD273A91AC}"/>
              </a:ext>
            </a:extLst>
          </p:cNvPr>
          <p:cNvSpPr/>
          <p:nvPr/>
        </p:nvSpPr>
        <p:spPr>
          <a:xfrm rot="5400000">
            <a:off x="1415712" y="473140"/>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Tree>
    <p:extLst>
      <p:ext uri="{BB962C8B-B14F-4D97-AF65-F5344CB8AC3E}">
        <p14:creationId xmlns:p14="http://schemas.microsoft.com/office/powerpoint/2010/main" val="47869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500" fill="hold"/>
                                        <p:tgtEl>
                                          <p:spTgt spid="19"/>
                                        </p:tgtEl>
                                        <p:attrNameLst>
                                          <p:attrName>ppt_w</p:attrName>
                                        </p:attrNameLst>
                                      </p:cBhvr>
                                      <p:tavLst>
                                        <p:tav tm="0">
                                          <p:val>
                                            <p:fltVal val="0"/>
                                          </p:val>
                                        </p:tav>
                                        <p:tav tm="100000">
                                          <p:val>
                                            <p:strVal val="#ppt_w"/>
                                          </p:val>
                                        </p:tav>
                                      </p:tavLst>
                                    </p:anim>
                                    <p:anim calcmode="lin" valueType="num">
                                      <p:cBhvr>
                                        <p:cTn id="20" dur="500" fill="hold"/>
                                        <p:tgtEl>
                                          <p:spTgt spid="19"/>
                                        </p:tgtEl>
                                        <p:attrNameLst>
                                          <p:attrName>ppt_h</p:attrName>
                                        </p:attrNameLst>
                                      </p:cBhvr>
                                      <p:tavLst>
                                        <p:tav tm="0">
                                          <p:val>
                                            <p:fltVal val="0"/>
                                          </p:val>
                                        </p:tav>
                                        <p:tav tm="100000">
                                          <p:val>
                                            <p:strVal val="#ppt_h"/>
                                          </p:val>
                                        </p:tav>
                                      </p:tavLst>
                                    </p:anim>
                                    <p:animEffect transition="in" filter="fade">
                                      <p:cBhvr>
                                        <p:cTn id="21" dur="500"/>
                                        <p:tgtEl>
                                          <p:spTgt spid="19"/>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500" fill="hold"/>
                                        <p:tgtEl>
                                          <p:spTgt spid="20"/>
                                        </p:tgtEl>
                                        <p:attrNameLst>
                                          <p:attrName>ppt_w</p:attrName>
                                        </p:attrNameLst>
                                      </p:cBhvr>
                                      <p:tavLst>
                                        <p:tav tm="0">
                                          <p:val>
                                            <p:fltVal val="0"/>
                                          </p:val>
                                        </p:tav>
                                        <p:tav tm="100000">
                                          <p:val>
                                            <p:strVal val="#ppt_w"/>
                                          </p:val>
                                        </p:tav>
                                      </p:tavLst>
                                    </p:anim>
                                    <p:anim calcmode="lin" valueType="num">
                                      <p:cBhvr>
                                        <p:cTn id="25" dur="500" fill="hold"/>
                                        <p:tgtEl>
                                          <p:spTgt spid="20"/>
                                        </p:tgtEl>
                                        <p:attrNameLst>
                                          <p:attrName>ppt_h</p:attrName>
                                        </p:attrNameLst>
                                      </p:cBhvr>
                                      <p:tavLst>
                                        <p:tav tm="0">
                                          <p:val>
                                            <p:fltVal val="0"/>
                                          </p:val>
                                        </p:tav>
                                        <p:tav tm="100000">
                                          <p:val>
                                            <p:strVal val="#ppt_h"/>
                                          </p:val>
                                        </p:tav>
                                      </p:tavLst>
                                    </p:anim>
                                    <p:animEffect transition="in" filter="fade">
                                      <p:cBhvr>
                                        <p:cTn id="26" dur="500"/>
                                        <p:tgtEl>
                                          <p:spTgt spid="20"/>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p:cTn id="29" dur="500" fill="hold"/>
                                        <p:tgtEl>
                                          <p:spTgt spid="15"/>
                                        </p:tgtEl>
                                        <p:attrNameLst>
                                          <p:attrName>ppt_w</p:attrName>
                                        </p:attrNameLst>
                                      </p:cBhvr>
                                      <p:tavLst>
                                        <p:tav tm="0">
                                          <p:val>
                                            <p:fltVal val="0"/>
                                          </p:val>
                                        </p:tav>
                                        <p:tav tm="100000">
                                          <p:val>
                                            <p:strVal val="#ppt_w"/>
                                          </p:val>
                                        </p:tav>
                                      </p:tavLst>
                                    </p:anim>
                                    <p:anim calcmode="lin" valueType="num">
                                      <p:cBhvr>
                                        <p:cTn id="30" dur="500" fill="hold"/>
                                        <p:tgtEl>
                                          <p:spTgt spid="15"/>
                                        </p:tgtEl>
                                        <p:attrNameLst>
                                          <p:attrName>ppt_h</p:attrName>
                                        </p:attrNameLst>
                                      </p:cBhvr>
                                      <p:tavLst>
                                        <p:tav tm="0">
                                          <p:val>
                                            <p:fltVal val="0"/>
                                          </p:val>
                                        </p:tav>
                                        <p:tav tm="100000">
                                          <p:val>
                                            <p:strVal val="#ppt_h"/>
                                          </p:val>
                                        </p:tav>
                                      </p:tavLst>
                                    </p:anim>
                                    <p:animEffect transition="in" filter="fade">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childTnLst>
                                </p:cTn>
                              </p:par>
                              <p:par>
                                <p:cTn id="36" presetID="22" presetClass="entr" presetSubtype="4" fill="hold" nodeType="withEffect">
                                  <p:stCondLst>
                                    <p:cond delay="0"/>
                                  </p:stCondLst>
                                  <p:childTnLst>
                                    <p:set>
                                      <p:cBhvr>
                                        <p:cTn id="37" dur="1" fill="hold">
                                          <p:stCondLst>
                                            <p:cond delay="0"/>
                                          </p:stCondLst>
                                        </p:cTn>
                                        <p:tgtEl>
                                          <p:spTgt spid="3"/>
                                        </p:tgtEl>
                                        <p:attrNameLst>
                                          <p:attrName>style.visibility</p:attrName>
                                        </p:attrNameLst>
                                      </p:cBhvr>
                                      <p:to>
                                        <p:strVal val="visible"/>
                                      </p:to>
                                    </p:set>
                                    <p:animEffect transition="in" filter="wipe(down)">
                                      <p:cBhvr>
                                        <p:cTn id="38" dur="500"/>
                                        <p:tgtEl>
                                          <p:spTgt spid="3"/>
                                        </p:tgtEl>
                                      </p:cBhvr>
                                    </p:animEffect>
                                  </p:childTnLst>
                                </p:cTn>
                              </p:par>
                            </p:childTnLst>
                          </p:cTn>
                        </p:par>
                        <p:par>
                          <p:cTn id="39" fill="hold">
                            <p:stCondLst>
                              <p:cond delay="500"/>
                            </p:stCondLst>
                            <p:childTnLst>
                              <p:par>
                                <p:cTn id="40" presetID="2" presetClass="entr" presetSubtype="6" fill="hold" grpId="0" nodeType="after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additive="base">
                                        <p:cTn id="42" dur="500" fill="hold"/>
                                        <p:tgtEl>
                                          <p:spTgt spid="6"/>
                                        </p:tgtEl>
                                        <p:attrNameLst>
                                          <p:attrName>ppt_x</p:attrName>
                                        </p:attrNameLst>
                                      </p:cBhvr>
                                      <p:tavLst>
                                        <p:tav tm="0">
                                          <p:val>
                                            <p:strVal val="1+#ppt_w/2"/>
                                          </p:val>
                                        </p:tav>
                                        <p:tav tm="100000">
                                          <p:val>
                                            <p:strVal val="#ppt_x"/>
                                          </p:val>
                                        </p:tav>
                                      </p:tavLst>
                                    </p:anim>
                                    <p:anim calcmode="lin" valueType="num">
                                      <p:cBhvr additive="base">
                                        <p:cTn id="4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6" grpId="0"/>
      <p:bldP spid="15" grpId="0"/>
      <p:bldP spid="19" grpId="0"/>
      <p:bldP spid="20" grpId="0"/>
      <p:bldP spid="6"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13071CEF-7CE9-4F1D-8557-617AC1A49451}"/>
              </a:ext>
            </a:extLst>
          </p:cNvPr>
          <p:cNvSpPr txBox="1"/>
          <p:nvPr/>
        </p:nvSpPr>
        <p:spPr>
          <a:xfrm>
            <a:off x="5581170" y="940564"/>
            <a:ext cx="3054172" cy="650306"/>
          </a:xfrm>
          <a:prstGeom prst="rect">
            <a:avLst/>
          </a:prstGeom>
          <a:noFill/>
        </p:spPr>
        <p:txBody>
          <a:bodyPr wrap="square" rtlCol="0">
            <a:spAutoFit/>
          </a:bodyPr>
          <a:lstStyle/>
          <a:p>
            <a:r>
              <a:rPr lang="en-GB" sz="1600" dirty="0"/>
              <a:t>We can do this again.</a:t>
            </a:r>
          </a:p>
          <a:p>
            <a:endParaRPr lang="en-GB" sz="1013" dirty="0"/>
          </a:p>
          <a:p>
            <a:endParaRPr lang="en-GB" sz="1013" dirty="0"/>
          </a:p>
        </p:txBody>
      </p:sp>
      <p:sp>
        <p:nvSpPr>
          <p:cNvPr id="13" name="TextBox 12">
            <a:extLst>
              <a:ext uri="{FF2B5EF4-FFF2-40B4-BE49-F238E27FC236}">
                <a16:creationId xmlns:a16="http://schemas.microsoft.com/office/drawing/2014/main" id="{E130C754-A5F3-48BC-9DD2-97190BB940AE}"/>
              </a:ext>
            </a:extLst>
          </p:cNvPr>
          <p:cNvSpPr txBox="1"/>
          <p:nvPr/>
        </p:nvSpPr>
        <p:spPr>
          <a:xfrm>
            <a:off x="5581170" y="1498253"/>
            <a:ext cx="3890865" cy="650306"/>
          </a:xfrm>
          <a:prstGeom prst="rect">
            <a:avLst/>
          </a:prstGeom>
          <a:noFill/>
        </p:spPr>
        <p:txBody>
          <a:bodyPr wrap="square" rtlCol="0">
            <a:spAutoFit/>
          </a:bodyPr>
          <a:lstStyle/>
          <a:p>
            <a:r>
              <a:rPr lang="en-GB" sz="1600" dirty="0"/>
              <a:t>And again.</a:t>
            </a:r>
          </a:p>
          <a:p>
            <a:endParaRPr lang="en-GB" sz="1013" dirty="0"/>
          </a:p>
          <a:p>
            <a:endParaRPr lang="en-GB" sz="1013" dirty="0"/>
          </a:p>
        </p:txBody>
      </p:sp>
      <p:sp>
        <p:nvSpPr>
          <p:cNvPr id="14" name="TextBox 13">
            <a:extLst>
              <a:ext uri="{FF2B5EF4-FFF2-40B4-BE49-F238E27FC236}">
                <a16:creationId xmlns:a16="http://schemas.microsoft.com/office/drawing/2014/main" id="{60A19B41-D6C9-410C-97E9-23B4244B2E65}"/>
              </a:ext>
            </a:extLst>
          </p:cNvPr>
          <p:cNvSpPr txBox="1"/>
          <p:nvPr/>
        </p:nvSpPr>
        <p:spPr>
          <a:xfrm>
            <a:off x="5581170" y="2064171"/>
            <a:ext cx="3890865" cy="650306"/>
          </a:xfrm>
          <a:prstGeom prst="rect">
            <a:avLst/>
          </a:prstGeom>
          <a:noFill/>
        </p:spPr>
        <p:txBody>
          <a:bodyPr wrap="square" rtlCol="0">
            <a:spAutoFit/>
          </a:bodyPr>
          <a:lstStyle/>
          <a:p>
            <a:r>
              <a:rPr lang="en-GB" sz="1600" dirty="0"/>
              <a:t>We can see a big square.</a:t>
            </a:r>
            <a:endParaRPr lang="en-GB" sz="1600" b="1" i="1" dirty="0"/>
          </a:p>
          <a:p>
            <a:endParaRPr lang="en-GB" sz="1013" dirty="0"/>
          </a:p>
          <a:p>
            <a:endParaRPr lang="en-GB" sz="1013" dirty="0"/>
          </a:p>
        </p:txBody>
      </p:sp>
      <p:sp>
        <p:nvSpPr>
          <p:cNvPr id="16" name="TextBox 15">
            <a:extLst>
              <a:ext uri="{FF2B5EF4-FFF2-40B4-BE49-F238E27FC236}">
                <a16:creationId xmlns:a16="http://schemas.microsoft.com/office/drawing/2014/main" id="{BB0D1E24-8C1F-40FD-B699-39DDC92C7F74}"/>
              </a:ext>
            </a:extLst>
          </p:cNvPr>
          <p:cNvSpPr txBox="1"/>
          <p:nvPr/>
        </p:nvSpPr>
        <p:spPr>
          <a:xfrm>
            <a:off x="5581169" y="2577047"/>
            <a:ext cx="3890865" cy="650306"/>
          </a:xfrm>
          <a:prstGeom prst="rect">
            <a:avLst/>
          </a:prstGeom>
          <a:noFill/>
        </p:spPr>
        <p:txBody>
          <a:bodyPr wrap="square" rtlCol="0">
            <a:spAutoFit/>
          </a:bodyPr>
          <a:lstStyle/>
          <a:p>
            <a:r>
              <a:rPr lang="en-GB" sz="1600" dirty="0"/>
              <a:t>And a smaller square on the inside.</a:t>
            </a:r>
          </a:p>
          <a:p>
            <a:endParaRPr lang="en-GB" sz="1013" dirty="0"/>
          </a:p>
          <a:p>
            <a:endParaRPr lang="en-GB" sz="1013" dirty="0"/>
          </a:p>
        </p:txBody>
      </p:sp>
      <p:sp>
        <p:nvSpPr>
          <p:cNvPr id="26" name="TextBox 25">
            <a:extLst>
              <a:ext uri="{FF2B5EF4-FFF2-40B4-BE49-F238E27FC236}">
                <a16:creationId xmlns:a16="http://schemas.microsoft.com/office/drawing/2014/main" id="{4A30E43D-3384-4641-8476-E9ACC63583B3}"/>
              </a:ext>
            </a:extLst>
          </p:cNvPr>
          <p:cNvSpPr txBox="1"/>
          <p:nvPr/>
        </p:nvSpPr>
        <p:spPr>
          <a:xfrm>
            <a:off x="2974651" y="4243334"/>
            <a:ext cx="480932" cy="248209"/>
          </a:xfrm>
          <a:prstGeom prst="rect">
            <a:avLst/>
          </a:prstGeom>
          <a:noFill/>
        </p:spPr>
        <p:txBody>
          <a:bodyPr wrap="square" rtlCol="0">
            <a:spAutoFit/>
          </a:bodyPr>
          <a:lstStyle/>
          <a:p>
            <a:r>
              <a:rPr lang="en-GB" sz="1013" b="1" i="1" dirty="0"/>
              <a:t>a</a:t>
            </a:r>
          </a:p>
        </p:txBody>
      </p:sp>
      <p:sp>
        <p:nvSpPr>
          <p:cNvPr id="27" name="TextBox 26">
            <a:extLst>
              <a:ext uri="{FF2B5EF4-FFF2-40B4-BE49-F238E27FC236}">
                <a16:creationId xmlns:a16="http://schemas.microsoft.com/office/drawing/2014/main" id="{402577AF-1899-44D2-AF5A-91C70C024874}"/>
              </a:ext>
            </a:extLst>
          </p:cNvPr>
          <p:cNvSpPr txBox="1"/>
          <p:nvPr/>
        </p:nvSpPr>
        <p:spPr>
          <a:xfrm>
            <a:off x="3928894" y="1779392"/>
            <a:ext cx="480932" cy="248209"/>
          </a:xfrm>
          <a:prstGeom prst="rect">
            <a:avLst/>
          </a:prstGeom>
          <a:noFill/>
        </p:spPr>
        <p:txBody>
          <a:bodyPr wrap="square" rtlCol="0">
            <a:spAutoFit/>
          </a:bodyPr>
          <a:lstStyle/>
          <a:p>
            <a:r>
              <a:rPr lang="en-GB" sz="1013" b="1" i="1" dirty="0"/>
              <a:t>a</a:t>
            </a:r>
          </a:p>
        </p:txBody>
      </p:sp>
      <p:sp>
        <p:nvSpPr>
          <p:cNvPr id="29" name="TextBox 28">
            <a:extLst>
              <a:ext uri="{FF2B5EF4-FFF2-40B4-BE49-F238E27FC236}">
                <a16:creationId xmlns:a16="http://schemas.microsoft.com/office/drawing/2014/main" id="{3A79729C-A79A-4338-AB8F-06A4D7AB2599}"/>
              </a:ext>
            </a:extLst>
          </p:cNvPr>
          <p:cNvSpPr txBox="1"/>
          <p:nvPr/>
        </p:nvSpPr>
        <p:spPr>
          <a:xfrm>
            <a:off x="3273211" y="870437"/>
            <a:ext cx="480932" cy="248209"/>
          </a:xfrm>
          <a:prstGeom prst="rect">
            <a:avLst/>
          </a:prstGeom>
          <a:noFill/>
        </p:spPr>
        <p:txBody>
          <a:bodyPr wrap="square" rtlCol="0">
            <a:spAutoFit/>
          </a:bodyPr>
          <a:lstStyle/>
          <a:p>
            <a:r>
              <a:rPr lang="en-GB" sz="1013" b="1" i="1" dirty="0" smtClean="0"/>
              <a:t>b</a:t>
            </a:r>
            <a:endParaRPr lang="en-GB" sz="1013" b="1" i="1" dirty="0"/>
          </a:p>
        </p:txBody>
      </p:sp>
      <p:sp>
        <p:nvSpPr>
          <p:cNvPr id="38" name="TextBox 37">
            <a:extLst>
              <a:ext uri="{FF2B5EF4-FFF2-40B4-BE49-F238E27FC236}">
                <a16:creationId xmlns:a16="http://schemas.microsoft.com/office/drawing/2014/main" id="{BA84ABD7-F450-4EF9-8C07-8C2446A74F9C}"/>
              </a:ext>
            </a:extLst>
          </p:cNvPr>
          <p:cNvSpPr txBox="1"/>
          <p:nvPr/>
        </p:nvSpPr>
        <p:spPr>
          <a:xfrm>
            <a:off x="1653097" y="1572959"/>
            <a:ext cx="332796" cy="185415"/>
          </a:xfrm>
          <a:prstGeom prst="rect">
            <a:avLst/>
          </a:prstGeom>
          <a:noFill/>
        </p:spPr>
        <p:txBody>
          <a:bodyPr wrap="square" rtlCol="0">
            <a:spAutoFit/>
          </a:bodyPr>
          <a:lstStyle/>
          <a:p>
            <a:r>
              <a:rPr lang="en-GB" sz="1013" b="1" i="1" dirty="0"/>
              <a:t>h</a:t>
            </a:r>
          </a:p>
        </p:txBody>
      </p:sp>
      <p:sp>
        <p:nvSpPr>
          <p:cNvPr id="39" name="TextBox 38">
            <a:extLst>
              <a:ext uri="{FF2B5EF4-FFF2-40B4-BE49-F238E27FC236}">
                <a16:creationId xmlns:a16="http://schemas.microsoft.com/office/drawing/2014/main" id="{126840C9-B09E-40BA-8331-C9C7207C727E}"/>
              </a:ext>
            </a:extLst>
          </p:cNvPr>
          <p:cNvSpPr txBox="1"/>
          <p:nvPr/>
        </p:nvSpPr>
        <p:spPr>
          <a:xfrm>
            <a:off x="582448" y="3227353"/>
            <a:ext cx="332796" cy="185415"/>
          </a:xfrm>
          <a:prstGeom prst="rect">
            <a:avLst/>
          </a:prstGeom>
          <a:noFill/>
        </p:spPr>
        <p:txBody>
          <a:bodyPr wrap="square" rtlCol="0">
            <a:spAutoFit/>
          </a:bodyPr>
          <a:lstStyle/>
          <a:p>
            <a:r>
              <a:rPr lang="en-GB" sz="1013" b="1" i="1" dirty="0"/>
              <a:t>a</a:t>
            </a:r>
          </a:p>
        </p:txBody>
      </p:sp>
      <p:sp>
        <p:nvSpPr>
          <p:cNvPr id="40" name="TextBox 39">
            <a:extLst>
              <a:ext uri="{FF2B5EF4-FFF2-40B4-BE49-F238E27FC236}">
                <a16:creationId xmlns:a16="http://schemas.microsoft.com/office/drawing/2014/main" id="{1B034A09-1325-4A7E-BA7E-2FEA71B6BC03}"/>
              </a:ext>
            </a:extLst>
          </p:cNvPr>
          <p:cNvSpPr txBox="1"/>
          <p:nvPr/>
        </p:nvSpPr>
        <p:spPr>
          <a:xfrm>
            <a:off x="1111053" y="4308155"/>
            <a:ext cx="332796" cy="185415"/>
          </a:xfrm>
          <a:prstGeom prst="rect">
            <a:avLst/>
          </a:prstGeom>
          <a:noFill/>
        </p:spPr>
        <p:txBody>
          <a:bodyPr wrap="square" rtlCol="0">
            <a:spAutoFit/>
          </a:bodyPr>
          <a:lstStyle/>
          <a:p>
            <a:r>
              <a:rPr lang="en-GB" sz="1013" b="1" i="1" dirty="0"/>
              <a:t>b</a:t>
            </a:r>
          </a:p>
        </p:txBody>
      </p:sp>
      <p:sp>
        <p:nvSpPr>
          <p:cNvPr id="42" name="TextBox 41">
            <a:extLst>
              <a:ext uri="{FF2B5EF4-FFF2-40B4-BE49-F238E27FC236}">
                <a16:creationId xmlns:a16="http://schemas.microsoft.com/office/drawing/2014/main" id="{CCE83840-3609-492D-93A5-F703E728E9FB}"/>
              </a:ext>
            </a:extLst>
          </p:cNvPr>
          <p:cNvSpPr txBox="1"/>
          <p:nvPr/>
        </p:nvSpPr>
        <p:spPr>
          <a:xfrm>
            <a:off x="1594321" y="870437"/>
            <a:ext cx="332796" cy="185415"/>
          </a:xfrm>
          <a:prstGeom prst="rect">
            <a:avLst/>
          </a:prstGeom>
          <a:noFill/>
        </p:spPr>
        <p:txBody>
          <a:bodyPr wrap="square" rtlCol="0">
            <a:spAutoFit/>
          </a:bodyPr>
          <a:lstStyle/>
          <a:p>
            <a:r>
              <a:rPr lang="en-GB" sz="1013" b="1" i="1" dirty="0"/>
              <a:t>a</a:t>
            </a:r>
          </a:p>
        </p:txBody>
      </p:sp>
      <p:sp>
        <p:nvSpPr>
          <p:cNvPr id="43" name="TextBox 42">
            <a:extLst>
              <a:ext uri="{FF2B5EF4-FFF2-40B4-BE49-F238E27FC236}">
                <a16:creationId xmlns:a16="http://schemas.microsoft.com/office/drawing/2014/main" id="{809155C5-1255-4669-A1F9-ED57A299D9EC}"/>
              </a:ext>
            </a:extLst>
          </p:cNvPr>
          <p:cNvSpPr txBox="1"/>
          <p:nvPr/>
        </p:nvSpPr>
        <p:spPr>
          <a:xfrm>
            <a:off x="627784" y="1401481"/>
            <a:ext cx="332796" cy="185415"/>
          </a:xfrm>
          <a:prstGeom prst="rect">
            <a:avLst/>
          </a:prstGeom>
          <a:noFill/>
        </p:spPr>
        <p:txBody>
          <a:bodyPr wrap="square" rtlCol="0">
            <a:spAutoFit/>
          </a:bodyPr>
          <a:lstStyle/>
          <a:p>
            <a:r>
              <a:rPr lang="en-GB" sz="1013" b="1" i="1" dirty="0"/>
              <a:t>b</a:t>
            </a:r>
          </a:p>
        </p:txBody>
      </p:sp>
      <p:sp>
        <p:nvSpPr>
          <p:cNvPr id="44" name="TextBox 43">
            <a:extLst>
              <a:ext uri="{FF2B5EF4-FFF2-40B4-BE49-F238E27FC236}">
                <a16:creationId xmlns:a16="http://schemas.microsoft.com/office/drawing/2014/main" id="{94DCFD9A-04FC-48A3-878D-C6DD12254510}"/>
              </a:ext>
            </a:extLst>
          </p:cNvPr>
          <p:cNvSpPr txBox="1"/>
          <p:nvPr/>
        </p:nvSpPr>
        <p:spPr>
          <a:xfrm>
            <a:off x="1356545" y="3105815"/>
            <a:ext cx="332796" cy="185415"/>
          </a:xfrm>
          <a:prstGeom prst="rect">
            <a:avLst/>
          </a:prstGeom>
          <a:noFill/>
        </p:spPr>
        <p:txBody>
          <a:bodyPr wrap="square" rtlCol="0">
            <a:spAutoFit/>
          </a:bodyPr>
          <a:lstStyle/>
          <a:p>
            <a:r>
              <a:rPr lang="en-GB" sz="1013" b="1" i="1" dirty="0"/>
              <a:t>h</a:t>
            </a:r>
          </a:p>
        </p:txBody>
      </p:sp>
      <p:sp>
        <p:nvSpPr>
          <p:cNvPr id="47" name="Right Triangle 46">
            <a:extLst>
              <a:ext uri="{FF2B5EF4-FFF2-40B4-BE49-F238E27FC236}">
                <a16:creationId xmlns:a16="http://schemas.microsoft.com/office/drawing/2014/main" id="{6A763FE3-018C-4026-83F7-31CD273A91AC}"/>
              </a:ext>
            </a:extLst>
          </p:cNvPr>
          <p:cNvSpPr/>
          <p:nvPr/>
        </p:nvSpPr>
        <p:spPr>
          <a:xfrm>
            <a:off x="794182" y="2071602"/>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49" name="TextBox 48">
            <a:extLst>
              <a:ext uri="{FF2B5EF4-FFF2-40B4-BE49-F238E27FC236}">
                <a16:creationId xmlns:a16="http://schemas.microsoft.com/office/drawing/2014/main" id="{126840C9-B09E-40BA-8331-C9C7207C727E}"/>
              </a:ext>
            </a:extLst>
          </p:cNvPr>
          <p:cNvSpPr txBox="1"/>
          <p:nvPr/>
        </p:nvSpPr>
        <p:spPr>
          <a:xfrm>
            <a:off x="582448" y="3227353"/>
            <a:ext cx="332796" cy="185415"/>
          </a:xfrm>
          <a:prstGeom prst="rect">
            <a:avLst/>
          </a:prstGeom>
          <a:noFill/>
        </p:spPr>
        <p:txBody>
          <a:bodyPr wrap="square" rtlCol="0">
            <a:spAutoFit/>
          </a:bodyPr>
          <a:lstStyle/>
          <a:p>
            <a:r>
              <a:rPr lang="en-GB" sz="1013" b="1" i="1" dirty="0"/>
              <a:t>a</a:t>
            </a:r>
          </a:p>
        </p:txBody>
      </p:sp>
      <p:sp>
        <p:nvSpPr>
          <p:cNvPr id="50" name="TextBox 49">
            <a:extLst>
              <a:ext uri="{FF2B5EF4-FFF2-40B4-BE49-F238E27FC236}">
                <a16:creationId xmlns:a16="http://schemas.microsoft.com/office/drawing/2014/main" id="{1B034A09-1325-4A7E-BA7E-2FEA71B6BC03}"/>
              </a:ext>
            </a:extLst>
          </p:cNvPr>
          <p:cNvSpPr txBox="1"/>
          <p:nvPr/>
        </p:nvSpPr>
        <p:spPr>
          <a:xfrm>
            <a:off x="1111053" y="4308155"/>
            <a:ext cx="332796" cy="185415"/>
          </a:xfrm>
          <a:prstGeom prst="rect">
            <a:avLst/>
          </a:prstGeom>
          <a:noFill/>
        </p:spPr>
        <p:txBody>
          <a:bodyPr wrap="square" rtlCol="0">
            <a:spAutoFit/>
          </a:bodyPr>
          <a:lstStyle/>
          <a:p>
            <a:r>
              <a:rPr lang="en-GB" sz="1013" b="1" i="1" dirty="0"/>
              <a:t>b</a:t>
            </a:r>
          </a:p>
        </p:txBody>
      </p:sp>
      <p:sp>
        <p:nvSpPr>
          <p:cNvPr id="52" name="TextBox 51">
            <a:extLst>
              <a:ext uri="{FF2B5EF4-FFF2-40B4-BE49-F238E27FC236}">
                <a16:creationId xmlns:a16="http://schemas.microsoft.com/office/drawing/2014/main" id="{809155C5-1255-4669-A1F9-ED57A299D9EC}"/>
              </a:ext>
            </a:extLst>
          </p:cNvPr>
          <p:cNvSpPr txBox="1"/>
          <p:nvPr/>
        </p:nvSpPr>
        <p:spPr>
          <a:xfrm>
            <a:off x="582448" y="1300312"/>
            <a:ext cx="332796" cy="248209"/>
          </a:xfrm>
          <a:prstGeom prst="rect">
            <a:avLst/>
          </a:prstGeom>
          <a:noFill/>
        </p:spPr>
        <p:txBody>
          <a:bodyPr wrap="square" rtlCol="0">
            <a:spAutoFit/>
          </a:bodyPr>
          <a:lstStyle/>
          <a:p>
            <a:endParaRPr lang="en-GB" sz="1013" b="1" i="1" dirty="0"/>
          </a:p>
        </p:txBody>
      </p:sp>
      <p:sp>
        <p:nvSpPr>
          <p:cNvPr id="54" name="Right Triangle 53">
            <a:extLst>
              <a:ext uri="{FF2B5EF4-FFF2-40B4-BE49-F238E27FC236}">
                <a16:creationId xmlns:a16="http://schemas.microsoft.com/office/drawing/2014/main" id="{6A763FE3-018C-4026-83F7-31CD273A91AC}"/>
              </a:ext>
            </a:extLst>
          </p:cNvPr>
          <p:cNvSpPr/>
          <p:nvPr/>
        </p:nvSpPr>
        <p:spPr>
          <a:xfrm rot="5400000">
            <a:off x="1422746" y="473140"/>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55" name="Right Triangle 54">
            <a:extLst>
              <a:ext uri="{FF2B5EF4-FFF2-40B4-BE49-F238E27FC236}">
                <a16:creationId xmlns:a16="http://schemas.microsoft.com/office/drawing/2014/main" id="{6A763FE3-018C-4026-83F7-31CD273A91AC}"/>
              </a:ext>
            </a:extLst>
          </p:cNvPr>
          <p:cNvSpPr/>
          <p:nvPr/>
        </p:nvSpPr>
        <p:spPr>
          <a:xfrm rot="10800000">
            <a:off x="3030300" y="1095779"/>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56" name="Right Triangle 55">
            <a:extLst>
              <a:ext uri="{FF2B5EF4-FFF2-40B4-BE49-F238E27FC236}">
                <a16:creationId xmlns:a16="http://schemas.microsoft.com/office/drawing/2014/main" id="{6A763FE3-018C-4026-83F7-31CD273A91AC}"/>
              </a:ext>
            </a:extLst>
          </p:cNvPr>
          <p:cNvSpPr/>
          <p:nvPr/>
        </p:nvSpPr>
        <p:spPr>
          <a:xfrm rot="16200000">
            <a:off x="2407341" y="2689442"/>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2" name="Rectangle 1">
            <a:extLst>
              <a:ext uri="{FF2B5EF4-FFF2-40B4-BE49-F238E27FC236}">
                <a16:creationId xmlns:a16="http://schemas.microsoft.com/office/drawing/2014/main" id="{1BC81963-A253-47A5-9D50-0C38C3264F8E}"/>
              </a:ext>
            </a:extLst>
          </p:cNvPr>
          <p:cNvSpPr/>
          <p:nvPr/>
        </p:nvSpPr>
        <p:spPr>
          <a:xfrm>
            <a:off x="809932" y="1091057"/>
            <a:ext cx="3195621" cy="3183896"/>
          </a:xfrm>
          <a:prstGeom prst="rect">
            <a:avLst/>
          </a:prstGeom>
          <a:solidFill>
            <a:srgbClr val="75D5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57" name="TextBox 56">
            <a:extLst>
              <a:ext uri="{FF2B5EF4-FFF2-40B4-BE49-F238E27FC236}">
                <a16:creationId xmlns:a16="http://schemas.microsoft.com/office/drawing/2014/main" id="{3A79729C-A79A-4338-AB8F-06A4D7AB2599}"/>
              </a:ext>
            </a:extLst>
          </p:cNvPr>
          <p:cNvSpPr txBox="1"/>
          <p:nvPr/>
        </p:nvSpPr>
        <p:spPr>
          <a:xfrm>
            <a:off x="3962352" y="3672189"/>
            <a:ext cx="480932" cy="248209"/>
          </a:xfrm>
          <a:prstGeom prst="rect">
            <a:avLst/>
          </a:prstGeom>
          <a:noFill/>
        </p:spPr>
        <p:txBody>
          <a:bodyPr wrap="square" rtlCol="0">
            <a:spAutoFit/>
          </a:bodyPr>
          <a:lstStyle/>
          <a:p>
            <a:r>
              <a:rPr lang="en-GB" sz="1013" b="1" i="1" dirty="0" smtClean="0"/>
              <a:t>b</a:t>
            </a:r>
            <a:endParaRPr lang="en-GB" sz="1013" b="1" i="1" dirty="0"/>
          </a:p>
        </p:txBody>
      </p:sp>
      <p:sp>
        <p:nvSpPr>
          <p:cNvPr id="8" name="Rectangle 7"/>
          <p:cNvSpPr/>
          <p:nvPr/>
        </p:nvSpPr>
        <p:spPr>
          <a:xfrm rot="20208493">
            <a:off x="1168383" y="1489391"/>
            <a:ext cx="2454251" cy="240402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99547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6"/>
                                        </p:tgtEl>
                                        <p:attrNameLst>
                                          <p:attrName>style.visibility</p:attrName>
                                        </p:attrNameLst>
                                      </p:cBhvr>
                                      <p:to>
                                        <p:strVal val="visible"/>
                                      </p:to>
                                    </p:set>
                                  </p:childTnLst>
                                </p:cTn>
                              </p:par>
                              <p:par>
                                <p:cTn id="23" presetID="53" presetClass="entr" presetSubtype="16" fill="hold" grpId="0" nodeType="withEffect">
                                  <p:stCondLst>
                                    <p:cond delay="0"/>
                                  </p:stCondLst>
                                  <p:childTnLst>
                                    <p:set>
                                      <p:cBhvr>
                                        <p:cTn id="24" dur="1" fill="hold">
                                          <p:stCondLst>
                                            <p:cond delay="0"/>
                                          </p:stCondLst>
                                        </p:cTn>
                                        <p:tgtEl>
                                          <p:spTgt spid="57"/>
                                        </p:tgtEl>
                                        <p:attrNameLst>
                                          <p:attrName>style.visibility</p:attrName>
                                        </p:attrNameLst>
                                      </p:cBhvr>
                                      <p:to>
                                        <p:strVal val="visible"/>
                                      </p:to>
                                    </p:set>
                                    <p:anim calcmode="lin" valueType="num">
                                      <p:cBhvr>
                                        <p:cTn id="25" dur="500" fill="hold"/>
                                        <p:tgtEl>
                                          <p:spTgt spid="57"/>
                                        </p:tgtEl>
                                        <p:attrNameLst>
                                          <p:attrName>ppt_w</p:attrName>
                                        </p:attrNameLst>
                                      </p:cBhvr>
                                      <p:tavLst>
                                        <p:tav tm="0">
                                          <p:val>
                                            <p:fltVal val="0"/>
                                          </p:val>
                                        </p:tav>
                                        <p:tav tm="100000">
                                          <p:val>
                                            <p:strVal val="#ppt_w"/>
                                          </p:val>
                                        </p:tav>
                                      </p:tavLst>
                                    </p:anim>
                                    <p:anim calcmode="lin" valueType="num">
                                      <p:cBhvr>
                                        <p:cTn id="26" dur="500" fill="hold"/>
                                        <p:tgtEl>
                                          <p:spTgt spid="57"/>
                                        </p:tgtEl>
                                        <p:attrNameLst>
                                          <p:attrName>ppt_h</p:attrName>
                                        </p:attrNameLst>
                                      </p:cBhvr>
                                      <p:tavLst>
                                        <p:tav tm="0">
                                          <p:val>
                                            <p:fltVal val="0"/>
                                          </p:val>
                                        </p:tav>
                                        <p:tav tm="100000">
                                          <p:val>
                                            <p:strVal val="#ppt_h"/>
                                          </p:val>
                                        </p:tav>
                                      </p:tavLst>
                                    </p:anim>
                                    <p:animEffect transition="in" filter="fade">
                                      <p:cBhvr>
                                        <p:cTn id="27" dur="500"/>
                                        <p:tgtEl>
                                          <p:spTgt spid="57"/>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6"/>
                                        </p:tgtEl>
                                        <p:attrNameLst>
                                          <p:attrName>style.visibility</p:attrName>
                                        </p:attrNameLst>
                                      </p:cBhvr>
                                      <p:to>
                                        <p:strVal val="visible"/>
                                      </p:to>
                                    </p:set>
                                    <p:anim calcmode="lin" valueType="num">
                                      <p:cBhvr>
                                        <p:cTn id="30" dur="500" fill="hold"/>
                                        <p:tgtEl>
                                          <p:spTgt spid="26"/>
                                        </p:tgtEl>
                                        <p:attrNameLst>
                                          <p:attrName>ppt_w</p:attrName>
                                        </p:attrNameLst>
                                      </p:cBhvr>
                                      <p:tavLst>
                                        <p:tav tm="0">
                                          <p:val>
                                            <p:fltVal val="0"/>
                                          </p:val>
                                        </p:tav>
                                        <p:tav tm="100000">
                                          <p:val>
                                            <p:strVal val="#ppt_w"/>
                                          </p:val>
                                        </p:tav>
                                      </p:tavLst>
                                    </p:anim>
                                    <p:anim calcmode="lin" valueType="num">
                                      <p:cBhvr>
                                        <p:cTn id="31" dur="500" fill="hold"/>
                                        <p:tgtEl>
                                          <p:spTgt spid="26"/>
                                        </p:tgtEl>
                                        <p:attrNameLst>
                                          <p:attrName>ppt_h</p:attrName>
                                        </p:attrNameLst>
                                      </p:cBhvr>
                                      <p:tavLst>
                                        <p:tav tm="0">
                                          <p:val>
                                            <p:fltVal val="0"/>
                                          </p:val>
                                        </p:tav>
                                        <p:tav tm="100000">
                                          <p:val>
                                            <p:strVal val="#ppt_h"/>
                                          </p:val>
                                        </p:tav>
                                      </p:tavLst>
                                    </p:anim>
                                    <p:animEffect transition="in" filter="fade">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wipe(down)">
                                      <p:cBhvr>
                                        <p:cTn id="41" dur="500"/>
                                        <p:tgtEl>
                                          <p:spTgt spid="2"/>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mph" presetSubtype="0" grpId="1" nodeType="clickEffect">
                                  <p:stCondLst>
                                    <p:cond delay="0"/>
                                  </p:stCondLst>
                                  <p:childTnLst>
                                    <p:set>
                                      <p:cBhvr>
                                        <p:cTn id="45" dur="indefinite"/>
                                        <p:tgtEl>
                                          <p:spTgt spid="2"/>
                                        </p:tgtEl>
                                        <p:attrNameLst>
                                          <p:attrName>style.opacity</p:attrName>
                                        </p:attrNameLst>
                                      </p:cBhvr>
                                      <p:to>
                                        <p:strVal val="0.75"/>
                                      </p:to>
                                    </p:set>
                                    <p:animEffect filter="image" prLst="opacity: 0.75">
                                      <p:cBhvr rctx="IE">
                                        <p:cTn id="46" dur="indefinite"/>
                                        <p:tgtEl>
                                          <p:spTgt spid="2"/>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par>
                                <p:cTn id="51" presetID="53" presetClass="entr" presetSubtype="16" fill="hold" grpId="1" nodeType="with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p:cTn id="53" dur="500" fill="hold"/>
                                        <p:tgtEl>
                                          <p:spTgt spid="8"/>
                                        </p:tgtEl>
                                        <p:attrNameLst>
                                          <p:attrName>ppt_w</p:attrName>
                                        </p:attrNameLst>
                                      </p:cBhvr>
                                      <p:tavLst>
                                        <p:tav tm="0">
                                          <p:val>
                                            <p:fltVal val="0"/>
                                          </p:val>
                                        </p:tav>
                                        <p:tav tm="100000">
                                          <p:val>
                                            <p:strVal val="#ppt_w"/>
                                          </p:val>
                                        </p:tav>
                                      </p:tavLst>
                                    </p:anim>
                                    <p:anim calcmode="lin" valueType="num">
                                      <p:cBhvr>
                                        <p:cTn id="54" dur="500" fill="hold"/>
                                        <p:tgtEl>
                                          <p:spTgt spid="8"/>
                                        </p:tgtEl>
                                        <p:attrNameLst>
                                          <p:attrName>ppt_h</p:attrName>
                                        </p:attrNameLst>
                                      </p:cBhvr>
                                      <p:tavLst>
                                        <p:tav tm="0">
                                          <p:val>
                                            <p:fltVal val="0"/>
                                          </p:val>
                                        </p:tav>
                                        <p:tav tm="100000">
                                          <p:val>
                                            <p:strVal val="#ppt_h"/>
                                          </p:val>
                                        </p:tav>
                                      </p:tavLst>
                                    </p:anim>
                                    <p:animEffect transition="in" filter="fade">
                                      <p:cBhvr>
                                        <p:cTn id="55" dur="500"/>
                                        <p:tgtEl>
                                          <p:spTgt spid="8"/>
                                        </p:tgtEl>
                                      </p:cBhvr>
                                    </p:animEffect>
                                  </p:childTnLst>
                                </p:cTn>
                              </p:par>
                              <p:par>
                                <p:cTn id="56" presetID="1" presetClass="exit" presetSubtype="0" fill="hold" grpId="0" nodeType="withEffect">
                                  <p:stCondLst>
                                    <p:cond delay="0"/>
                                  </p:stCondLst>
                                  <p:childTnLst>
                                    <p:set>
                                      <p:cBhvr>
                                        <p:cTn id="57" dur="1" fill="hold">
                                          <p:stCondLst>
                                            <p:cond delay="0"/>
                                          </p:stCondLst>
                                        </p:cTn>
                                        <p:tgtEl>
                                          <p:spTgt spid="40"/>
                                        </p:tgtEl>
                                        <p:attrNameLst>
                                          <p:attrName>style.visibility</p:attrName>
                                        </p:attrNameLst>
                                      </p:cBhvr>
                                      <p:to>
                                        <p:strVal val="hidden"/>
                                      </p:to>
                                    </p:set>
                                  </p:childTnLst>
                                </p:cTn>
                              </p:par>
                              <p:par>
                                <p:cTn id="58" presetID="53" presetClass="entr" presetSubtype="16" fill="hold" grpId="0" nodeType="withEffect" nodePh="1">
                                  <p:stCondLst>
                                    <p:cond delay="0"/>
                                  </p:stCondLst>
                                  <p:endCondLst>
                                    <p:cond evt="begin" delay="0">
                                      <p:tn val="58"/>
                                    </p:cond>
                                  </p:endCondLst>
                                  <p:childTnLst>
                                    <p:set>
                                      <p:cBhvr>
                                        <p:cTn id="59" dur="1" fill="hold">
                                          <p:stCondLst>
                                            <p:cond delay="0"/>
                                          </p:stCondLst>
                                        </p:cTn>
                                        <p:tgtEl>
                                          <p:spTgt spid="52"/>
                                        </p:tgtEl>
                                        <p:attrNameLst>
                                          <p:attrName>style.visibility</p:attrName>
                                        </p:attrNameLst>
                                      </p:cBhvr>
                                      <p:to>
                                        <p:strVal val="visible"/>
                                      </p:to>
                                    </p:set>
                                    <p:anim calcmode="lin" valueType="num">
                                      <p:cBhvr>
                                        <p:cTn id="60" dur="500" fill="hold"/>
                                        <p:tgtEl>
                                          <p:spTgt spid="52"/>
                                        </p:tgtEl>
                                        <p:attrNameLst>
                                          <p:attrName>ppt_w</p:attrName>
                                        </p:attrNameLst>
                                      </p:cBhvr>
                                      <p:tavLst>
                                        <p:tav tm="0">
                                          <p:val>
                                            <p:fltVal val="0"/>
                                          </p:val>
                                        </p:tav>
                                        <p:tav tm="100000">
                                          <p:val>
                                            <p:strVal val="#ppt_w"/>
                                          </p:val>
                                        </p:tav>
                                      </p:tavLst>
                                    </p:anim>
                                    <p:anim calcmode="lin" valueType="num">
                                      <p:cBhvr>
                                        <p:cTn id="61" dur="500" fill="hold"/>
                                        <p:tgtEl>
                                          <p:spTgt spid="52"/>
                                        </p:tgtEl>
                                        <p:attrNameLst>
                                          <p:attrName>ppt_h</p:attrName>
                                        </p:attrNameLst>
                                      </p:cBhvr>
                                      <p:tavLst>
                                        <p:tav tm="0">
                                          <p:val>
                                            <p:fltVal val="0"/>
                                          </p:val>
                                        </p:tav>
                                        <p:tav tm="100000">
                                          <p:val>
                                            <p:strVal val="#ppt_h"/>
                                          </p:val>
                                        </p:tav>
                                      </p:tavLst>
                                    </p:anim>
                                    <p:animEffect transition="in" filter="fade">
                                      <p:cBhvr>
                                        <p:cTn id="62"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6" grpId="0"/>
      <p:bldP spid="26" grpId="0"/>
      <p:bldP spid="27" grpId="0"/>
      <p:bldP spid="29" grpId="0"/>
      <p:bldP spid="40" grpId="0"/>
      <p:bldP spid="52" grpId="0"/>
      <p:bldP spid="55" grpId="0" animBg="1"/>
      <p:bldP spid="56" grpId="0" animBg="1"/>
      <p:bldP spid="2" grpId="0" animBg="1"/>
      <p:bldP spid="2" grpId="1" animBg="1"/>
      <p:bldP spid="57" grpId="0"/>
      <p:bldP spid="8"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13071CEF-7CE9-4F1D-8557-617AC1A49451}"/>
              </a:ext>
            </a:extLst>
          </p:cNvPr>
          <p:cNvSpPr txBox="1"/>
          <p:nvPr/>
        </p:nvSpPr>
        <p:spPr>
          <a:xfrm>
            <a:off x="5586528" y="1047516"/>
            <a:ext cx="3054172" cy="650306"/>
          </a:xfrm>
          <a:prstGeom prst="rect">
            <a:avLst/>
          </a:prstGeom>
          <a:noFill/>
        </p:spPr>
        <p:txBody>
          <a:bodyPr wrap="square" rtlCol="0">
            <a:spAutoFit/>
          </a:bodyPr>
          <a:lstStyle/>
          <a:p>
            <a:r>
              <a:rPr lang="en-GB" sz="1600" dirty="0"/>
              <a:t>What’s the area of the triangles?</a:t>
            </a:r>
          </a:p>
          <a:p>
            <a:endParaRPr lang="en-GB" sz="1013" dirty="0"/>
          </a:p>
          <a:p>
            <a:endParaRPr lang="en-GB" sz="1013" dirty="0"/>
          </a:p>
        </p:txBody>
      </p:sp>
      <p:sp>
        <p:nvSpPr>
          <p:cNvPr id="13" name="TextBox 12">
            <a:extLst>
              <a:ext uri="{FF2B5EF4-FFF2-40B4-BE49-F238E27FC236}">
                <a16:creationId xmlns:a16="http://schemas.microsoft.com/office/drawing/2014/main" id="{E130C754-A5F3-48BC-9DD2-97190BB940AE}"/>
              </a:ext>
            </a:extLst>
          </p:cNvPr>
          <p:cNvSpPr txBox="1"/>
          <p:nvPr/>
        </p:nvSpPr>
        <p:spPr>
          <a:xfrm>
            <a:off x="5586528" y="1714734"/>
            <a:ext cx="3890865" cy="650306"/>
          </a:xfrm>
          <a:prstGeom prst="rect">
            <a:avLst/>
          </a:prstGeom>
          <a:noFill/>
        </p:spPr>
        <p:txBody>
          <a:bodyPr wrap="square" rtlCol="0">
            <a:spAutoFit/>
          </a:bodyPr>
          <a:lstStyle/>
          <a:p>
            <a:r>
              <a:rPr lang="en-GB" sz="1600" dirty="0"/>
              <a:t>Each one has area = </a:t>
            </a:r>
            <a:r>
              <a:rPr lang="en-GB" sz="1600" b="1" dirty="0"/>
              <a:t>½</a:t>
            </a:r>
            <a:r>
              <a:rPr lang="en-GB" sz="1600" b="1" i="1" dirty="0"/>
              <a:t>ab</a:t>
            </a:r>
            <a:r>
              <a:rPr lang="en-GB" sz="1600" dirty="0"/>
              <a:t>.</a:t>
            </a:r>
          </a:p>
          <a:p>
            <a:endParaRPr lang="en-GB" sz="1013" dirty="0"/>
          </a:p>
          <a:p>
            <a:endParaRPr lang="en-GB" sz="1013" dirty="0"/>
          </a:p>
        </p:txBody>
      </p:sp>
      <p:sp>
        <p:nvSpPr>
          <p:cNvPr id="14" name="TextBox 13">
            <a:extLst>
              <a:ext uri="{FF2B5EF4-FFF2-40B4-BE49-F238E27FC236}">
                <a16:creationId xmlns:a16="http://schemas.microsoft.com/office/drawing/2014/main" id="{60A19B41-D6C9-410C-97E9-23B4244B2E65}"/>
              </a:ext>
            </a:extLst>
          </p:cNvPr>
          <p:cNvSpPr txBox="1"/>
          <p:nvPr/>
        </p:nvSpPr>
        <p:spPr>
          <a:xfrm>
            <a:off x="5586528" y="2290899"/>
            <a:ext cx="3287000" cy="896527"/>
          </a:xfrm>
          <a:prstGeom prst="rect">
            <a:avLst/>
          </a:prstGeom>
          <a:noFill/>
        </p:spPr>
        <p:txBody>
          <a:bodyPr wrap="square" rtlCol="0">
            <a:spAutoFit/>
          </a:bodyPr>
          <a:lstStyle/>
          <a:p>
            <a:r>
              <a:rPr lang="en-GB" sz="1600" dirty="0"/>
              <a:t>There are 4 triangles so the total for all of them is </a:t>
            </a:r>
            <a:r>
              <a:rPr lang="en-GB" sz="1600" b="1" dirty="0"/>
              <a:t>2</a:t>
            </a:r>
            <a:r>
              <a:rPr lang="en-GB" sz="1600" b="1" i="1" dirty="0"/>
              <a:t>ab</a:t>
            </a:r>
            <a:r>
              <a:rPr lang="en-GB" sz="1600" dirty="0"/>
              <a:t>.</a:t>
            </a:r>
            <a:endParaRPr lang="en-GB" sz="1600" i="1" dirty="0"/>
          </a:p>
          <a:p>
            <a:endParaRPr lang="en-GB" sz="1013" dirty="0"/>
          </a:p>
          <a:p>
            <a:endParaRPr lang="en-GB" sz="1013" dirty="0"/>
          </a:p>
        </p:txBody>
      </p:sp>
      <p:sp>
        <p:nvSpPr>
          <p:cNvPr id="29" name="TextBox 28">
            <a:extLst>
              <a:ext uri="{FF2B5EF4-FFF2-40B4-BE49-F238E27FC236}">
                <a16:creationId xmlns:a16="http://schemas.microsoft.com/office/drawing/2014/main" id="{3A79729C-A79A-4338-AB8F-06A4D7AB2599}"/>
              </a:ext>
            </a:extLst>
          </p:cNvPr>
          <p:cNvSpPr txBox="1"/>
          <p:nvPr/>
        </p:nvSpPr>
        <p:spPr>
          <a:xfrm>
            <a:off x="3432165" y="864496"/>
            <a:ext cx="480932" cy="248209"/>
          </a:xfrm>
          <a:prstGeom prst="rect">
            <a:avLst/>
          </a:prstGeom>
          <a:noFill/>
        </p:spPr>
        <p:txBody>
          <a:bodyPr wrap="square" rtlCol="0">
            <a:spAutoFit/>
          </a:bodyPr>
          <a:lstStyle/>
          <a:p>
            <a:r>
              <a:rPr lang="en-GB" sz="1013" b="1" i="1" dirty="0"/>
              <a:t>b</a:t>
            </a:r>
          </a:p>
        </p:txBody>
      </p:sp>
      <p:sp>
        <p:nvSpPr>
          <p:cNvPr id="30" name="TextBox 29">
            <a:extLst>
              <a:ext uri="{FF2B5EF4-FFF2-40B4-BE49-F238E27FC236}">
                <a16:creationId xmlns:a16="http://schemas.microsoft.com/office/drawing/2014/main" id="{CCE83840-3609-492D-93A5-F703E728E9FB}"/>
              </a:ext>
            </a:extLst>
          </p:cNvPr>
          <p:cNvSpPr txBox="1"/>
          <p:nvPr/>
        </p:nvSpPr>
        <p:spPr>
          <a:xfrm>
            <a:off x="1594321" y="870437"/>
            <a:ext cx="332796" cy="185415"/>
          </a:xfrm>
          <a:prstGeom prst="rect">
            <a:avLst/>
          </a:prstGeom>
          <a:noFill/>
        </p:spPr>
        <p:txBody>
          <a:bodyPr wrap="square" rtlCol="0">
            <a:spAutoFit/>
          </a:bodyPr>
          <a:lstStyle/>
          <a:p>
            <a:r>
              <a:rPr lang="en-GB" sz="1013" b="1" i="1" dirty="0"/>
              <a:t>a</a:t>
            </a:r>
          </a:p>
        </p:txBody>
      </p:sp>
      <p:sp>
        <p:nvSpPr>
          <p:cNvPr id="31" name="TextBox 30">
            <a:extLst>
              <a:ext uri="{FF2B5EF4-FFF2-40B4-BE49-F238E27FC236}">
                <a16:creationId xmlns:a16="http://schemas.microsoft.com/office/drawing/2014/main" id="{94DCFD9A-04FC-48A3-878D-C6DD12254510}"/>
              </a:ext>
            </a:extLst>
          </p:cNvPr>
          <p:cNvSpPr txBox="1"/>
          <p:nvPr/>
        </p:nvSpPr>
        <p:spPr>
          <a:xfrm>
            <a:off x="1277451" y="3105815"/>
            <a:ext cx="332796" cy="185415"/>
          </a:xfrm>
          <a:prstGeom prst="rect">
            <a:avLst/>
          </a:prstGeom>
          <a:noFill/>
        </p:spPr>
        <p:txBody>
          <a:bodyPr wrap="square" rtlCol="0">
            <a:spAutoFit/>
          </a:bodyPr>
          <a:lstStyle/>
          <a:p>
            <a:r>
              <a:rPr lang="en-GB" sz="1013" b="1" i="1" dirty="0"/>
              <a:t>h</a:t>
            </a:r>
          </a:p>
        </p:txBody>
      </p:sp>
      <p:sp>
        <p:nvSpPr>
          <p:cNvPr id="32" name="Right Triangle 31">
            <a:extLst>
              <a:ext uri="{FF2B5EF4-FFF2-40B4-BE49-F238E27FC236}">
                <a16:creationId xmlns:a16="http://schemas.microsoft.com/office/drawing/2014/main" id="{6A763FE3-018C-4026-83F7-31CD273A91AC}"/>
              </a:ext>
            </a:extLst>
          </p:cNvPr>
          <p:cNvSpPr/>
          <p:nvPr/>
        </p:nvSpPr>
        <p:spPr>
          <a:xfrm>
            <a:off x="794182" y="2071602"/>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33" name="TextBox 32">
            <a:extLst>
              <a:ext uri="{FF2B5EF4-FFF2-40B4-BE49-F238E27FC236}">
                <a16:creationId xmlns:a16="http://schemas.microsoft.com/office/drawing/2014/main" id="{126840C9-B09E-40BA-8331-C9C7207C727E}"/>
              </a:ext>
            </a:extLst>
          </p:cNvPr>
          <p:cNvSpPr txBox="1"/>
          <p:nvPr/>
        </p:nvSpPr>
        <p:spPr>
          <a:xfrm>
            <a:off x="582448" y="3227353"/>
            <a:ext cx="332796" cy="185415"/>
          </a:xfrm>
          <a:prstGeom prst="rect">
            <a:avLst/>
          </a:prstGeom>
          <a:noFill/>
        </p:spPr>
        <p:txBody>
          <a:bodyPr wrap="square" rtlCol="0">
            <a:spAutoFit/>
          </a:bodyPr>
          <a:lstStyle/>
          <a:p>
            <a:r>
              <a:rPr lang="en-GB" sz="1013" b="1" i="1" dirty="0"/>
              <a:t>a</a:t>
            </a:r>
          </a:p>
        </p:txBody>
      </p:sp>
      <p:sp>
        <p:nvSpPr>
          <p:cNvPr id="35" name="TextBox 34">
            <a:extLst>
              <a:ext uri="{FF2B5EF4-FFF2-40B4-BE49-F238E27FC236}">
                <a16:creationId xmlns:a16="http://schemas.microsoft.com/office/drawing/2014/main" id="{809155C5-1255-4669-A1F9-ED57A299D9EC}"/>
              </a:ext>
            </a:extLst>
          </p:cNvPr>
          <p:cNvSpPr txBox="1"/>
          <p:nvPr/>
        </p:nvSpPr>
        <p:spPr>
          <a:xfrm>
            <a:off x="582448" y="1300312"/>
            <a:ext cx="332796" cy="248209"/>
          </a:xfrm>
          <a:prstGeom prst="rect">
            <a:avLst/>
          </a:prstGeom>
          <a:noFill/>
        </p:spPr>
        <p:txBody>
          <a:bodyPr wrap="square" rtlCol="0">
            <a:spAutoFit/>
          </a:bodyPr>
          <a:lstStyle/>
          <a:p>
            <a:endParaRPr lang="en-GB" sz="1013" b="1" i="1" dirty="0"/>
          </a:p>
        </p:txBody>
      </p:sp>
      <p:sp>
        <p:nvSpPr>
          <p:cNvPr id="36" name="Right Triangle 35">
            <a:extLst>
              <a:ext uri="{FF2B5EF4-FFF2-40B4-BE49-F238E27FC236}">
                <a16:creationId xmlns:a16="http://schemas.microsoft.com/office/drawing/2014/main" id="{6A763FE3-018C-4026-83F7-31CD273A91AC}"/>
              </a:ext>
            </a:extLst>
          </p:cNvPr>
          <p:cNvSpPr/>
          <p:nvPr/>
        </p:nvSpPr>
        <p:spPr>
          <a:xfrm rot="5400000">
            <a:off x="1422746" y="473140"/>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37" name="Right Triangle 36">
            <a:extLst>
              <a:ext uri="{FF2B5EF4-FFF2-40B4-BE49-F238E27FC236}">
                <a16:creationId xmlns:a16="http://schemas.microsoft.com/office/drawing/2014/main" id="{6A763FE3-018C-4026-83F7-31CD273A91AC}"/>
              </a:ext>
            </a:extLst>
          </p:cNvPr>
          <p:cNvSpPr/>
          <p:nvPr/>
        </p:nvSpPr>
        <p:spPr>
          <a:xfrm rot="10800000">
            <a:off x="3030300" y="1095779"/>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38" name="Right Triangle 37">
            <a:extLst>
              <a:ext uri="{FF2B5EF4-FFF2-40B4-BE49-F238E27FC236}">
                <a16:creationId xmlns:a16="http://schemas.microsoft.com/office/drawing/2014/main" id="{6A763FE3-018C-4026-83F7-31CD273A91AC}"/>
              </a:ext>
            </a:extLst>
          </p:cNvPr>
          <p:cNvSpPr/>
          <p:nvPr/>
        </p:nvSpPr>
        <p:spPr>
          <a:xfrm rot="16200000">
            <a:off x="2407341" y="2689442"/>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48" name="TextBox 47">
            <a:extLst>
              <a:ext uri="{FF2B5EF4-FFF2-40B4-BE49-F238E27FC236}">
                <a16:creationId xmlns:a16="http://schemas.microsoft.com/office/drawing/2014/main" id="{1B034A09-1325-4A7E-BA7E-2FEA71B6BC03}"/>
              </a:ext>
            </a:extLst>
          </p:cNvPr>
          <p:cNvSpPr txBox="1"/>
          <p:nvPr/>
        </p:nvSpPr>
        <p:spPr>
          <a:xfrm>
            <a:off x="565016" y="1438266"/>
            <a:ext cx="332796" cy="185415"/>
          </a:xfrm>
          <a:prstGeom prst="rect">
            <a:avLst/>
          </a:prstGeom>
          <a:noFill/>
        </p:spPr>
        <p:txBody>
          <a:bodyPr wrap="square" rtlCol="0">
            <a:spAutoFit/>
          </a:bodyPr>
          <a:lstStyle/>
          <a:p>
            <a:r>
              <a:rPr lang="en-GB" sz="1013" b="1" i="1" dirty="0"/>
              <a:t>b</a:t>
            </a:r>
          </a:p>
        </p:txBody>
      </p:sp>
      <p:sp>
        <p:nvSpPr>
          <p:cNvPr id="49" name="TextBox 48">
            <a:extLst>
              <a:ext uri="{FF2B5EF4-FFF2-40B4-BE49-F238E27FC236}">
                <a16:creationId xmlns:a16="http://schemas.microsoft.com/office/drawing/2014/main" id="{94DCFD9A-04FC-48A3-878D-C6DD12254510}"/>
              </a:ext>
            </a:extLst>
          </p:cNvPr>
          <p:cNvSpPr txBox="1"/>
          <p:nvPr/>
        </p:nvSpPr>
        <p:spPr>
          <a:xfrm>
            <a:off x="1599943" y="1662226"/>
            <a:ext cx="332796" cy="185415"/>
          </a:xfrm>
          <a:prstGeom prst="rect">
            <a:avLst/>
          </a:prstGeom>
          <a:noFill/>
        </p:spPr>
        <p:txBody>
          <a:bodyPr wrap="square" rtlCol="0">
            <a:spAutoFit/>
          </a:bodyPr>
          <a:lstStyle/>
          <a:p>
            <a:r>
              <a:rPr lang="en-GB" sz="1013" b="1" i="1" dirty="0"/>
              <a:t>h</a:t>
            </a:r>
          </a:p>
        </p:txBody>
      </p:sp>
    </p:spTree>
    <p:extLst>
      <p:ext uri="{BB962C8B-B14F-4D97-AF65-F5344CB8AC3E}">
        <p14:creationId xmlns:p14="http://schemas.microsoft.com/office/powerpoint/2010/main" val="4248297046"/>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13071CEF-7CE9-4F1D-8557-617AC1A49451}"/>
              </a:ext>
            </a:extLst>
          </p:cNvPr>
          <p:cNvSpPr txBox="1"/>
          <p:nvPr/>
        </p:nvSpPr>
        <p:spPr>
          <a:xfrm>
            <a:off x="5431783" y="1183224"/>
            <a:ext cx="3054172" cy="896527"/>
          </a:xfrm>
          <a:prstGeom prst="rect">
            <a:avLst/>
          </a:prstGeom>
          <a:noFill/>
        </p:spPr>
        <p:txBody>
          <a:bodyPr wrap="square" rtlCol="0">
            <a:spAutoFit/>
          </a:bodyPr>
          <a:lstStyle/>
          <a:p>
            <a:r>
              <a:rPr lang="en-GB" sz="1600" dirty="0"/>
              <a:t>What is the area of the small square</a:t>
            </a:r>
            <a:r>
              <a:rPr lang="en-GB" sz="1600" dirty="0" smtClean="0"/>
              <a:t>?</a:t>
            </a:r>
            <a:endParaRPr lang="en-GB" sz="1600" dirty="0"/>
          </a:p>
          <a:p>
            <a:endParaRPr lang="en-GB" sz="1013" dirty="0"/>
          </a:p>
          <a:p>
            <a:endParaRPr lang="en-GB" sz="1013" dirty="0"/>
          </a:p>
        </p:txBody>
      </p:sp>
      <p:sp>
        <p:nvSpPr>
          <p:cNvPr id="13" name="TextBox 12">
            <a:extLst>
              <a:ext uri="{FF2B5EF4-FFF2-40B4-BE49-F238E27FC236}">
                <a16:creationId xmlns:a16="http://schemas.microsoft.com/office/drawing/2014/main" id="{E130C754-A5F3-48BC-9DD2-97190BB940AE}"/>
              </a:ext>
            </a:extLst>
          </p:cNvPr>
          <p:cNvSpPr txBox="1"/>
          <p:nvPr/>
        </p:nvSpPr>
        <p:spPr>
          <a:xfrm>
            <a:off x="5431783" y="1850442"/>
            <a:ext cx="3890865" cy="650306"/>
          </a:xfrm>
          <a:prstGeom prst="rect">
            <a:avLst/>
          </a:prstGeom>
          <a:noFill/>
        </p:spPr>
        <p:txBody>
          <a:bodyPr wrap="square" rtlCol="0">
            <a:spAutoFit/>
          </a:bodyPr>
          <a:lstStyle/>
          <a:p>
            <a:r>
              <a:rPr lang="en-GB" sz="1600" dirty="0"/>
              <a:t>Area = </a:t>
            </a:r>
            <a:r>
              <a:rPr lang="en-GB" sz="1600" b="1" i="1" dirty="0"/>
              <a:t>h</a:t>
            </a:r>
            <a:r>
              <a:rPr lang="en-GB" sz="1600" baseline="30000" dirty="0"/>
              <a:t>2</a:t>
            </a:r>
            <a:r>
              <a:rPr lang="en-GB" sz="1600" dirty="0"/>
              <a:t>.</a:t>
            </a:r>
          </a:p>
          <a:p>
            <a:endParaRPr lang="en-GB" sz="1013" dirty="0"/>
          </a:p>
          <a:p>
            <a:endParaRPr lang="en-GB" sz="1013" dirty="0"/>
          </a:p>
        </p:txBody>
      </p:sp>
      <p:sp>
        <p:nvSpPr>
          <p:cNvPr id="15" name="TextBox 14">
            <a:extLst>
              <a:ext uri="{FF2B5EF4-FFF2-40B4-BE49-F238E27FC236}">
                <a16:creationId xmlns:a16="http://schemas.microsoft.com/office/drawing/2014/main" id="{BA84ABD7-F450-4EF9-8C07-8C2446A74F9C}"/>
              </a:ext>
            </a:extLst>
          </p:cNvPr>
          <p:cNvSpPr txBox="1"/>
          <p:nvPr/>
        </p:nvSpPr>
        <p:spPr>
          <a:xfrm>
            <a:off x="1829250" y="1293787"/>
            <a:ext cx="480932" cy="248209"/>
          </a:xfrm>
          <a:prstGeom prst="rect">
            <a:avLst/>
          </a:prstGeom>
          <a:noFill/>
        </p:spPr>
        <p:txBody>
          <a:bodyPr wrap="square" rtlCol="0">
            <a:spAutoFit/>
          </a:bodyPr>
          <a:lstStyle/>
          <a:p>
            <a:r>
              <a:rPr lang="en-GB" sz="1013" b="1" i="1" dirty="0"/>
              <a:t>h</a:t>
            </a:r>
          </a:p>
        </p:txBody>
      </p:sp>
      <p:sp>
        <p:nvSpPr>
          <p:cNvPr id="21" name="TextBox 20">
            <a:extLst>
              <a:ext uri="{FF2B5EF4-FFF2-40B4-BE49-F238E27FC236}">
                <a16:creationId xmlns:a16="http://schemas.microsoft.com/office/drawing/2014/main" id="{94DCFD9A-04FC-48A3-878D-C6DD12254510}"/>
              </a:ext>
            </a:extLst>
          </p:cNvPr>
          <p:cNvSpPr txBox="1"/>
          <p:nvPr/>
        </p:nvSpPr>
        <p:spPr>
          <a:xfrm>
            <a:off x="1250641" y="3160864"/>
            <a:ext cx="480932" cy="248209"/>
          </a:xfrm>
          <a:prstGeom prst="rect">
            <a:avLst/>
          </a:prstGeom>
          <a:noFill/>
        </p:spPr>
        <p:txBody>
          <a:bodyPr wrap="square" rtlCol="0">
            <a:spAutoFit/>
          </a:bodyPr>
          <a:lstStyle/>
          <a:p>
            <a:r>
              <a:rPr lang="en-GB" sz="1013" b="1" i="1" dirty="0"/>
              <a:t>h</a:t>
            </a:r>
          </a:p>
        </p:txBody>
      </p:sp>
      <p:sp>
        <p:nvSpPr>
          <p:cNvPr id="9" name="Rectangle 8"/>
          <p:cNvSpPr/>
          <p:nvPr/>
        </p:nvSpPr>
        <p:spPr>
          <a:xfrm rot="20208493">
            <a:off x="1309060" y="1419052"/>
            <a:ext cx="2454251" cy="240402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7573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53" presetClass="entr" presetSubtype="16"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 calcmode="lin" valueType="num">
                                      <p:cBhvr>
                                        <p:cTn id="9" dur="500" fill="hold"/>
                                        <p:tgtEl>
                                          <p:spTgt spid="9"/>
                                        </p:tgtEl>
                                        <p:attrNameLst>
                                          <p:attrName>ppt_w</p:attrName>
                                        </p:attrNameLst>
                                      </p:cBhvr>
                                      <p:tavLst>
                                        <p:tav tm="0">
                                          <p:val>
                                            <p:fltVal val="0"/>
                                          </p:val>
                                        </p:tav>
                                        <p:tav tm="100000">
                                          <p:val>
                                            <p:strVal val="#ppt_w"/>
                                          </p:val>
                                        </p:tav>
                                      </p:tavLst>
                                    </p:anim>
                                    <p:anim calcmode="lin" valueType="num">
                                      <p:cBhvr>
                                        <p:cTn id="10" dur="500" fill="hold"/>
                                        <p:tgtEl>
                                          <p:spTgt spid="9"/>
                                        </p:tgtEl>
                                        <p:attrNameLst>
                                          <p:attrName>ppt_h</p:attrName>
                                        </p:attrNameLst>
                                      </p:cBhvr>
                                      <p:tavLst>
                                        <p:tav tm="0">
                                          <p:val>
                                            <p:fltVal val="0"/>
                                          </p:val>
                                        </p:tav>
                                        <p:tav tm="100000">
                                          <p:val>
                                            <p:strVal val="#ppt_h"/>
                                          </p:val>
                                        </p:tav>
                                      </p:tavLst>
                                    </p:anim>
                                    <p:animEffect transition="in" filter="fade">
                                      <p:cBhvr>
                                        <p:cTn id="11" dur="500"/>
                                        <p:tgtEl>
                                          <p:spTgt spid="9"/>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21"/>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5" grpId="0"/>
      <p:bldP spid="21" grpId="0"/>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13071CEF-7CE9-4F1D-8557-617AC1A49451}"/>
              </a:ext>
            </a:extLst>
          </p:cNvPr>
          <p:cNvSpPr txBox="1"/>
          <p:nvPr/>
        </p:nvSpPr>
        <p:spPr>
          <a:xfrm>
            <a:off x="5566643" y="1018743"/>
            <a:ext cx="3054172" cy="896527"/>
          </a:xfrm>
          <a:prstGeom prst="rect">
            <a:avLst/>
          </a:prstGeom>
          <a:noFill/>
        </p:spPr>
        <p:txBody>
          <a:bodyPr wrap="square" rtlCol="0">
            <a:spAutoFit/>
          </a:bodyPr>
          <a:lstStyle/>
          <a:p>
            <a:r>
              <a:rPr lang="en-GB" sz="1600" dirty="0"/>
              <a:t>Now let’s think about the large square.</a:t>
            </a:r>
          </a:p>
          <a:p>
            <a:endParaRPr lang="en-GB" sz="1013" dirty="0"/>
          </a:p>
          <a:p>
            <a:endParaRPr lang="en-GB" sz="1013" dirty="0"/>
          </a:p>
        </p:txBody>
      </p:sp>
      <p:sp>
        <p:nvSpPr>
          <p:cNvPr id="13" name="TextBox 12">
            <a:extLst>
              <a:ext uri="{FF2B5EF4-FFF2-40B4-BE49-F238E27FC236}">
                <a16:creationId xmlns:a16="http://schemas.microsoft.com/office/drawing/2014/main" id="{E130C754-A5F3-48BC-9DD2-97190BB940AE}"/>
              </a:ext>
            </a:extLst>
          </p:cNvPr>
          <p:cNvSpPr txBox="1"/>
          <p:nvPr/>
        </p:nvSpPr>
        <p:spPr>
          <a:xfrm>
            <a:off x="5550336" y="1528777"/>
            <a:ext cx="3890865" cy="650306"/>
          </a:xfrm>
          <a:prstGeom prst="rect">
            <a:avLst/>
          </a:prstGeom>
          <a:noFill/>
        </p:spPr>
        <p:txBody>
          <a:bodyPr wrap="square" rtlCol="0">
            <a:spAutoFit/>
          </a:bodyPr>
          <a:lstStyle/>
          <a:p>
            <a:r>
              <a:rPr lang="en-GB" sz="1600" dirty="0"/>
              <a:t>This time the area = (</a:t>
            </a:r>
            <a:r>
              <a:rPr lang="en-GB" sz="1600" b="1" i="1" dirty="0" err="1"/>
              <a:t>a</a:t>
            </a:r>
            <a:r>
              <a:rPr lang="en-GB" sz="1600" dirty="0" err="1"/>
              <a:t>+</a:t>
            </a:r>
            <a:r>
              <a:rPr lang="en-GB" sz="1600" b="1" i="1" dirty="0" err="1"/>
              <a:t>b</a:t>
            </a:r>
            <a:r>
              <a:rPr lang="en-GB" sz="1600" dirty="0"/>
              <a:t>)</a:t>
            </a:r>
            <a:r>
              <a:rPr lang="en-GB" sz="1600" baseline="30000" dirty="0"/>
              <a:t>2</a:t>
            </a:r>
            <a:r>
              <a:rPr lang="en-GB" sz="1600" dirty="0"/>
              <a:t>.</a:t>
            </a:r>
          </a:p>
          <a:p>
            <a:endParaRPr lang="en-GB" sz="1013" dirty="0"/>
          </a:p>
          <a:p>
            <a:endParaRPr lang="en-GB" sz="1013" dirty="0"/>
          </a:p>
        </p:txBody>
      </p:sp>
      <p:sp>
        <p:nvSpPr>
          <p:cNvPr id="14" name="TextBox 13">
            <a:extLst>
              <a:ext uri="{FF2B5EF4-FFF2-40B4-BE49-F238E27FC236}">
                <a16:creationId xmlns:a16="http://schemas.microsoft.com/office/drawing/2014/main" id="{60A19B41-D6C9-410C-97E9-23B4244B2E65}"/>
              </a:ext>
            </a:extLst>
          </p:cNvPr>
          <p:cNvSpPr txBox="1"/>
          <p:nvPr/>
        </p:nvSpPr>
        <p:spPr>
          <a:xfrm>
            <a:off x="5550336" y="1877813"/>
            <a:ext cx="3287000" cy="830997"/>
          </a:xfrm>
          <a:prstGeom prst="rect">
            <a:avLst/>
          </a:prstGeom>
          <a:noFill/>
        </p:spPr>
        <p:txBody>
          <a:bodyPr wrap="square" rtlCol="0">
            <a:spAutoFit/>
          </a:bodyPr>
          <a:lstStyle/>
          <a:p>
            <a:r>
              <a:rPr lang="en-GB" sz="1600" dirty="0"/>
              <a:t>We can make that easier to understand by splitting up the square.</a:t>
            </a:r>
          </a:p>
        </p:txBody>
      </p:sp>
      <p:sp>
        <p:nvSpPr>
          <p:cNvPr id="34" name="TextBox 33">
            <a:extLst>
              <a:ext uri="{FF2B5EF4-FFF2-40B4-BE49-F238E27FC236}">
                <a16:creationId xmlns:a16="http://schemas.microsoft.com/office/drawing/2014/main" id="{C58D80BA-FB6C-45B8-9DD6-64D3347E583A}"/>
              </a:ext>
            </a:extLst>
          </p:cNvPr>
          <p:cNvSpPr txBox="1"/>
          <p:nvPr/>
        </p:nvSpPr>
        <p:spPr>
          <a:xfrm>
            <a:off x="5538596" y="2722047"/>
            <a:ext cx="3287000" cy="584775"/>
          </a:xfrm>
          <a:prstGeom prst="rect">
            <a:avLst/>
          </a:prstGeom>
          <a:noFill/>
        </p:spPr>
        <p:txBody>
          <a:bodyPr wrap="square" rtlCol="0">
            <a:spAutoFit/>
          </a:bodyPr>
          <a:lstStyle/>
          <a:p>
            <a:r>
              <a:rPr lang="en-GB" sz="1600" dirty="0"/>
              <a:t>The area of each </a:t>
            </a:r>
            <a:r>
              <a:rPr lang="en-GB" sz="1600" dirty="0" smtClean="0"/>
              <a:t>purple </a:t>
            </a:r>
            <a:r>
              <a:rPr lang="en-GB" sz="1600" dirty="0"/>
              <a:t>rectangle is </a:t>
            </a:r>
            <a:r>
              <a:rPr lang="en-GB" sz="1600" b="1" i="1" dirty="0"/>
              <a:t>ab</a:t>
            </a:r>
            <a:r>
              <a:rPr lang="en-GB" sz="1600" dirty="0"/>
              <a:t>.</a:t>
            </a:r>
          </a:p>
        </p:txBody>
      </p:sp>
      <p:sp>
        <p:nvSpPr>
          <p:cNvPr id="38" name="TextBox 37">
            <a:extLst>
              <a:ext uri="{FF2B5EF4-FFF2-40B4-BE49-F238E27FC236}">
                <a16:creationId xmlns:a16="http://schemas.microsoft.com/office/drawing/2014/main" id="{D0A8B2F6-CC5F-47D6-9411-2CE5FA48ED8B}"/>
              </a:ext>
            </a:extLst>
          </p:cNvPr>
          <p:cNvSpPr txBox="1"/>
          <p:nvPr/>
        </p:nvSpPr>
        <p:spPr>
          <a:xfrm>
            <a:off x="5538596" y="3320060"/>
            <a:ext cx="3287000" cy="338554"/>
          </a:xfrm>
          <a:prstGeom prst="rect">
            <a:avLst/>
          </a:prstGeom>
          <a:noFill/>
        </p:spPr>
        <p:txBody>
          <a:bodyPr wrap="square" rtlCol="0">
            <a:spAutoFit/>
          </a:bodyPr>
          <a:lstStyle/>
          <a:p>
            <a:r>
              <a:rPr lang="en-GB" sz="1600" dirty="0"/>
              <a:t>The area of the blue square is </a:t>
            </a:r>
            <a:r>
              <a:rPr lang="en-GB" sz="1600" b="1" i="1" dirty="0"/>
              <a:t>a</a:t>
            </a:r>
            <a:r>
              <a:rPr lang="en-GB" sz="1600" b="1" i="1" baseline="30000" dirty="0"/>
              <a:t>2</a:t>
            </a:r>
            <a:r>
              <a:rPr lang="en-GB" sz="1600" dirty="0"/>
              <a:t>.</a:t>
            </a:r>
          </a:p>
        </p:txBody>
      </p:sp>
      <p:sp>
        <p:nvSpPr>
          <p:cNvPr id="39" name="TextBox 38">
            <a:extLst>
              <a:ext uri="{FF2B5EF4-FFF2-40B4-BE49-F238E27FC236}">
                <a16:creationId xmlns:a16="http://schemas.microsoft.com/office/drawing/2014/main" id="{BB0FF34A-16E7-4541-B400-6DBCB062CEBE}"/>
              </a:ext>
            </a:extLst>
          </p:cNvPr>
          <p:cNvSpPr txBox="1"/>
          <p:nvPr/>
        </p:nvSpPr>
        <p:spPr>
          <a:xfrm>
            <a:off x="5550336" y="3715348"/>
            <a:ext cx="3287000" cy="338554"/>
          </a:xfrm>
          <a:prstGeom prst="rect">
            <a:avLst/>
          </a:prstGeom>
          <a:noFill/>
        </p:spPr>
        <p:txBody>
          <a:bodyPr wrap="square" rtlCol="0">
            <a:spAutoFit/>
          </a:bodyPr>
          <a:lstStyle/>
          <a:p>
            <a:r>
              <a:rPr lang="en-GB" sz="1600" dirty="0"/>
              <a:t>The area of the </a:t>
            </a:r>
            <a:r>
              <a:rPr lang="en-GB" sz="1600" dirty="0" smtClean="0"/>
              <a:t>green </a:t>
            </a:r>
            <a:r>
              <a:rPr lang="en-GB" sz="1600" dirty="0"/>
              <a:t>square is </a:t>
            </a:r>
            <a:r>
              <a:rPr lang="en-GB" sz="1600" b="1" i="1" dirty="0"/>
              <a:t>b</a:t>
            </a:r>
            <a:r>
              <a:rPr lang="en-GB" sz="1600" b="1" i="1" baseline="30000" dirty="0"/>
              <a:t>2</a:t>
            </a:r>
            <a:r>
              <a:rPr lang="en-GB" sz="1600" dirty="0"/>
              <a:t>.</a:t>
            </a:r>
          </a:p>
        </p:txBody>
      </p:sp>
      <p:sp>
        <p:nvSpPr>
          <p:cNvPr id="41" name="TextBox 40">
            <a:extLst>
              <a:ext uri="{FF2B5EF4-FFF2-40B4-BE49-F238E27FC236}">
                <a16:creationId xmlns:a16="http://schemas.microsoft.com/office/drawing/2014/main" id="{C4D4F97D-6163-4443-B2C4-30B52228AB45}"/>
              </a:ext>
            </a:extLst>
          </p:cNvPr>
          <p:cNvSpPr txBox="1"/>
          <p:nvPr/>
        </p:nvSpPr>
        <p:spPr>
          <a:xfrm>
            <a:off x="5566643" y="4116030"/>
            <a:ext cx="3287000" cy="338554"/>
          </a:xfrm>
          <a:prstGeom prst="rect">
            <a:avLst/>
          </a:prstGeom>
          <a:noFill/>
        </p:spPr>
        <p:txBody>
          <a:bodyPr wrap="square" rtlCol="0">
            <a:spAutoFit/>
          </a:bodyPr>
          <a:lstStyle/>
          <a:p>
            <a:r>
              <a:rPr lang="en-GB" sz="1600" dirty="0"/>
              <a:t>So the total area is </a:t>
            </a:r>
            <a:r>
              <a:rPr lang="en-GB" sz="1600" b="1" i="1" dirty="0"/>
              <a:t>a</a:t>
            </a:r>
            <a:r>
              <a:rPr lang="en-GB" sz="1600" b="1" i="1" baseline="30000" dirty="0"/>
              <a:t>2</a:t>
            </a:r>
            <a:r>
              <a:rPr lang="en-GB" sz="1600" dirty="0"/>
              <a:t> + </a:t>
            </a:r>
            <a:r>
              <a:rPr lang="en-GB" sz="1600" b="1" i="1" dirty="0"/>
              <a:t>b</a:t>
            </a:r>
            <a:r>
              <a:rPr lang="en-GB" sz="1600" b="1" i="1" baseline="30000" dirty="0"/>
              <a:t>2</a:t>
            </a:r>
            <a:r>
              <a:rPr lang="en-GB" sz="1600" b="1" i="1" dirty="0"/>
              <a:t> + 2ab</a:t>
            </a:r>
            <a:endParaRPr lang="en-GB" sz="1600" dirty="0"/>
          </a:p>
        </p:txBody>
      </p:sp>
      <p:sp>
        <p:nvSpPr>
          <p:cNvPr id="28" name="TextBox 27">
            <a:extLst>
              <a:ext uri="{FF2B5EF4-FFF2-40B4-BE49-F238E27FC236}">
                <a16:creationId xmlns:a16="http://schemas.microsoft.com/office/drawing/2014/main" id="{3A79729C-A79A-4338-AB8F-06A4D7AB2599}"/>
              </a:ext>
            </a:extLst>
          </p:cNvPr>
          <p:cNvSpPr txBox="1"/>
          <p:nvPr/>
        </p:nvSpPr>
        <p:spPr>
          <a:xfrm>
            <a:off x="3432165" y="864496"/>
            <a:ext cx="480932" cy="248209"/>
          </a:xfrm>
          <a:prstGeom prst="rect">
            <a:avLst/>
          </a:prstGeom>
          <a:noFill/>
        </p:spPr>
        <p:txBody>
          <a:bodyPr wrap="square" rtlCol="0">
            <a:spAutoFit/>
          </a:bodyPr>
          <a:lstStyle/>
          <a:p>
            <a:r>
              <a:rPr lang="en-GB" sz="1013" b="1" i="1" dirty="0"/>
              <a:t>b</a:t>
            </a:r>
          </a:p>
        </p:txBody>
      </p:sp>
      <p:sp>
        <p:nvSpPr>
          <p:cNvPr id="40" name="TextBox 39">
            <a:extLst>
              <a:ext uri="{FF2B5EF4-FFF2-40B4-BE49-F238E27FC236}">
                <a16:creationId xmlns:a16="http://schemas.microsoft.com/office/drawing/2014/main" id="{CCE83840-3609-492D-93A5-F703E728E9FB}"/>
              </a:ext>
            </a:extLst>
          </p:cNvPr>
          <p:cNvSpPr txBox="1"/>
          <p:nvPr/>
        </p:nvSpPr>
        <p:spPr>
          <a:xfrm>
            <a:off x="1594321" y="870437"/>
            <a:ext cx="332796" cy="185415"/>
          </a:xfrm>
          <a:prstGeom prst="rect">
            <a:avLst/>
          </a:prstGeom>
          <a:noFill/>
        </p:spPr>
        <p:txBody>
          <a:bodyPr wrap="square" rtlCol="0">
            <a:spAutoFit/>
          </a:bodyPr>
          <a:lstStyle/>
          <a:p>
            <a:r>
              <a:rPr lang="en-GB" sz="1013" b="1" i="1" dirty="0"/>
              <a:t>a</a:t>
            </a:r>
          </a:p>
        </p:txBody>
      </p:sp>
      <p:sp>
        <p:nvSpPr>
          <p:cNvPr id="42" name="Right Triangle 41">
            <a:extLst>
              <a:ext uri="{FF2B5EF4-FFF2-40B4-BE49-F238E27FC236}">
                <a16:creationId xmlns:a16="http://schemas.microsoft.com/office/drawing/2014/main" id="{6A763FE3-018C-4026-83F7-31CD273A91AC}"/>
              </a:ext>
            </a:extLst>
          </p:cNvPr>
          <p:cNvSpPr/>
          <p:nvPr/>
        </p:nvSpPr>
        <p:spPr>
          <a:xfrm>
            <a:off x="794182" y="2071602"/>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43" name="TextBox 42">
            <a:extLst>
              <a:ext uri="{FF2B5EF4-FFF2-40B4-BE49-F238E27FC236}">
                <a16:creationId xmlns:a16="http://schemas.microsoft.com/office/drawing/2014/main" id="{126840C9-B09E-40BA-8331-C9C7207C727E}"/>
              </a:ext>
            </a:extLst>
          </p:cNvPr>
          <p:cNvSpPr txBox="1"/>
          <p:nvPr/>
        </p:nvSpPr>
        <p:spPr>
          <a:xfrm>
            <a:off x="582448" y="3227353"/>
            <a:ext cx="332796" cy="185415"/>
          </a:xfrm>
          <a:prstGeom prst="rect">
            <a:avLst/>
          </a:prstGeom>
          <a:noFill/>
        </p:spPr>
        <p:txBody>
          <a:bodyPr wrap="square" rtlCol="0">
            <a:spAutoFit/>
          </a:bodyPr>
          <a:lstStyle/>
          <a:p>
            <a:r>
              <a:rPr lang="en-GB" sz="1013" b="1" i="1" dirty="0"/>
              <a:t>a</a:t>
            </a:r>
          </a:p>
        </p:txBody>
      </p:sp>
      <p:sp>
        <p:nvSpPr>
          <p:cNvPr id="44" name="Right Triangle 43">
            <a:extLst>
              <a:ext uri="{FF2B5EF4-FFF2-40B4-BE49-F238E27FC236}">
                <a16:creationId xmlns:a16="http://schemas.microsoft.com/office/drawing/2014/main" id="{6A763FE3-018C-4026-83F7-31CD273A91AC}"/>
              </a:ext>
            </a:extLst>
          </p:cNvPr>
          <p:cNvSpPr/>
          <p:nvPr/>
        </p:nvSpPr>
        <p:spPr>
          <a:xfrm rot="5400000">
            <a:off x="1422746" y="473140"/>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45" name="Right Triangle 44">
            <a:extLst>
              <a:ext uri="{FF2B5EF4-FFF2-40B4-BE49-F238E27FC236}">
                <a16:creationId xmlns:a16="http://schemas.microsoft.com/office/drawing/2014/main" id="{6A763FE3-018C-4026-83F7-31CD273A91AC}"/>
              </a:ext>
            </a:extLst>
          </p:cNvPr>
          <p:cNvSpPr/>
          <p:nvPr/>
        </p:nvSpPr>
        <p:spPr>
          <a:xfrm rot="10800000">
            <a:off x="3030300" y="1095779"/>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46" name="Right Triangle 45">
            <a:extLst>
              <a:ext uri="{FF2B5EF4-FFF2-40B4-BE49-F238E27FC236}">
                <a16:creationId xmlns:a16="http://schemas.microsoft.com/office/drawing/2014/main" id="{6A763FE3-018C-4026-83F7-31CD273A91AC}"/>
              </a:ext>
            </a:extLst>
          </p:cNvPr>
          <p:cNvSpPr/>
          <p:nvPr/>
        </p:nvSpPr>
        <p:spPr>
          <a:xfrm rot="16200000">
            <a:off x="2407341" y="2689442"/>
            <a:ext cx="966537" cy="2213705"/>
          </a:xfrm>
          <a:prstGeom prst="rtTriangl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30" name="Rectangle 29">
            <a:extLst>
              <a:ext uri="{FF2B5EF4-FFF2-40B4-BE49-F238E27FC236}">
                <a16:creationId xmlns:a16="http://schemas.microsoft.com/office/drawing/2014/main" id="{3B540AA9-3D63-4A4D-9099-0464DB2577B1}"/>
              </a:ext>
            </a:extLst>
          </p:cNvPr>
          <p:cNvSpPr/>
          <p:nvPr/>
        </p:nvSpPr>
        <p:spPr>
          <a:xfrm>
            <a:off x="794182" y="1095690"/>
            <a:ext cx="3199321" cy="3183873"/>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47" name="TextBox 46">
            <a:extLst>
              <a:ext uri="{FF2B5EF4-FFF2-40B4-BE49-F238E27FC236}">
                <a16:creationId xmlns:a16="http://schemas.microsoft.com/office/drawing/2014/main" id="{1B034A09-1325-4A7E-BA7E-2FEA71B6BC03}"/>
              </a:ext>
            </a:extLst>
          </p:cNvPr>
          <p:cNvSpPr txBox="1"/>
          <p:nvPr/>
        </p:nvSpPr>
        <p:spPr>
          <a:xfrm>
            <a:off x="565016" y="1438266"/>
            <a:ext cx="332796" cy="185415"/>
          </a:xfrm>
          <a:prstGeom prst="rect">
            <a:avLst/>
          </a:prstGeom>
          <a:noFill/>
        </p:spPr>
        <p:txBody>
          <a:bodyPr wrap="square" rtlCol="0">
            <a:spAutoFit/>
          </a:bodyPr>
          <a:lstStyle/>
          <a:p>
            <a:r>
              <a:rPr lang="en-GB" sz="1013" b="1" i="1" dirty="0"/>
              <a:t>b</a:t>
            </a:r>
          </a:p>
        </p:txBody>
      </p:sp>
      <p:cxnSp>
        <p:nvCxnSpPr>
          <p:cNvPr id="31" name="Straight Connector 30">
            <a:extLst>
              <a:ext uri="{FF2B5EF4-FFF2-40B4-BE49-F238E27FC236}">
                <a16:creationId xmlns:a16="http://schemas.microsoft.com/office/drawing/2014/main" id="{EE4DAE14-726D-4A2F-977B-CDFA84C2EBD3}"/>
              </a:ext>
            </a:extLst>
          </p:cNvPr>
          <p:cNvCxnSpPr>
            <a:cxnSpLocks/>
          </p:cNvCxnSpPr>
          <p:nvPr/>
        </p:nvCxnSpPr>
        <p:spPr>
          <a:xfrm flipV="1">
            <a:off x="799162" y="2071602"/>
            <a:ext cx="3193223" cy="2618"/>
          </a:xfrm>
          <a:prstGeom prst="line">
            <a:avLst/>
          </a:prstGeom>
        </p:spPr>
        <p:style>
          <a:lnRef idx="3">
            <a:schemeClr val="dk1"/>
          </a:lnRef>
          <a:fillRef idx="0">
            <a:schemeClr val="dk1"/>
          </a:fillRef>
          <a:effectRef idx="2">
            <a:schemeClr val="dk1"/>
          </a:effectRef>
          <a:fontRef idx="minor">
            <a:schemeClr val="tx1"/>
          </a:fontRef>
        </p:style>
      </p:cxnSp>
      <p:cxnSp>
        <p:nvCxnSpPr>
          <p:cNvPr id="3" name="Straight Connector 2">
            <a:extLst>
              <a:ext uri="{FF2B5EF4-FFF2-40B4-BE49-F238E27FC236}">
                <a16:creationId xmlns:a16="http://schemas.microsoft.com/office/drawing/2014/main" id="{54E2F646-D11A-4D00-BD06-D52273E60421}"/>
              </a:ext>
            </a:extLst>
          </p:cNvPr>
          <p:cNvCxnSpPr>
            <a:stCxn id="45" idx="4"/>
          </p:cNvCxnSpPr>
          <p:nvPr/>
        </p:nvCxnSpPr>
        <p:spPr>
          <a:xfrm flipH="1">
            <a:off x="3012304" y="1095779"/>
            <a:ext cx="17996" cy="3183784"/>
          </a:xfrm>
          <a:prstGeom prst="line">
            <a:avLst/>
          </a:prstGeom>
        </p:spPr>
        <p:style>
          <a:lnRef idx="3">
            <a:schemeClr val="dk1"/>
          </a:lnRef>
          <a:fillRef idx="0">
            <a:schemeClr val="dk1"/>
          </a:fillRef>
          <a:effectRef idx="2">
            <a:schemeClr val="dk1"/>
          </a:effectRef>
          <a:fontRef idx="minor">
            <a:schemeClr val="tx1"/>
          </a:fontRef>
        </p:style>
      </p:cxnSp>
      <p:sp>
        <p:nvSpPr>
          <p:cNvPr id="7" name="Rectangle 6">
            <a:extLst>
              <a:ext uri="{FF2B5EF4-FFF2-40B4-BE49-F238E27FC236}">
                <a16:creationId xmlns:a16="http://schemas.microsoft.com/office/drawing/2014/main" id="{795A79A0-BFC1-4179-BA8C-9E7BB495B9A2}"/>
              </a:ext>
            </a:extLst>
          </p:cNvPr>
          <p:cNvSpPr/>
          <p:nvPr/>
        </p:nvSpPr>
        <p:spPr>
          <a:xfrm>
            <a:off x="800171" y="1096724"/>
            <a:ext cx="2230129" cy="97487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013"/>
          </a:p>
        </p:txBody>
      </p:sp>
      <p:sp>
        <p:nvSpPr>
          <p:cNvPr id="32" name="Rectangle 31">
            <a:extLst>
              <a:ext uri="{FF2B5EF4-FFF2-40B4-BE49-F238E27FC236}">
                <a16:creationId xmlns:a16="http://schemas.microsoft.com/office/drawing/2014/main" id="{5A85BDD9-B4B7-4679-9118-8253798B7238}"/>
              </a:ext>
            </a:extLst>
          </p:cNvPr>
          <p:cNvSpPr/>
          <p:nvPr/>
        </p:nvSpPr>
        <p:spPr>
          <a:xfrm rot="5400000">
            <a:off x="2419661" y="2690582"/>
            <a:ext cx="2188440" cy="96716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013"/>
          </a:p>
        </p:txBody>
      </p:sp>
      <p:sp>
        <p:nvSpPr>
          <p:cNvPr id="33" name="Rectangle 32">
            <a:extLst>
              <a:ext uri="{FF2B5EF4-FFF2-40B4-BE49-F238E27FC236}">
                <a16:creationId xmlns:a16="http://schemas.microsoft.com/office/drawing/2014/main" id="{A4830B28-5360-4FE7-8FDC-4AEB9A3E67C3}"/>
              </a:ext>
            </a:extLst>
          </p:cNvPr>
          <p:cNvSpPr/>
          <p:nvPr/>
        </p:nvSpPr>
        <p:spPr>
          <a:xfrm>
            <a:off x="800171" y="2079944"/>
            <a:ext cx="2230129" cy="2188440"/>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sz="1013"/>
          </a:p>
        </p:txBody>
      </p:sp>
      <p:sp>
        <p:nvSpPr>
          <p:cNvPr id="8" name="Rectangle 7">
            <a:extLst>
              <a:ext uri="{FF2B5EF4-FFF2-40B4-BE49-F238E27FC236}">
                <a16:creationId xmlns:a16="http://schemas.microsoft.com/office/drawing/2014/main" id="{21C90E96-5075-4F82-B47C-C2E961AEB3E3}"/>
              </a:ext>
            </a:extLst>
          </p:cNvPr>
          <p:cNvSpPr/>
          <p:nvPr/>
        </p:nvSpPr>
        <p:spPr>
          <a:xfrm>
            <a:off x="3040358" y="1096724"/>
            <a:ext cx="956480" cy="97487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013"/>
          </a:p>
        </p:txBody>
      </p:sp>
      <p:sp>
        <p:nvSpPr>
          <p:cNvPr id="9" name="TextBox 8">
            <a:extLst>
              <a:ext uri="{FF2B5EF4-FFF2-40B4-BE49-F238E27FC236}">
                <a16:creationId xmlns:a16="http://schemas.microsoft.com/office/drawing/2014/main" id="{9CD32D69-800B-4787-8652-602A9FC746CD}"/>
              </a:ext>
            </a:extLst>
          </p:cNvPr>
          <p:cNvSpPr txBox="1"/>
          <p:nvPr/>
        </p:nvSpPr>
        <p:spPr>
          <a:xfrm>
            <a:off x="1536592" y="1410715"/>
            <a:ext cx="857250" cy="338554"/>
          </a:xfrm>
          <a:prstGeom prst="rect">
            <a:avLst/>
          </a:prstGeom>
          <a:noFill/>
        </p:spPr>
        <p:txBody>
          <a:bodyPr wrap="square" rtlCol="0">
            <a:spAutoFit/>
          </a:bodyPr>
          <a:lstStyle/>
          <a:p>
            <a:r>
              <a:rPr lang="en-GB" sz="1600" b="1" i="1" dirty="0"/>
              <a:t>ab</a:t>
            </a:r>
          </a:p>
        </p:txBody>
      </p:sp>
      <p:sp>
        <p:nvSpPr>
          <p:cNvPr id="35" name="TextBox 34">
            <a:extLst>
              <a:ext uri="{FF2B5EF4-FFF2-40B4-BE49-F238E27FC236}">
                <a16:creationId xmlns:a16="http://schemas.microsoft.com/office/drawing/2014/main" id="{577A8041-C16A-404B-B071-11323B321AEE}"/>
              </a:ext>
            </a:extLst>
          </p:cNvPr>
          <p:cNvSpPr txBox="1"/>
          <p:nvPr/>
        </p:nvSpPr>
        <p:spPr>
          <a:xfrm>
            <a:off x="3293537" y="2978785"/>
            <a:ext cx="857250" cy="338554"/>
          </a:xfrm>
          <a:prstGeom prst="rect">
            <a:avLst/>
          </a:prstGeom>
          <a:noFill/>
        </p:spPr>
        <p:txBody>
          <a:bodyPr wrap="square" rtlCol="0">
            <a:spAutoFit/>
          </a:bodyPr>
          <a:lstStyle/>
          <a:p>
            <a:r>
              <a:rPr lang="en-GB" sz="1600" b="1" i="1" dirty="0"/>
              <a:t>ab</a:t>
            </a:r>
          </a:p>
        </p:txBody>
      </p:sp>
      <p:sp>
        <p:nvSpPr>
          <p:cNvPr id="37" name="TextBox 36">
            <a:extLst>
              <a:ext uri="{FF2B5EF4-FFF2-40B4-BE49-F238E27FC236}">
                <a16:creationId xmlns:a16="http://schemas.microsoft.com/office/drawing/2014/main" id="{66A55FC0-06AF-49E3-A1A6-9967049E0C8F}"/>
              </a:ext>
            </a:extLst>
          </p:cNvPr>
          <p:cNvSpPr txBox="1"/>
          <p:nvPr/>
        </p:nvSpPr>
        <p:spPr>
          <a:xfrm>
            <a:off x="1590653" y="2975596"/>
            <a:ext cx="857250" cy="338554"/>
          </a:xfrm>
          <a:prstGeom prst="rect">
            <a:avLst/>
          </a:prstGeom>
          <a:noFill/>
        </p:spPr>
        <p:txBody>
          <a:bodyPr wrap="square" rtlCol="0">
            <a:spAutoFit/>
          </a:bodyPr>
          <a:lstStyle/>
          <a:p>
            <a:r>
              <a:rPr lang="en-GB" sz="1600" b="1" i="1" dirty="0"/>
              <a:t>a</a:t>
            </a:r>
            <a:r>
              <a:rPr lang="en-GB" sz="1600" baseline="30000" dirty="0"/>
              <a:t>2</a:t>
            </a:r>
          </a:p>
        </p:txBody>
      </p:sp>
      <p:sp>
        <p:nvSpPr>
          <p:cNvPr id="36" name="TextBox 35">
            <a:extLst>
              <a:ext uri="{FF2B5EF4-FFF2-40B4-BE49-F238E27FC236}">
                <a16:creationId xmlns:a16="http://schemas.microsoft.com/office/drawing/2014/main" id="{BF64A2BA-DBF4-4B09-A6D1-3F7AFF259A31}"/>
              </a:ext>
            </a:extLst>
          </p:cNvPr>
          <p:cNvSpPr txBox="1"/>
          <p:nvPr/>
        </p:nvSpPr>
        <p:spPr>
          <a:xfrm>
            <a:off x="3347987" y="1388246"/>
            <a:ext cx="857250" cy="338554"/>
          </a:xfrm>
          <a:prstGeom prst="rect">
            <a:avLst/>
          </a:prstGeom>
          <a:noFill/>
        </p:spPr>
        <p:txBody>
          <a:bodyPr wrap="square" rtlCol="0">
            <a:spAutoFit/>
          </a:bodyPr>
          <a:lstStyle/>
          <a:p>
            <a:r>
              <a:rPr lang="en-GB" sz="1600" b="1" i="1" dirty="0"/>
              <a:t>b</a:t>
            </a:r>
            <a:r>
              <a:rPr lang="en-GB" sz="1600" baseline="30000" dirty="0"/>
              <a:t>2</a:t>
            </a:r>
          </a:p>
        </p:txBody>
      </p:sp>
    </p:spTree>
    <p:extLst>
      <p:ext uri="{BB962C8B-B14F-4D97-AF65-F5344CB8AC3E}">
        <p14:creationId xmlns:p14="http://schemas.microsoft.com/office/powerpoint/2010/main" val="3573340667"/>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wipe(down)">
                                      <p:cBhvr>
                                        <p:cTn id="11" dur="500"/>
                                        <p:tgtEl>
                                          <p:spTgt spid="3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childTnLst>
                          </p:cTn>
                        </p:par>
                        <p:par>
                          <p:cTn id="20" fill="hold">
                            <p:stCondLst>
                              <p:cond delay="0"/>
                            </p:stCondLst>
                            <p:childTnLst>
                              <p:par>
                                <p:cTn id="21" presetID="22" presetClass="entr" presetSubtype="4"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500"/>
                                        <p:tgtEl>
                                          <p:spTgt spid="3"/>
                                        </p:tgtEl>
                                      </p:cBhvr>
                                    </p:animEffect>
                                  </p:childTnLst>
                                </p:cTn>
                              </p:par>
                            </p:childTnLst>
                          </p:cTn>
                        </p:par>
                        <p:par>
                          <p:cTn id="24" fill="hold">
                            <p:stCondLst>
                              <p:cond delay="500"/>
                            </p:stCondLst>
                            <p:childTnLst>
                              <p:par>
                                <p:cTn id="25" presetID="22" presetClass="entr" presetSubtype="4" fill="hold"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down)">
                                      <p:cBhvr>
                                        <p:cTn id="27" dur="500"/>
                                        <p:tgtEl>
                                          <p:spTgt spid="31"/>
                                        </p:tgtEl>
                                      </p:cBhvr>
                                    </p:animEffect>
                                  </p:childTnLst>
                                </p:cTn>
                              </p:par>
                            </p:childTnLst>
                          </p:cTn>
                        </p:par>
                        <p:par>
                          <p:cTn id="28" fill="hold">
                            <p:stCondLst>
                              <p:cond delay="1000"/>
                            </p:stCondLst>
                            <p:childTnLst>
                              <p:par>
                                <p:cTn id="29" presetID="10" presetClass="entr" presetSubtype="0" fill="hold" grpId="0" nodeType="afterEffect">
                                  <p:stCondLst>
                                    <p:cond delay="100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par>
                                <p:cTn id="32" presetID="10" presetClass="entr" presetSubtype="0" fill="hold" grpId="0" nodeType="withEffect">
                                  <p:stCondLst>
                                    <p:cond delay="100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par>
                                <p:cTn id="35" presetID="10" presetClass="entr" presetSubtype="0" fill="hold" grpId="0" nodeType="withEffect">
                                  <p:stCondLst>
                                    <p:cond delay="1000"/>
                                  </p:stCondLst>
                                  <p:childTnLst>
                                    <p:set>
                                      <p:cBhvr>
                                        <p:cTn id="36" dur="1" fill="hold">
                                          <p:stCondLst>
                                            <p:cond delay="0"/>
                                          </p:stCondLst>
                                        </p:cTn>
                                        <p:tgtEl>
                                          <p:spTgt spid="32"/>
                                        </p:tgtEl>
                                        <p:attrNameLst>
                                          <p:attrName>style.visibility</p:attrName>
                                        </p:attrNameLst>
                                      </p:cBhvr>
                                      <p:to>
                                        <p:strVal val="visible"/>
                                      </p:to>
                                    </p:set>
                                    <p:animEffect transition="in" filter="fade">
                                      <p:cBhvr>
                                        <p:cTn id="37" dur="500"/>
                                        <p:tgtEl>
                                          <p:spTgt spid="32"/>
                                        </p:tgtEl>
                                      </p:cBhvr>
                                    </p:animEffect>
                                  </p:childTnLst>
                                </p:cTn>
                              </p:par>
                              <p:par>
                                <p:cTn id="38" presetID="10" presetClass="entr" presetSubtype="0" fill="hold" grpId="0" nodeType="withEffect">
                                  <p:stCondLst>
                                    <p:cond delay="1000"/>
                                  </p:stCondLst>
                                  <p:childTnLst>
                                    <p:set>
                                      <p:cBhvr>
                                        <p:cTn id="39" dur="1" fill="hold">
                                          <p:stCondLst>
                                            <p:cond delay="0"/>
                                          </p:stCondLst>
                                        </p:cTn>
                                        <p:tgtEl>
                                          <p:spTgt spid="33"/>
                                        </p:tgtEl>
                                        <p:attrNameLst>
                                          <p:attrName>style.visibility</p:attrName>
                                        </p:attrNameLst>
                                      </p:cBhvr>
                                      <p:to>
                                        <p:strVal val="visible"/>
                                      </p:to>
                                    </p:set>
                                    <p:animEffect transition="in" filter="fade">
                                      <p:cBhvr>
                                        <p:cTn id="40" dur="500"/>
                                        <p:tgtEl>
                                          <p:spTgt spid="33"/>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34" grpId="0"/>
      <p:bldP spid="38" grpId="0"/>
      <p:bldP spid="39" grpId="0"/>
      <p:bldP spid="41" grpId="0"/>
      <p:bldP spid="30" grpId="0" animBg="1"/>
      <p:bldP spid="7" grpId="0" animBg="1"/>
      <p:bldP spid="32" grpId="0" animBg="1"/>
      <p:bldP spid="33" grpId="0" animBg="1"/>
      <p:bldP spid="8" grpId="0" animBg="1"/>
      <p:bldP spid="9" grpId="0"/>
      <p:bldP spid="35" grpId="0"/>
      <p:bldP spid="37" grpId="0"/>
      <p:bldP spid="36" grpId="0"/>
    </p:bldLst>
  </p:timing>
</p:sld>
</file>

<file path=ppt/theme/theme1.xml><?xml version="1.0" encoding="utf-8"?>
<a:theme xmlns:a="http://schemas.openxmlformats.org/drawingml/2006/main" name="Office Theme">
  <a:themeElements>
    <a:clrScheme name="CP3">
      <a:dk1>
        <a:srgbClr val="000000"/>
      </a:dk1>
      <a:lt1>
        <a:srgbClr val="FFFFFF"/>
      </a:lt1>
      <a:dk2>
        <a:srgbClr val="000000"/>
      </a:dk2>
      <a:lt2>
        <a:srgbClr val="FEFFFF"/>
      </a:lt2>
      <a:accent1>
        <a:srgbClr val="75D5FF"/>
      </a:accent1>
      <a:accent2>
        <a:srgbClr val="72FA78"/>
      </a:accent2>
      <a:accent3>
        <a:srgbClr val="FEFC78"/>
      </a:accent3>
      <a:accent4>
        <a:srgbClr val="FFD478"/>
      </a:accent4>
      <a:accent5>
        <a:srgbClr val="FF7D78"/>
      </a:accent5>
      <a:accent6>
        <a:srgbClr val="D783FF"/>
      </a:accent6>
      <a:hlink>
        <a:srgbClr val="0096FF"/>
      </a:hlink>
      <a:folHlink>
        <a:srgbClr val="FF26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 Factorising to double brackets.potx" id="{2ABD0240-5869-D742-8569-1FD3318009AF}" vid="{BA2D123A-C9E9-3043-B567-4DED4C6E3B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77E901C77C6764FACB6480115EAA62A" ma:contentTypeVersion="4" ma:contentTypeDescription="Create a new document." ma:contentTypeScope="" ma:versionID="c277b54ba2e7b6d5a713b761b747e7f8">
  <xsd:schema xmlns:xsd="http://www.w3.org/2001/XMLSchema" xmlns:xs="http://www.w3.org/2001/XMLSchema" xmlns:p="http://schemas.microsoft.com/office/2006/metadata/properties" xmlns:ns2="9ade0676-e289-402d-a90e-6c3ce99b6c34" xmlns:ns3="225ae938-96e3-4ad3-8ff8-41bb5bf653c4" targetNamespace="http://schemas.microsoft.com/office/2006/metadata/properties" ma:root="true" ma:fieldsID="a2e08b57e33d02580f3e12368d0ad4d5" ns2:_="" ns3:_="">
    <xsd:import namespace="9ade0676-e289-402d-a90e-6c3ce99b6c34"/>
    <xsd:import namespace="225ae938-96e3-4ad3-8ff8-41bb5bf653c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de0676-e289-402d-a90e-6c3ce99b6c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25ae938-96e3-4ad3-8ff8-41bb5bf653c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A243B8-555A-40D8-BB93-5D706B5D6314}">
  <ds:schemaRefs>
    <ds:schemaRef ds:uri="http://purl.org/dc/terms/"/>
    <ds:schemaRef ds:uri="http://schemas.openxmlformats.org/package/2006/metadata/core-properties"/>
    <ds:schemaRef ds:uri="http://purl.org/dc/dcmitype/"/>
    <ds:schemaRef ds:uri="225ae938-96e3-4ad3-8ff8-41bb5bf653c4"/>
    <ds:schemaRef ds:uri="http://purl.org/dc/elements/1.1/"/>
    <ds:schemaRef ds:uri="http://schemas.microsoft.com/office/2006/metadata/properties"/>
    <ds:schemaRef ds:uri="http://schemas.microsoft.com/office/2006/documentManagement/types"/>
    <ds:schemaRef ds:uri="http://schemas.microsoft.com/office/infopath/2007/PartnerControls"/>
    <ds:schemaRef ds:uri="9ade0676-e289-402d-a90e-6c3ce99b6c34"/>
    <ds:schemaRef ds:uri="http://www.w3.org/XML/1998/namespace"/>
  </ds:schemaRefs>
</ds:datastoreItem>
</file>

<file path=customXml/itemProps2.xml><?xml version="1.0" encoding="utf-8"?>
<ds:datastoreItem xmlns:ds="http://schemas.openxmlformats.org/officeDocument/2006/customXml" ds:itemID="{F2A12C97-B43B-4D6B-B0C7-FD657258543F}">
  <ds:schemaRefs>
    <ds:schemaRef ds:uri="http://schemas.microsoft.com/sharepoint/v3/contenttype/forms"/>
  </ds:schemaRefs>
</ds:datastoreItem>
</file>

<file path=customXml/itemProps3.xml><?xml version="1.0" encoding="utf-8"?>
<ds:datastoreItem xmlns:ds="http://schemas.openxmlformats.org/officeDocument/2006/customXml" ds:itemID="{F5AA0861-2AFD-4722-B972-6A11FD9470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de0676-e289-402d-a90e-6c3ce99b6c34"/>
    <ds:schemaRef ds:uri="225ae938-96e3-4ad3-8ff8-41bb5bf653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8818</TotalTime>
  <Words>789</Words>
  <Application>Microsoft Office PowerPoint</Application>
  <PresentationFormat>On-screen Show (16:9)</PresentationFormat>
  <Paragraphs>155</Paragraphs>
  <Slides>17</Slides>
  <Notes>9</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PowerPoint Presentation</vt:lpstr>
      <vt:lpstr>PowerPoint Presentation</vt:lpstr>
      <vt:lpstr>Pythagoras’ Theorem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CP3</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 equations - Unknowns on both sides</dc:title>
  <dc:subject>Mathematics</dc:subject>
  <dc:creator>CP3</dc:creator>
  <cp:keywords/>
  <dc:description/>
  <cp:lastModifiedBy>Mr P Moore (Staff)</cp:lastModifiedBy>
  <cp:revision>2054</cp:revision>
  <dcterms:created xsi:type="dcterms:W3CDTF">2018-09-23T11:32:36Z</dcterms:created>
  <dcterms:modified xsi:type="dcterms:W3CDTF">2021-07-14T19:42:36Z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0x010100077E901C77C6764FACB6480115EAA62A</vt:lpwstr>
  </property>
</Properties>
</file>