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27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4T19:38:05.80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446 0,'0'3,"1"1,-1-1,1 0,0 0,0 0,1 0,-1 0,1 0,-1 0,1 0,0 0,0-1,0 1,3 2,36 32,-36-33,22 19,-1 2,-1 0,38 50,-24-28,-32-41,0 1,-1 0,0 1,0 0,-1 0,0 0,0 0,0 1,-1 0,-1 0,0 0,0 0,0 0,1 18,-4 224,-3-104,4-92,1-37,-1-1,0 1,-2-1,0 1,-1-1,-1 0,0 0,-1 0,-8 20,-50 117,20-45,1-38,11-24,20-30,-1-1,-24 27,-9 14,35-43,0 0,0-1,-1 0,-1-1,0 0,-1-1,0 0,-1-1,0-1,0 0,-1 0,0-1,-22 8,17-9,0 0,0 1,0 1,2 1,-1 1,-27 21,37-26,-1 0,1 0,-1-1,-1 0,1-1,-1 0,1 0,-1-1,-11 2,-2-1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4D2E-245A-4766-8381-E18875A65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7D0F4-6AA3-47AC-B5C5-4FC2FC795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867C9-5348-45AC-A439-3EF41357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C5ACA-F957-4EC6-AD69-AE7326296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19F69-C920-4A0E-8C58-3B54631F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9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4B0E-1E18-4908-8798-580F6DC39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37338-527B-47F4-A0DF-A04BB10EB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B3C88-06A6-467C-83A5-B97B56DC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49CBC-E2C3-4DB6-AB64-C671D94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D3D3D-087C-49D9-B310-42CF2F50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7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916144-2F42-4E51-A4D5-858EA6A1A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CF39E-C184-412A-9D04-1B7196741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64841-3726-47DE-A330-39C0BEDB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5E19E-C8CA-4CA5-9F0A-9DAEECCE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F256B-0410-44BF-A764-95651CE0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83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40F08-D42D-48D2-9A7C-EDCBD1EF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B4F2C-F858-410E-82A0-D0C6D9E3D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76D92-C231-425B-9CB0-E142B8C4D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F3A5C-DD3D-42E3-B709-046EDDDA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6D67F-0C0C-46B6-BF0F-C4DD612B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2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F30E0-5D48-4C3B-82D1-16945BB6B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BAFE2-93EC-4D32-896A-ABE764B7D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76106-220F-43FF-9170-B8A1C51B1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099E0-2AED-4537-A584-004F217E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4A748-667C-4183-BAC8-2AFA4A09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92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5E755-F887-4541-A5BD-4860845B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7688-94AF-4623-98C5-05CA762C7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6BE07-74FC-4BD3-9ECA-A54FD4F30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E0DB9-1174-4123-9CD4-8EC92267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4D103-001C-4FF3-BD97-7F01CC0DF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B5869-FD9A-4737-BC65-B694E0F4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47C3-121C-4095-A392-6EFBCD5AA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C9DC9-FF91-4E36-A008-406934E4A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418B4-996D-41D4-8482-A2444C41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908D2A-0E60-46C5-9B03-70525AF0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479DD-8DD5-40BC-99EB-96B206F44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5DF8C0-9180-4F51-8FEF-58698F11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ACDEFB-B36B-4C02-8D79-FCE781CC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EAF0AD-445E-43FD-B67A-E9C51739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53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5D15-6682-4D6D-B94E-782583FC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8F545-5A88-4E40-9EB9-818A1F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E2253-B31E-4A8C-8F5C-1295862B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919430-FA6A-4C90-A59F-136879D6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5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209B75-6476-4D81-83DF-55551169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8ADCF2-B164-462E-9913-4F45E1FD9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7B354-538A-4510-B06B-F8B1587A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0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3DEC-45EE-4804-AB4D-BBEF8B6E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2E4A8-DA64-43D6-8A80-53B4861E5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B1595-7319-42C7-96B0-2BAADF6EF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4448D-2B81-4436-8A5B-DF730A48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E493A-61A3-4063-9091-E050C2A7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82454-6361-46CE-A437-E5B6127D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52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D9A55-A250-4810-9842-149D20D7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94628F-34B4-4C11-A51A-6D8A70884F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B3E93-B330-4579-A135-A1FD4381D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CFA7F-74F0-4851-9C33-CFB27085F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FC6BD-8D55-4B84-BFFF-5C0E507E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B0764-E392-47F2-98C7-A85D9F7D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87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429EC-52DB-48AB-83BF-36E699C57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34BB6-DC1B-4B3C-BB66-D5CF170EB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F4DCE-1289-41CC-A9DC-861D80E1F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250F3-D019-4F38-8C8B-A97A40F3F8CF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42E64-8982-4D9E-BE25-55BF549AD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C36C3-7E04-4C04-BFF9-98556F812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97D68-8955-4BB3-9DA2-4D0EFD4A7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11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271E2-0970-4886-82DD-B0101B11D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Pythagoras’ Theorem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64972-E4F6-414B-AEF2-2CEAC04F3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63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A763FE3-018C-4026-83F7-31CD273A91AC}"/>
              </a:ext>
            </a:extLst>
          </p:cNvPr>
          <p:cNvSpPr/>
          <p:nvPr/>
        </p:nvSpPr>
        <p:spPr>
          <a:xfrm>
            <a:off x="1124126" y="2080470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6456784" y="774441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First, draw a right-angled triangle.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6456784" y="1542662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label the sides.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19B41-D6C9-410C-97E9-23B4244B2E65}"/>
              </a:ext>
            </a:extLst>
          </p:cNvPr>
          <p:cNvSpPr txBox="1"/>
          <p:nvPr/>
        </p:nvSpPr>
        <p:spPr>
          <a:xfrm>
            <a:off x="6456784" y="2310883"/>
            <a:ext cx="5187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longest side is called the </a:t>
            </a:r>
            <a:r>
              <a:rPr lang="en-GB" b="1" dirty="0"/>
              <a:t>HYPOTENUSE</a:t>
            </a:r>
            <a:r>
              <a:rPr lang="en-GB" dirty="0"/>
              <a:t>. Let’s label this</a:t>
            </a:r>
            <a:r>
              <a:rPr lang="en-GB" b="1" i="1" dirty="0"/>
              <a:t> h.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ABD7-F450-4EF9-8C07-8C2446A74F9C}"/>
              </a:ext>
            </a:extLst>
          </p:cNvPr>
          <p:cNvSpPr txBox="1"/>
          <p:nvPr/>
        </p:nvSpPr>
        <p:spPr>
          <a:xfrm>
            <a:off x="2055304" y="381220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0D1E24-8C1F-40FD-B699-39DDC92C7F74}"/>
              </a:ext>
            </a:extLst>
          </p:cNvPr>
          <p:cNvSpPr txBox="1"/>
          <p:nvPr/>
        </p:nvSpPr>
        <p:spPr>
          <a:xfrm>
            <a:off x="6456784" y="3234213"/>
            <a:ext cx="51878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other two sides are the </a:t>
            </a:r>
            <a:r>
              <a:rPr lang="en-GB" b="1" dirty="0"/>
              <a:t>LEGS </a:t>
            </a:r>
            <a:r>
              <a:rPr lang="en-GB" dirty="0"/>
              <a:t>of the triangle. We can call them </a:t>
            </a:r>
            <a:r>
              <a:rPr lang="en-GB" b="1" i="1" dirty="0"/>
              <a:t>a</a:t>
            </a:r>
            <a:r>
              <a:rPr lang="en-GB" dirty="0"/>
              <a:t> and </a:t>
            </a:r>
            <a:r>
              <a:rPr lang="en-GB" b="1" i="1" dirty="0"/>
              <a:t>b</a:t>
            </a:r>
            <a:r>
              <a:rPr lang="en-GB" dirty="0"/>
              <a:t>. It doesn’t matter which way round we do this.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840C9-B09E-40BA-8331-C9C7207C727E}"/>
              </a:ext>
            </a:extLst>
          </p:cNvPr>
          <p:cNvSpPr txBox="1"/>
          <p:nvPr/>
        </p:nvSpPr>
        <p:spPr>
          <a:xfrm>
            <a:off x="716148" y="418153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034A09-1325-4A7E-BA7E-2FEA71B6BC03}"/>
              </a:ext>
            </a:extLst>
          </p:cNvPr>
          <p:cNvSpPr txBox="1"/>
          <p:nvPr/>
        </p:nvSpPr>
        <p:spPr>
          <a:xfrm>
            <a:off x="1734682" y="6110647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7393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A763FE3-018C-4026-83F7-31CD273A91AC}"/>
              </a:ext>
            </a:extLst>
          </p:cNvPr>
          <p:cNvSpPr/>
          <p:nvPr/>
        </p:nvSpPr>
        <p:spPr>
          <a:xfrm>
            <a:off x="1124125" y="2118652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6456784" y="774441"/>
            <a:ext cx="5187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Next, let’s draw the same triangle, rotated through 90°.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6456784" y="1542662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label the sides again.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19B41-D6C9-410C-97E9-23B4244B2E65}"/>
              </a:ext>
            </a:extLst>
          </p:cNvPr>
          <p:cNvSpPr txBox="1"/>
          <p:nvPr/>
        </p:nvSpPr>
        <p:spPr>
          <a:xfrm>
            <a:off x="6456784" y="2310883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this angle?</a:t>
            </a:r>
            <a:endParaRPr lang="en-GB" b="1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ABD7-F450-4EF9-8C07-8C2446A74F9C}"/>
              </a:ext>
            </a:extLst>
          </p:cNvPr>
          <p:cNvSpPr txBox="1"/>
          <p:nvPr/>
        </p:nvSpPr>
        <p:spPr>
          <a:xfrm>
            <a:off x="2779111" y="1228631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0D1E24-8C1F-40FD-B699-39DDC92C7F74}"/>
              </a:ext>
            </a:extLst>
          </p:cNvPr>
          <p:cNvSpPr txBox="1"/>
          <p:nvPr/>
        </p:nvSpPr>
        <p:spPr>
          <a:xfrm>
            <a:off x="6456784" y="3234213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do we know?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840C9-B09E-40BA-8331-C9C7207C727E}"/>
              </a:ext>
            </a:extLst>
          </p:cNvPr>
          <p:cNvSpPr txBox="1"/>
          <p:nvPr/>
        </p:nvSpPr>
        <p:spPr>
          <a:xfrm>
            <a:off x="716148" y="418153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034A09-1325-4A7E-BA7E-2FEA71B6BC03}"/>
              </a:ext>
            </a:extLst>
          </p:cNvPr>
          <p:cNvSpPr txBox="1"/>
          <p:nvPr/>
        </p:nvSpPr>
        <p:spPr>
          <a:xfrm>
            <a:off x="1734682" y="6110647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F5F74675-F31E-43A3-B806-76B590CF9517}"/>
              </a:ext>
            </a:extLst>
          </p:cNvPr>
          <p:cNvSpPr/>
          <p:nvPr/>
        </p:nvSpPr>
        <p:spPr>
          <a:xfrm rot="5400000">
            <a:off x="2168554" y="-788134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83840-3609-492D-93A5-F703E728E9FB}"/>
              </a:ext>
            </a:extLst>
          </p:cNvPr>
          <p:cNvSpPr txBox="1"/>
          <p:nvPr/>
        </p:nvSpPr>
        <p:spPr>
          <a:xfrm>
            <a:off x="2665859" y="-9379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9155C5-1255-4669-A1F9-ED57A299D9EC}"/>
              </a:ext>
            </a:extLst>
          </p:cNvPr>
          <p:cNvSpPr txBox="1"/>
          <p:nvPr/>
        </p:nvSpPr>
        <p:spPr>
          <a:xfrm>
            <a:off x="803503" y="922562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DCFD9A-04FC-48A3-878D-C6DD12254510}"/>
              </a:ext>
            </a:extLst>
          </p:cNvPr>
          <p:cNvSpPr txBox="1"/>
          <p:nvPr/>
        </p:nvSpPr>
        <p:spPr>
          <a:xfrm>
            <a:off x="2207704" y="396460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F0C5EB7-F123-49AC-8D69-D14642367451}"/>
                  </a:ext>
                </a:extLst>
              </p14:cNvPr>
              <p14:cNvContentPartPr/>
              <p14:nvPr/>
            </p14:nvContentPartPr>
            <p14:xfrm>
              <a:off x="1372800" y="1895355"/>
              <a:ext cx="276840" cy="677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F0C5EB7-F123-49AC-8D69-D146423674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3800" y="1886355"/>
                <a:ext cx="294480" cy="69516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Arrow: Left 5">
            <a:extLst>
              <a:ext uri="{FF2B5EF4-FFF2-40B4-BE49-F238E27FC236}">
                <a16:creationId xmlns:a16="http://schemas.microsoft.com/office/drawing/2014/main" id="{B030E5AD-F68C-4A36-8D3E-959DF27D84C1}"/>
              </a:ext>
            </a:extLst>
          </p:cNvPr>
          <p:cNvSpPr/>
          <p:nvPr/>
        </p:nvSpPr>
        <p:spPr>
          <a:xfrm rot="1226628">
            <a:off x="1804098" y="2185331"/>
            <a:ext cx="1236932" cy="92333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1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0" grpId="0" animBg="1"/>
      <p:bldP spid="19" grpId="0"/>
      <p:bldP spid="20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A763FE3-018C-4026-83F7-31CD273A91AC}"/>
              </a:ext>
            </a:extLst>
          </p:cNvPr>
          <p:cNvSpPr/>
          <p:nvPr/>
        </p:nvSpPr>
        <p:spPr>
          <a:xfrm>
            <a:off x="1124125" y="2118652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7533109" y="507063"/>
            <a:ext cx="4072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do this again.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7533109" y="1396687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And again.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19B41-D6C9-410C-97E9-23B4244B2E65}"/>
              </a:ext>
            </a:extLst>
          </p:cNvPr>
          <p:cNvSpPr txBox="1"/>
          <p:nvPr/>
        </p:nvSpPr>
        <p:spPr>
          <a:xfrm>
            <a:off x="7533109" y="2164908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see a big square.</a:t>
            </a:r>
            <a:endParaRPr lang="en-GB" b="1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0D1E24-8C1F-40FD-B699-39DDC92C7F74}"/>
              </a:ext>
            </a:extLst>
          </p:cNvPr>
          <p:cNvSpPr txBox="1"/>
          <p:nvPr/>
        </p:nvSpPr>
        <p:spPr>
          <a:xfrm>
            <a:off x="7533109" y="2876541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And a smaller square on the inside.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840C9-B09E-40BA-8331-C9C7207C727E}"/>
              </a:ext>
            </a:extLst>
          </p:cNvPr>
          <p:cNvSpPr txBox="1"/>
          <p:nvPr/>
        </p:nvSpPr>
        <p:spPr>
          <a:xfrm>
            <a:off x="716148" y="418153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034A09-1325-4A7E-BA7E-2FEA71B6BC03}"/>
              </a:ext>
            </a:extLst>
          </p:cNvPr>
          <p:cNvSpPr txBox="1"/>
          <p:nvPr/>
        </p:nvSpPr>
        <p:spPr>
          <a:xfrm>
            <a:off x="1734682" y="6110647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F5F74675-F31E-43A3-B806-76B590CF9517}"/>
              </a:ext>
            </a:extLst>
          </p:cNvPr>
          <p:cNvSpPr/>
          <p:nvPr/>
        </p:nvSpPr>
        <p:spPr>
          <a:xfrm rot="5400000">
            <a:off x="2168554" y="-788134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83840-3609-492D-93A5-F703E728E9FB}"/>
              </a:ext>
            </a:extLst>
          </p:cNvPr>
          <p:cNvSpPr txBox="1"/>
          <p:nvPr/>
        </p:nvSpPr>
        <p:spPr>
          <a:xfrm>
            <a:off x="2665859" y="-9379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9155C5-1255-4669-A1F9-ED57A299D9EC}"/>
              </a:ext>
            </a:extLst>
          </p:cNvPr>
          <p:cNvSpPr txBox="1"/>
          <p:nvPr/>
        </p:nvSpPr>
        <p:spPr>
          <a:xfrm>
            <a:off x="803503" y="922562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C70393DD-D4DC-479E-9125-88738530547A}"/>
              </a:ext>
            </a:extLst>
          </p:cNvPr>
          <p:cNvSpPr/>
          <p:nvPr/>
        </p:nvSpPr>
        <p:spPr>
          <a:xfrm rot="16200000">
            <a:off x="4060972" y="3163081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905ED9DA-86D3-43EC-93D0-2741E45DFFCA}"/>
              </a:ext>
            </a:extLst>
          </p:cNvPr>
          <p:cNvSpPr/>
          <p:nvPr/>
        </p:nvSpPr>
        <p:spPr>
          <a:xfrm rot="10800000">
            <a:off x="5105401" y="256295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30E43D-3384-4641-8476-E9ACC63583B3}"/>
              </a:ext>
            </a:extLst>
          </p:cNvPr>
          <p:cNvSpPr txBox="1"/>
          <p:nvPr/>
        </p:nvSpPr>
        <p:spPr>
          <a:xfrm>
            <a:off x="5086947" y="602764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2577AF-1899-44D2-AF5A-91C70C024874}"/>
              </a:ext>
            </a:extLst>
          </p:cNvPr>
          <p:cNvSpPr txBox="1"/>
          <p:nvPr/>
        </p:nvSpPr>
        <p:spPr>
          <a:xfrm>
            <a:off x="6959111" y="161298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8491B7-2EBD-4848-A4F0-56B3EE153463}"/>
              </a:ext>
            </a:extLst>
          </p:cNvPr>
          <p:cNvSpPr txBox="1"/>
          <p:nvPr/>
        </p:nvSpPr>
        <p:spPr>
          <a:xfrm>
            <a:off x="6956057" y="4942025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79729C-A79A-4338-AB8F-06A4D7AB2599}"/>
              </a:ext>
            </a:extLst>
          </p:cNvPr>
          <p:cNvSpPr txBox="1"/>
          <p:nvPr/>
        </p:nvSpPr>
        <p:spPr>
          <a:xfrm>
            <a:off x="5814177" y="-2898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C81963-A253-47A5-9D50-0C38C3264F8E}"/>
              </a:ext>
            </a:extLst>
          </p:cNvPr>
          <p:cNvSpPr/>
          <p:nvPr/>
        </p:nvSpPr>
        <p:spPr>
          <a:xfrm>
            <a:off x="1124123" y="245279"/>
            <a:ext cx="5846129" cy="5824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53D6A7-6881-4DD1-BC3D-CDBB464D2D25}"/>
              </a:ext>
            </a:extLst>
          </p:cNvPr>
          <p:cNvSpPr/>
          <p:nvPr/>
        </p:nvSpPr>
        <p:spPr>
          <a:xfrm rot="20068722">
            <a:off x="1859461" y="958762"/>
            <a:ext cx="4377951" cy="43817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ABD7-F450-4EF9-8C07-8C2446A74F9C}"/>
              </a:ext>
            </a:extLst>
          </p:cNvPr>
          <p:cNvSpPr txBox="1"/>
          <p:nvPr/>
        </p:nvSpPr>
        <p:spPr>
          <a:xfrm>
            <a:off x="2779111" y="1228631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DCFD9A-04FC-48A3-878D-C6DD12254510}"/>
              </a:ext>
            </a:extLst>
          </p:cNvPr>
          <p:cNvSpPr txBox="1"/>
          <p:nvPr/>
        </p:nvSpPr>
        <p:spPr>
          <a:xfrm>
            <a:off x="2207704" y="396460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C4BB59-88D5-4E7A-810F-F7C60AA11EC5}"/>
              </a:ext>
            </a:extLst>
          </p:cNvPr>
          <p:cNvSpPr txBox="1"/>
          <p:nvPr/>
        </p:nvSpPr>
        <p:spPr>
          <a:xfrm>
            <a:off x="4671528" y="476935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594985-DB1B-410F-87D6-622842D193DF}"/>
              </a:ext>
            </a:extLst>
          </p:cNvPr>
          <p:cNvSpPr txBox="1"/>
          <p:nvPr/>
        </p:nvSpPr>
        <p:spPr>
          <a:xfrm>
            <a:off x="5493556" y="183337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92477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64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22" grpId="0" animBg="1"/>
      <p:bldP spid="23" grpId="0" animBg="1"/>
      <p:bldP spid="26" grpId="0"/>
      <p:bldP spid="27" grpId="0"/>
      <p:bldP spid="28" grpId="0"/>
      <p:bldP spid="29" grpId="0"/>
      <p:bldP spid="2" grpId="0" animBg="1"/>
      <p:bldP spid="2" grpId="1" animBg="1"/>
      <p:bldP spid="4" grpId="0" animBg="1"/>
      <p:bldP spid="4" grpId="1" animBg="1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A763FE3-018C-4026-83F7-31CD273A91AC}"/>
              </a:ext>
            </a:extLst>
          </p:cNvPr>
          <p:cNvSpPr/>
          <p:nvPr/>
        </p:nvSpPr>
        <p:spPr>
          <a:xfrm>
            <a:off x="1124125" y="2118652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7533109" y="507063"/>
            <a:ext cx="4072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What’s the area of the triangles?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7533109" y="1396687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 one has area = ½</a:t>
            </a:r>
            <a:r>
              <a:rPr lang="en-GB" b="1" i="1" dirty="0"/>
              <a:t>ab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19B41-D6C9-410C-97E9-23B4244B2E65}"/>
              </a:ext>
            </a:extLst>
          </p:cNvPr>
          <p:cNvSpPr txBox="1"/>
          <p:nvPr/>
        </p:nvSpPr>
        <p:spPr>
          <a:xfrm>
            <a:off x="7533109" y="2164908"/>
            <a:ext cx="4382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4 triangles so the total for all of them is 2</a:t>
            </a:r>
            <a:r>
              <a:rPr lang="en-GB" b="1" i="1" dirty="0"/>
              <a:t>ab</a:t>
            </a:r>
            <a:r>
              <a:rPr lang="en-GB" dirty="0"/>
              <a:t>.</a:t>
            </a:r>
            <a:endParaRPr lang="en-GB" b="1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ABD7-F450-4EF9-8C07-8C2446A74F9C}"/>
              </a:ext>
            </a:extLst>
          </p:cNvPr>
          <p:cNvSpPr txBox="1"/>
          <p:nvPr/>
        </p:nvSpPr>
        <p:spPr>
          <a:xfrm>
            <a:off x="2779111" y="1228631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840C9-B09E-40BA-8331-C9C7207C727E}"/>
              </a:ext>
            </a:extLst>
          </p:cNvPr>
          <p:cNvSpPr txBox="1"/>
          <p:nvPr/>
        </p:nvSpPr>
        <p:spPr>
          <a:xfrm>
            <a:off x="716148" y="418153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034A09-1325-4A7E-BA7E-2FEA71B6BC03}"/>
              </a:ext>
            </a:extLst>
          </p:cNvPr>
          <p:cNvSpPr txBox="1"/>
          <p:nvPr/>
        </p:nvSpPr>
        <p:spPr>
          <a:xfrm>
            <a:off x="1734682" y="6110647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F5F74675-F31E-43A3-B806-76B590CF9517}"/>
              </a:ext>
            </a:extLst>
          </p:cNvPr>
          <p:cNvSpPr/>
          <p:nvPr/>
        </p:nvSpPr>
        <p:spPr>
          <a:xfrm rot="5400000">
            <a:off x="2168554" y="-788134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83840-3609-492D-93A5-F703E728E9FB}"/>
              </a:ext>
            </a:extLst>
          </p:cNvPr>
          <p:cNvSpPr txBox="1"/>
          <p:nvPr/>
        </p:nvSpPr>
        <p:spPr>
          <a:xfrm>
            <a:off x="2665859" y="-9379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9155C5-1255-4669-A1F9-ED57A299D9EC}"/>
              </a:ext>
            </a:extLst>
          </p:cNvPr>
          <p:cNvSpPr txBox="1"/>
          <p:nvPr/>
        </p:nvSpPr>
        <p:spPr>
          <a:xfrm>
            <a:off x="803503" y="922562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DCFD9A-04FC-48A3-878D-C6DD12254510}"/>
              </a:ext>
            </a:extLst>
          </p:cNvPr>
          <p:cNvSpPr txBox="1"/>
          <p:nvPr/>
        </p:nvSpPr>
        <p:spPr>
          <a:xfrm>
            <a:off x="2207704" y="396460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C70393DD-D4DC-479E-9125-88738530547A}"/>
              </a:ext>
            </a:extLst>
          </p:cNvPr>
          <p:cNvSpPr/>
          <p:nvPr/>
        </p:nvSpPr>
        <p:spPr>
          <a:xfrm rot="16200000">
            <a:off x="4060972" y="3163081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905ED9DA-86D3-43EC-93D0-2741E45DFFCA}"/>
              </a:ext>
            </a:extLst>
          </p:cNvPr>
          <p:cNvSpPr/>
          <p:nvPr/>
        </p:nvSpPr>
        <p:spPr>
          <a:xfrm rot="10800000">
            <a:off x="5105401" y="256295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C4BB59-88D5-4E7A-810F-F7C60AA11EC5}"/>
              </a:ext>
            </a:extLst>
          </p:cNvPr>
          <p:cNvSpPr txBox="1"/>
          <p:nvPr/>
        </p:nvSpPr>
        <p:spPr>
          <a:xfrm>
            <a:off x="4671528" y="476935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594985-DB1B-410F-87D6-622842D193DF}"/>
              </a:ext>
            </a:extLst>
          </p:cNvPr>
          <p:cNvSpPr txBox="1"/>
          <p:nvPr/>
        </p:nvSpPr>
        <p:spPr>
          <a:xfrm>
            <a:off x="5493556" y="183337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30E43D-3384-4641-8476-E9ACC63583B3}"/>
              </a:ext>
            </a:extLst>
          </p:cNvPr>
          <p:cNvSpPr txBox="1"/>
          <p:nvPr/>
        </p:nvSpPr>
        <p:spPr>
          <a:xfrm>
            <a:off x="5086947" y="602764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2577AF-1899-44D2-AF5A-91C70C024874}"/>
              </a:ext>
            </a:extLst>
          </p:cNvPr>
          <p:cNvSpPr txBox="1"/>
          <p:nvPr/>
        </p:nvSpPr>
        <p:spPr>
          <a:xfrm>
            <a:off x="6959111" y="161298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8491B7-2EBD-4848-A4F0-56B3EE153463}"/>
              </a:ext>
            </a:extLst>
          </p:cNvPr>
          <p:cNvSpPr txBox="1"/>
          <p:nvPr/>
        </p:nvSpPr>
        <p:spPr>
          <a:xfrm>
            <a:off x="6956057" y="4942025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79729C-A79A-4338-AB8F-06A4D7AB2599}"/>
              </a:ext>
            </a:extLst>
          </p:cNvPr>
          <p:cNvSpPr txBox="1"/>
          <p:nvPr/>
        </p:nvSpPr>
        <p:spPr>
          <a:xfrm>
            <a:off x="5814177" y="-2898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462403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7533109" y="507063"/>
            <a:ext cx="4072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the area of the small square?.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7533109" y="1396687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</a:t>
            </a:r>
            <a:r>
              <a:rPr lang="en-GB" b="1" i="1" dirty="0"/>
              <a:t>h</a:t>
            </a:r>
            <a:r>
              <a:rPr lang="en-GB" baseline="30000" dirty="0"/>
              <a:t>2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53D6A7-6881-4DD1-BC3D-CDBB464D2D25}"/>
              </a:ext>
            </a:extLst>
          </p:cNvPr>
          <p:cNvSpPr/>
          <p:nvPr/>
        </p:nvSpPr>
        <p:spPr>
          <a:xfrm rot="20068722">
            <a:off x="1797147" y="897354"/>
            <a:ext cx="4377951" cy="43817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ABD7-F450-4EF9-8C07-8C2446A74F9C}"/>
              </a:ext>
            </a:extLst>
          </p:cNvPr>
          <p:cNvSpPr txBox="1"/>
          <p:nvPr/>
        </p:nvSpPr>
        <p:spPr>
          <a:xfrm>
            <a:off x="2779111" y="1228631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DCFD9A-04FC-48A3-878D-C6DD12254510}"/>
              </a:ext>
            </a:extLst>
          </p:cNvPr>
          <p:cNvSpPr txBox="1"/>
          <p:nvPr/>
        </p:nvSpPr>
        <p:spPr>
          <a:xfrm>
            <a:off x="2207704" y="396460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C4BB59-88D5-4E7A-810F-F7C60AA11EC5}"/>
              </a:ext>
            </a:extLst>
          </p:cNvPr>
          <p:cNvSpPr txBox="1"/>
          <p:nvPr/>
        </p:nvSpPr>
        <p:spPr>
          <a:xfrm>
            <a:off x="4671528" y="476935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594985-DB1B-410F-87D6-622842D193DF}"/>
              </a:ext>
            </a:extLst>
          </p:cNvPr>
          <p:cNvSpPr txBox="1"/>
          <p:nvPr/>
        </p:nvSpPr>
        <p:spPr>
          <a:xfrm>
            <a:off x="5493556" y="183337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02162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4" grpId="0" animBg="1"/>
      <p:bldP spid="15" grpId="0"/>
      <p:bldP spid="21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A763FE3-018C-4026-83F7-31CD273A91AC}"/>
              </a:ext>
            </a:extLst>
          </p:cNvPr>
          <p:cNvSpPr/>
          <p:nvPr/>
        </p:nvSpPr>
        <p:spPr>
          <a:xfrm>
            <a:off x="1124125" y="2118652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7533109" y="507063"/>
            <a:ext cx="4072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let’s think about the large square.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7533109" y="1046142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time the area = (</a:t>
            </a:r>
            <a:r>
              <a:rPr lang="en-GB" b="1" i="1" dirty="0" err="1"/>
              <a:t>a</a:t>
            </a:r>
            <a:r>
              <a:rPr lang="en-GB" dirty="0" err="1"/>
              <a:t>+</a:t>
            </a:r>
            <a:r>
              <a:rPr lang="en-GB" b="1" i="1" dirty="0" err="1"/>
              <a:t>b</a:t>
            </a:r>
            <a:r>
              <a:rPr lang="en-GB" dirty="0"/>
              <a:t>)</a:t>
            </a:r>
            <a:r>
              <a:rPr lang="en-GB" baseline="30000" dirty="0"/>
              <a:t>2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19B41-D6C9-410C-97E9-23B4244B2E65}"/>
              </a:ext>
            </a:extLst>
          </p:cNvPr>
          <p:cNvSpPr txBox="1"/>
          <p:nvPr/>
        </p:nvSpPr>
        <p:spPr>
          <a:xfrm>
            <a:off x="7511367" y="1652490"/>
            <a:ext cx="4382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make that easier to understand by splitting up the square.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840C9-B09E-40BA-8331-C9C7207C727E}"/>
              </a:ext>
            </a:extLst>
          </p:cNvPr>
          <p:cNvSpPr txBox="1"/>
          <p:nvPr/>
        </p:nvSpPr>
        <p:spPr>
          <a:xfrm>
            <a:off x="716148" y="418153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F5F74675-F31E-43A3-B806-76B590CF9517}"/>
              </a:ext>
            </a:extLst>
          </p:cNvPr>
          <p:cNvSpPr/>
          <p:nvPr/>
        </p:nvSpPr>
        <p:spPr>
          <a:xfrm rot="5400000">
            <a:off x="2168554" y="-788134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83840-3609-492D-93A5-F703E728E9FB}"/>
              </a:ext>
            </a:extLst>
          </p:cNvPr>
          <p:cNvSpPr txBox="1"/>
          <p:nvPr/>
        </p:nvSpPr>
        <p:spPr>
          <a:xfrm>
            <a:off x="2665859" y="-9379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9155C5-1255-4669-A1F9-ED57A299D9EC}"/>
              </a:ext>
            </a:extLst>
          </p:cNvPr>
          <p:cNvSpPr txBox="1"/>
          <p:nvPr/>
        </p:nvSpPr>
        <p:spPr>
          <a:xfrm>
            <a:off x="803503" y="922562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C70393DD-D4DC-479E-9125-88738530547A}"/>
              </a:ext>
            </a:extLst>
          </p:cNvPr>
          <p:cNvSpPr/>
          <p:nvPr/>
        </p:nvSpPr>
        <p:spPr>
          <a:xfrm rot="16200000">
            <a:off x="4060972" y="3163081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905ED9DA-86D3-43EC-93D0-2741E45DFFCA}"/>
              </a:ext>
            </a:extLst>
          </p:cNvPr>
          <p:cNvSpPr/>
          <p:nvPr/>
        </p:nvSpPr>
        <p:spPr>
          <a:xfrm rot="10800000">
            <a:off x="5105401" y="256295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79729C-A79A-4338-AB8F-06A4D7AB2599}"/>
              </a:ext>
            </a:extLst>
          </p:cNvPr>
          <p:cNvSpPr txBox="1"/>
          <p:nvPr/>
        </p:nvSpPr>
        <p:spPr>
          <a:xfrm>
            <a:off x="5814177" y="-2898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B540AA9-3D63-4A4D-9099-0464DB2577B1}"/>
              </a:ext>
            </a:extLst>
          </p:cNvPr>
          <p:cNvSpPr/>
          <p:nvPr/>
        </p:nvSpPr>
        <p:spPr>
          <a:xfrm>
            <a:off x="1136658" y="256295"/>
            <a:ext cx="5846129" cy="582458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4E2F646-D11A-4D00-BD06-D52273E60421}"/>
              </a:ext>
            </a:extLst>
          </p:cNvPr>
          <p:cNvCxnSpPr/>
          <p:nvPr/>
        </p:nvCxnSpPr>
        <p:spPr>
          <a:xfrm>
            <a:off x="5105400" y="275539"/>
            <a:ext cx="0" cy="57521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E4DAE14-726D-4A2F-977B-CDFA84C2EBD3}"/>
              </a:ext>
            </a:extLst>
          </p:cNvPr>
          <p:cNvCxnSpPr>
            <a:cxnSpLocks/>
          </p:cNvCxnSpPr>
          <p:nvPr/>
        </p:nvCxnSpPr>
        <p:spPr>
          <a:xfrm>
            <a:off x="1124123" y="2118652"/>
            <a:ext cx="5843634" cy="46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95A79A0-BFC1-4179-BA8C-9E7BB495B9A2}"/>
              </a:ext>
            </a:extLst>
          </p:cNvPr>
          <p:cNvSpPr/>
          <p:nvPr/>
        </p:nvSpPr>
        <p:spPr>
          <a:xfrm>
            <a:off x="1136658" y="256296"/>
            <a:ext cx="3962031" cy="184529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85BDD9-B4B7-4679-9118-8253798B7238}"/>
              </a:ext>
            </a:extLst>
          </p:cNvPr>
          <p:cNvSpPr/>
          <p:nvPr/>
        </p:nvSpPr>
        <p:spPr>
          <a:xfrm rot="5400000">
            <a:off x="4063882" y="3162820"/>
            <a:ext cx="3951215" cy="18816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C90E96-5075-4F82-B47C-C2E961AEB3E3}"/>
              </a:ext>
            </a:extLst>
          </p:cNvPr>
          <p:cNvSpPr/>
          <p:nvPr/>
        </p:nvSpPr>
        <p:spPr>
          <a:xfrm>
            <a:off x="5105399" y="256296"/>
            <a:ext cx="1855646" cy="186070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4830B28-5360-4FE7-8FDC-4AEB9A3E67C3}"/>
              </a:ext>
            </a:extLst>
          </p:cNvPr>
          <p:cNvSpPr/>
          <p:nvPr/>
        </p:nvSpPr>
        <p:spPr>
          <a:xfrm>
            <a:off x="1124124" y="2101586"/>
            <a:ext cx="3974565" cy="3968281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8D80BA-FB6C-45B8-9DD6-64D3347E583A}"/>
              </a:ext>
            </a:extLst>
          </p:cNvPr>
          <p:cNvSpPr txBox="1"/>
          <p:nvPr/>
        </p:nvSpPr>
        <p:spPr>
          <a:xfrm>
            <a:off x="7533109" y="2482548"/>
            <a:ext cx="438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area of each green rectangle is </a:t>
            </a:r>
            <a:r>
              <a:rPr lang="en-GB" b="1" i="1" dirty="0"/>
              <a:t>ab</a:t>
            </a:r>
            <a:r>
              <a:rPr lang="en-GB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32D69-800B-4787-8652-602A9FC746CD}"/>
              </a:ext>
            </a:extLst>
          </p:cNvPr>
          <p:cNvSpPr txBox="1"/>
          <p:nvPr/>
        </p:nvSpPr>
        <p:spPr>
          <a:xfrm>
            <a:off x="2476500" y="92256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7A8041-C16A-404B-B071-11323B321AEE}"/>
              </a:ext>
            </a:extLst>
          </p:cNvPr>
          <p:cNvSpPr txBox="1"/>
          <p:nvPr/>
        </p:nvSpPr>
        <p:spPr>
          <a:xfrm>
            <a:off x="5724525" y="367569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F64A2BA-DBF4-4B09-A6D1-3F7AFF259A31}"/>
              </a:ext>
            </a:extLst>
          </p:cNvPr>
          <p:cNvSpPr txBox="1"/>
          <p:nvPr/>
        </p:nvSpPr>
        <p:spPr>
          <a:xfrm>
            <a:off x="5724525" y="93340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  <a:r>
              <a:rPr lang="en-GB" baseline="30000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A55FC0-06AF-49E3-A1A6-9967049E0C8F}"/>
              </a:ext>
            </a:extLst>
          </p:cNvPr>
          <p:cNvSpPr txBox="1"/>
          <p:nvPr/>
        </p:nvSpPr>
        <p:spPr>
          <a:xfrm>
            <a:off x="2565122" y="363764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  <a:r>
              <a:rPr lang="en-GB" baseline="30000" dirty="0"/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0A8B2F6-CC5F-47D6-9411-2CE5FA48ED8B}"/>
              </a:ext>
            </a:extLst>
          </p:cNvPr>
          <p:cNvSpPr txBox="1"/>
          <p:nvPr/>
        </p:nvSpPr>
        <p:spPr>
          <a:xfrm>
            <a:off x="7533109" y="3070819"/>
            <a:ext cx="438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area of the blue square is </a:t>
            </a:r>
            <a:r>
              <a:rPr lang="en-GB" b="1" i="1" dirty="0"/>
              <a:t>a</a:t>
            </a:r>
            <a:r>
              <a:rPr lang="en-GB" b="1" i="1" baseline="30000" dirty="0"/>
              <a:t>2</a:t>
            </a:r>
            <a:r>
              <a:rPr lang="en-GB" dirty="0"/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0FF34A-16E7-4541-B400-6DBCB062CEBE}"/>
              </a:ext>
            </a:extLst>
          </p:cNvPr>
          <p:cNvSpPr txBox="1"/>
          <p:nvPr/>
        </p:nvSpPr>
        <p:spPr>
          <a:xfrm>
            <a:off x="7533109" y="3622387"/>
            <a:ext cx="438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area of the orange square is </a:t>
            </a:r>
            <a:r>
              <a:rPr lang="en-GB" b="1" i="1" dirty="0"/>
              <a:t>b</a:t>
            </a:r>
            <a:r>
              <a:rPr lang="en-GB" b="1" i="1" baseline="30000" dirty="0"/>
              <a:t>2</a:t>
            </a:r>
            <a:r>
              <a:rPr lang="en-GB" dirty="0"/>
              <a:t>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4D4F97D-6163-4443-B2C4-30B52228AB45}"/>
              </a:ext>
            </a:extLst>
          </p:cNvPr>
          <p:cNvSpPr txBox="1"/>
          <p:nvPr/>
        </p:nvSpPr>
        <p:spPr>
          <a:xfrm>
            <a:off x="7533109" y="4207510"/>
            <a:ext cx="438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total area is </a:t>
            </a:r>
            <a:r>
              <a:rPr lang="en-GB" b="1" i="1" dirty="0"/>
              <a:t>a</a:t>
            </a:r>
            <a:r>
              <a:rPr lang="en-GB" b="1" i="1" baseline="30000" dirty="0"/>
              <a:t>2</a:t>
            </a:r>
            <a:r>
              <a:rPr lang="en-GB" dirty="0"/>
              <a:t> + </a:t>
            </a:r>
            <a:r>
              <a:rPr lang="en-GB" b="1" i="1" dirty="0"/>
              <a:t>b</a:t>
            </a:r>
            <a:r>
              <a:rPr lang="en-GB" b="1" i="1" baseline="30000" dirty="0"/>
              <a:t>2</a:t>
            </a:r>
            <a:r>
              <a:rPr lang="en-GB" b="1" i="1" dirty="0"/>
              <a:t> + 2ab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4481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0" grpId="0" animBg="1"/>
      <p:bldP spid="7" grpId="0" animBg="1"/>
      <p:bldP spid="32" grpId="0" animBg="1"/>
      <p:bldP spid="8" grpId="0" animBg="1"/>
      <p:bldP spid="33" grpId="0" animBg="1"/>
      <p:bldP spid="34" grpId="0"/>
      <p:bldP spid="9" grpId="0"/>
      <p:bldP spid="35" grpId="0"/>
      <p:bldP spid="36" grpId="0"/>
      <p:bldP spid="37" grpId="0"/>
      <p:bldP spid="38" grpId="0"/>
      <p:bldP spid="39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A763FE3-018C-4026-83F7-31CD273A91AC}"/>
              </a:ext>
            </a:extLst>
          </p:cNvPr>
          <p:cNvSpPr/>
          <p:nvPr/>
        </p:nvSpPr>
        <p:spPr>
          <a:xfrm>
            <a:off x="1124125" y="2118652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71CEF-7CE9-4F1D-8557-617AC1A49451}"/>
              </a:ext>
            </a:extLst>
          </p:cNvPr>
          <p:cNvSpPr txBox="1"/>
          <p:nvPr/>
        </p:nvSpPr>
        <p:spPr>
          <a:xfrm>
            <a:off x="7533109" y="507063"/>
            <a:ext cx="4072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we take the green triangles away from the big square we are left with the small square.</a:t>
            </a: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30C754-A5F3-48BC-9DD2-97190BB940AE}"/>
              </a:ext>
            </a:extLst>
          </p:cNvPr>
          <p:cNvSpPr txBox="1"/>
          <p:nvPr/>
        </p:nvSpPr>
        <p:spPr>
          <a:xfrm>
            <a:off x="7533109" y="1597963"/>
            <a:ext cx="5187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of large square = </a:t>
            </a:r>
            <a:r>
              <a:rPr lang="en-GB" b="1" i="1" dirty="0"/>
              <a:t>a</a:t>
            </a:r>
            <a:r>
              <a:rPr lang="en-GB" b="1" i="1" baseline="30000" dirty="0"/>
              <a:t>2</a:t>
            </a:r>
            <a:r>
              <a:rPr lang="en-GB" dirty="0"/>
              <a:t> + </a:t>
            </a:r>
            <a:r>
              <a:rPr lang="en-GB" b="1" i="1" dirty="0"/>
              <a:t>b</a:t>
            </a:r>
            <a:r>
              <a:rPr lang="en-GB" b="1" i="1" baseline="30000" dirty="0"/>
              <a:t>2</a:t>
            </a:r>
            <a:r>
              <a:rPr lang="en-GB" b="1" i="1" dirty="0"/>
              <a:t> + 2ab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19B41-D6C9-410C-97E9-23B4244B2E65}"/>
              </a:ext>
            </a:extLst>
          </p:cNvPr>
          <p:cNvSpPr txBox="1"/>
          <p:nvPr/>
        </p:nvSpPr>
        <p:spPr>
          <a:xfrm>
            <a:off x="7533109" y="2164908"/>
            <a:ext cx="4382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of the 4 triangles = </a:t>
            </a:r>
            <a:r>
              <a:rPr lang="en-GB" b="1" i="1" dirty="0"/>
              <a:t>2ab</a:t>
            </a:r>
            <a:endParaRPr lang="en-GB" dirty="0"/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4ABD7-F450-4EF9-8C07-8C2446A74F9C}"/>
              </a:ext>
            </a:extLst>
          </p:cNvPr>
          <p:cNvSpPr txBox="1"/>
          <p:nvPr/>
        </p:nvSpPr>
        <p:spPr>
          <a:xfrm>
            <a:off x="2779111" y="1228631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840C9-B09E-40BA-8331-C9C7207C727E}"/>
              </a:ext>
            </a:extLst>
          </p:cNvPr>
          <p:cNvSpPr txBox="1"/>
          <p:nvPr/>
        </p:nvSpPr>
        <p:spPr>
          <a:xfrm>
            <a:off x="716148" y="418153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034A09-1325-4A7E-BA7E-2FEA71B6BC03}"/>
              </a:ext>
            </a:extLst>
          </p:cNvPr>
          <p:cNvSpPr txBox="1"/>
          <p:nvPr/>
        </p:nvSpPr>
        <p:spPr>
          <a:xfrm>
            <a:off x="1734682" y="6110647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F5F74675-F31E-43A3-B806-76B590CF9517}"/>
              </a:ext>
            </a:extLst>
          </p:cNvPr>
          <p:cNvSpPr/>
          <p:nvPr/>
        </p:nvSpPr>
        <p:spPr>
          <a:xfrm rot="5400000">
            <a:off x="2168554" y="-788134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83840-3609-492D-93A5-F703E728E9FB}"/>
              </a:ext>
            </a:extLst>
          </p:cNvPr>
          <p:cNvSpPr txBox="1"/>
          <p:nvPr/>
        </p:nvSpPr>
        <p:spPr>
          <a:xfrm>
            <a:off x="2665859" y="-9379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9155C5-1255-4669-A1F9-ED57A299D9EC}"/>
              </a:ext>
            </a:extLst>
          </p:cNvPr>
          <p:cNvSpPr txBox="1"/>
          <p:nvPr/>
        </p:nvSpPr>
        <p:spPr>
          <a:xfrm>
            <a:off x="803503" y="922562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DCFD9A-04FC-48A3-878D-C6DD12254510}"/>
              </a:ext>
            </a:extLst>
          </p:cNvPr>
          <p:cNvSpPr txBox="1"/>
          <p:nvPr/>
        </p:nvSpPr>
        <p:spPr>
          <a:xfrm>
            <a:off x="2207704" y="396460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C70393DD-D4DC-479E-9125-88738530547A}"/>
              </a:ext>
            </a:extLst>
          </p:cNvPr>
          <p:cNvSpPr/>
          <p:nvPr/>
        </p:nvSpPr>
        <p:spPr>
          <a:xfrm rot="16200000">
            <a:off x="4060972" y="3163081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905ED9DA-86D3-43EC-93D0-2741E45DFFCA}"/>
              </a:ext>
            </a:extLst>
          </p:cNvPr>
          <p:cNvSpPr/>
          <p:nvPr/>
        </p:nvSpPr>
        <p:spPr>
          <a:xfrm rot="10800000">
            <a:off x="5105401" y="256295"/>
            <a:ext cx="1862356" cy="3951215"/>
          </a:xfrm>
          <a:prstGeom prst="rtTriangl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9C4BB59-88D5-4E7A-810F-F7C60AA11EC5}"/>
              </a:ext>
            </a:extLst>
          </p:cNvPr>
          <p:cNvSpPr txBox="1"/>
          <p:nvPr/>
        </p:nvSpPr>
        <p:spPr>
          <a:xfrm>
            <a:off x="4671528" y="4769356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594985-DB1B-410F-87D6-622842D193DF}"/>
              </a:ext>
            </a:extLst>
          </p:cNvPr>
          <p:cNvSpPr txBox="1"/>
          <p:nvPr/>
        </p:nvSpPr>
        <p:spPr>
          <a:xfrm>
            <a:off x="5493556" y="183337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30E43D-3384-4641-8476-E9ACC63583B3}"/>
              </a:ext>
            </a:extLst>
          </p:cNvPr>
          <p:cNvSpPr txBox="1"/>
          <p:nvPr/>
        </p:nvSpPr>
        <p:spPr>
          <a:xfrm>
            <a:off x="5086947" y="6027648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2577AF-1899-44D2-AF5A-91C70C024874}"/>
              </a:ext>
            </a:extLst>
          </p:cNvPr>
          <p:cNvSpPr txBox="1"/>
          <p:nvPr/>
        </p:nvSpPr>
        <p:spPr>
          <a:xfrm>
            <a:off x="6959111" y="1612984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8491B7-2EBD-4848-A4F0-56B3EE153463}"/>
              </a:ext>
            </a:extLst>
          </p:cNvPr>
          <p:cNvSpPr txBox="1"/>
          <p:nvPr/>
        </p:nvSpPr>
        <p:spPr>
          <a:xfrm>
            <a:off x="6956057" y="4942025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79729C-A79A-4338-AB8F-06A4D7AB2599}"/>
              </a:ext>
            </a:extLst>
          </p:cNvPr>
          <p:cNvSpPr txBox="1"/>
          <p:nvPr/>
        </p:nvSpPr>
        <p:spPr>
          <a:xfrm>
            <a:off x="5814177" y="-28983"/>
            <a:ext cx="64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b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DA231C8-655B-40A5-A5A8-540356253D56}"/>
              </a:ext>
            </a:extLst>
          </p:cNvPr>
          <p:cNvSpPr/>
          <p:nvPr/>
        </p:nvSpPr>
        <p:spPr>
          <a:xfrm>
            <a:off x="1124123" y="245279"/>
            <a:ext cx="5846129" cy="582458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273AC8-AA19-42DB-8115-FFDE3B900260}"/>
              </a:ext>
            </a:extLst>
          </p:cNvPr>
          <p:cNvSpPr txBox="1"/>
          <p:nvPr/>
        </p:nvSpPr>
        <p:spPr>
          <a:xfrm>
            <a:off x="7533109" y="2703885"/>
            <a:ext cx="4382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large square minus the 4 triangles </a:t>
            </a:r>
          </a:p>
          <a:p>
            <a:r>
              <a:rPr lang="en-GB" dirty="0"/>
              <a:t>= </a:t>
            </a:r>
            <a:r>
              <a:rPr lang="en-GB" b="1" i="1" dirty="0"/>
              <a:t>a</a:t>
            </a:r>
            <a:r>
              <a:rPr lang="en-GB" b="1" i="1" baseline="30000" dirty="0"/>
              <a:t>2</a:t>
            </a:r>
            <a:r>
              <a:rPr lang="en-GB" dirty="0"/>
              <a:t> + </a:t>
            </a:r>
            <a:r>
              <a:rPr lang="en-GB" b="1" i="1" dirty="0"/>
              <a:t>b</a:t>
            </a:r>
            <a:r>
              <a:rPr lang="en-GB" b="1" i="1" baseline="30000" dirty="0"/>
              <a:t>2</a:t>
            </a:r>
            <a:r>
              <a:rPr lang="en-GB" b="1" i="1" dirty="0"/>
              <a:t> + 2ab</a:t>
            </a:r>
            <a:r>
              <a:rPr lang="en-GB" dirty="0"/>
              <a:t> - </a:t>
            </a:r>
            <a:r>
              <a:rPr lang="en-GB" b="1" i="1" dirty="0"/>
              <a:t>2ab</a:t>
            </a:r>
          </a:p>
          <a:p>
            <a:r>
              <a:rPr lang="en-GB" b="1" i="1" dirty="0"/>
              <a:t>= a</a:t>
            </a:r>
            <a:r>
              <a:rPr lang="en-GB" b="1" i="1" baseline="30000" dirty="0"/>
              <a:t>2</a:t>
            </a:r>
            <a:r>
              <a:rPr lang="en-GB" dirty="0"/>
              <a:t> + </a:t>
            </a:r>
            <a:r>
              <a:rPr lang="en-GB" b="1" i="1" dirty="0"/>
              <a:t>b</a:t>
            </a:r>
            <a:r>
              <a:rPr lang="en-GB" b="1" i="1" baseline="30000" dirty="0"/>
              <a:t>2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6B929E-2AFA-4C47-BBAF-8199E6E6CE88}"/>
              </a:ext>
            </a:extLst>
          </p:cNvPr>
          <p:cNvSpPr txBox="1"/>
          <p:nvPr/>
        </p:nvSpPr>
        <p:spPr>
          <a:xfrm>
            <a:off x="7533109" y="3687607"/>
            <a:ext cx="438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of small square = </a:t>
            </a:r>
            <a:r>
              <a:rPr lang="en-GB" b="1" i="1" dirty="0"/>
              <a:t>h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7255254-AF2B-4839-8F72-11B75F50A268}"/>
              </a:ext>
            </a:extLst>
          </p:cNvPr>
          <p:cNvSpPr txBox="1"/>
          <p:nvPr/>
        </p:nvSpPr>
        <p:spPr>
          <a:xfrm>
            <a:off x="7533109" y="4251528"/>
            <a:ext cx="4382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That must mean that:</a:t>
            </a:r>
          </a:p>
          <a:p>
            <a:endParaRPr lang="en-GB" dirty="0"/>
          </a:p>
          <a:p>
            <a:r>
              <a:rPr lang="en-GB" b="1" i="1" dirty="0"/>
              <a:t>a</a:t>
            </a:r>
            <a:r>
              <a:rPr lang="en-GB" b="1" i="1" baseline="30000" dirty="0"/>
              <a:t>2</a:t>
            </a:r>
            <a:r>
              <a:rPr lang="en-GB" dirty="0"/>
              <a:t> + </a:t>
            </a:r>
            <a:r>
              <a:rPr lang="en-GB" b="1" i="1" dirty="0"/>
              <a:t>b</a:t>
            </a:r>
            <a:r>
              <a:rPr lang="en-GB" b="1" i="1" baseline="30000" dirty="0"/>
              <a:t>2 </a:t>
            </a:r>
            <a:r>
              <a:rPr lang="en-GB" dirty="0"/>
              <a:t>= </a:t>
            </a:r>
            <a:r>
              <a:rPr lang="en-GB" b="1" i="1" dirty="0"/>
              <a:t>h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16BC8DA-BD91-413F-B087-05E20FF83528}"/>
              </a:ext>
            </a:extLst>
          </p:cNvPr>
          <p:cNvSpPr txBox="1"/>
          <p:nvPr/>
        </p:nvSpPr>
        <p:spPr>
          <a:xfrm>
            <a:off x="7533109" y="5187317"/>
            <a:ext cx="4382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known as Pythagoras’ Theorem</a:t>
            </a:r>
          </a:p>
        </p:txBody>
      </p:sp>
    </p:spTree>
    <p:extLst>
      <p:ext uri="{BB962C8B-B14F-4D97-AF65-F5344CB8AC3E}">
        <p14:creationId xmlns:p14="http://schemas.microsoft.com/office/powerpoint/2010/main" val="4096569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4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0" grpId="0" animBg="1"/>
      <p:bldP spid="30" grpId="1" animBg="1"/>
      <p:bldP spid="31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7DA0752869B4483CE343BD6BDD392" ma:contentTypeVersion="32" ma:contentTypeDescription="Create a new document." ma:contentTypeScope="" ma:versionID="5ffec15b0f565ea1e040ec868fa05cd7">
  <xsd:schema xmlns:xsd="http://www.w3.org/2001/XMLSchema" xmlns:xs="http://www.w3.org/2001/XMLSchema" xmlns:p="http://schemas.microsoft.com/office/2006/metadata/properties" xmlns:ns3="7b8be99b-76d4-4383-8d00-301e81f27810" xmlns:ns4="2c6cf340-ec96-47bf-af54-c0c31aef78f1" targetNamespace="http://schemas.microsoft.com/office/2006/metadata/properties" ma:root="true" ma:fieldsID="bec97fba31cfd28803729fada66f110c" ns3:_="" ns4:_="">
    <xsd:import namespace="7b8be99b-76d4-4383-8d00-301e81f27810"/>
    <xsd:import namespace="2c6cf340-ec96-47bf-af54-c0c31aef78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be99b-76d4-4383-8d00-301e81f278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cf340-ec96-47bf-af54-c0c31aef78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7b8be99b-76d4-4383-8d00-301e81f27810" xsi:nil="true"/>
    <Owner xmlns="7b8be99b-76d4-4383-8d00-301e81f27810">
      <UserInfo>
        <DisplayName/>
        <AccountId xsi:nil="true"/>
        <AccountType/>
      </UserInfo>
    </Owner>
    <TeamsChannelId xmlns="7b8be99b-76d4-4383-8d00-301e81f27810" xsi:nil="true"/>
    <Invited_Teachers xmlns="7b8be99b-76d4-4383-8d00-301e81f27810" xsi:nil="true"/>
    <IsNotebookLocked xmlns="7b8be99b-76d4-4383-8d00-301e81f27810" xsi:nil="true"/>
    <DefaultSectionNames xmlns="7b8be99b-76d4-4383-8d00-301e81f27810" xsi:nil="true"/>
    <NotebookType xmlns="7b8be99b-76d4-4383-8d00-301e81f27810" xsi:nil="true"/>
    <FolderType xmlns="7b8be99b-76d4-4383-8d00-301e81f27810" xsi:nil="true"/>
    <Students xmlns="7b8be99b-76d4-4383-8d00-301e81f27810">
      <UserInfo>
        <DisplayName/>
        <AccountId xsi:nil="true"/>
        <AccountType/>
      </UserInfo>
    </Students>
    <Teachers xmlns="7b8be99b-76d4-4383-8d00-301e81f27810">
      <UserInfo>
        <DisplayName/>
        <AccountId xsi:nil="true"/>
        <AccountType/>
      </UserInfo>
    </Teachers>
    <Student_Groups xmlns="7b8be99b-76d4-4383-8d00-301e81f27810">
      <UserInfo>
        <DisplayName/>
        <AccountId xsi:nil="true"/>
        <AccountType/>
      </UserInfo>
    </Student_Groups>
    <AppVersion xmlns="7b8be99b-76d4-4383-8d00-301e81f27810" xsi:nil="true"/>
    <Templates xmlns="7b8be99b-76d4-4383-8d00-301e81f27810" xsi:nil="true"/>
    <Self_Registration_Enabled xmlns="7b8be99b-76d4-4383-8d00-301e81f27810" xsi:nil="true"/>
    <Has_Teacher_Only_SectionGroup xmlns="7b8be99b-76d4-4383-8d00-301e81f27810" xsi:nil="true"/>
    <CultureName xmlns="7b8be99b-76d4-4383-8d00-301e81f27810" xsi:nil="true"/>
    <Distribution_Groups xmlns="7b8be99b-76d4-4383-8d00-301e81f27810" xsi:nil="true"/>
    <Invited_Students xmlns="7b8be99b-76d4-4383-8d00-301e81f27810" xsi:nil="true"/>
    <Is_Collaboration_Space_Locked xmlns="7b8be99b-76d4-4383-8d00-301e81f27810" xsi:nil="true"/>
    <LMS_Mappings xmlns="7b8be99b-76d4-4383-8d00-301e81f27810" xsi:nil="true"/>
  </documentManagement>
</p:properties>
</file>

<file path=customXml/itemProps1.xml><?xml version="1.0" encoding="utf-8"?>
<ds:datastoreItem xmlns:ds="http://schemas.openxmlformats.org/officeDocument/2006/customXml" ds:itemID="{1E6E15D0-9170-48D8-B6D4-6641D0DA84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be99b-76d4-4383-8d00-301e81f27810"/>
    <ds:schemaRef ds:uri="2c6cf340-ec96-47bf-af54-c0c31aef7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A63564-0D85-4468-A5CD-04F422A92D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193BA4-18DE-46D9-965F-B1395C264608}">
  <ds:schemaRefs>
    <ds:schemaRef ds:uri="http://schemas.microsoft.com/office/2006/documentManagement/types"/>
    <ds:schemaRef ds:uri="2c6cf340-ec96-47bf-af54-c0c31aef78f1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b8be99b-76d4-4383-8d00-301e81f2781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</TotalTime>
  <Words>359</Words>
  <Application>Microsoft Office PowerPoint</Application>
  <PresentationFormat>Widescreen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Pythagoras’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Pythagoras Theorem</dc:title>
  <dc:creator>Mr P Moore (Staff)</dc:creator>
  <cp:lastModifiedBy>Mr P Moore (Staff)</cp:lastModifiedBy>
  <cp:revision>11</cp:revision>
  <dcterms:created xsi:type="dcterms:W3CDTF">2021-06-14T19:09:14Z</dcterms:created>
  <dcterms:modified xsi:type="dcterms:W3CDTF">2021-06-14T20:50:22Z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0x010100D9E7DA0752869B4483CE343BD6BDD392</vt:lpwstr>
  </property>
</Properties>
</file>