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handoutMasterIdLst>
    <p:handoutMasterId r:id="rId13"/>
  </p:handoutMasterIdLst>
  <p:sldIdLst>
    <p:sldId id="258" r:id="rId2"/>
    <p:sldId id="259" r:id="rId3"/>
    <p:sldId id="260" r:id="rId4"/>
    <p:sldId id="261" r:id="rId5"/>
    <p:sldId id="257" r:id="rId6"/>
    <p:sldId id="264" r:id="rId7"/>
    <p:sldId id="265" r:id="rId8"/>
    <p:sldId id="263" r:id="rId9"/>
    <p:sldId id="256" r:id="rId10"/>
    <p:sldId id="266" r:id="rId11"/>
    <p:sldId id="267" r:id="rId12"/>
  </p:sldIdLst>
  <p:sldSz cx="9144000" cy="6858000" type="screen4x3"/>
  <p:notesSz cx="6648450" cy="98504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3" d="100"/>
          <a:sy n="83" d="100"/>
        </p:scale>
        <p:origin x="90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5"/>
            <a:ext cx="2880995" cy="494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65918" y="5"/>
            <a:ext cx="2880995" cy="494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1EF387-E1C1-4551-A998-83BAD14CD19C}" type="datetimeFigureOut">
              <a:rPr lang="en-GB" smtClean="0"/>
              <a:t>12/10/2015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56207"/>
            <a:ext cx="2880995" cy="4942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65918" y="9356207"/>
            <a:ext cx="2880995" cy="4942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00C59-380F-4B6F-B98D-A9D0C5000A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653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EAB0-83DE-47B8-84B0-F7626DC95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31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1492-A747-4A1E-8A1F-596EF930E49F}" type="datetimeFigureOut">
              <a:rPr lang="en-GB" smtClean="0"/>
              <a:t>12/10/2015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EAB0-83DE-47B8-84B0-F7626DC95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96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1492-A747-4A1E-8A1F-596EF930E49F}" type="datetimeFigureOut">
              <a:rPr lang="en-GB" smtClean="0"/>
              <a:t>12/10/2015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EAB0-83DE-47B8-84B0-F7626DC95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84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1492-A747-4A1E-8A1F-596EF930E49F}" type="datetimeFigureOut">
              <a:rPr lang="en-GB" smtClean="0"/>
              <a:t>12/10/2015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EAB0-83DE-47B8-84B0-F7626DC95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60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1492-A747-4A1E-8A1F-596EF930E49F}" type="datetimeFigureOut">
              <a:rPr lang="en-GB" smtClean="0"/>
              <a:t>12/10/2015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EAB0-83DE-47B8-84B0-F7626DC95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40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1492-A747-4A1E-8A1F-596EF930E49F}" type="datetimeFigureOut">
              <a:rPr lang="en-GB" smtClean="0"/>
              <a:t>12/10/2015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EAB0-83DE-47B8-84B0-F7626DC95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4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1492-A747-4A1E-8A1F-596EF930E49F}" type="datetimeFigureOut">
              <a:rPr lang="en-GB" smtClean="0"/>
              <a:t>12/10/2015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EAB0-83DE-47B8-84B0-F7626DC95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61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1492-A747-4A1E-8A1F-596EF930E49F}" type="datetimeFigureOut">
              <a:rPr lang="en-GB" smtClean="0"/>
              <a:t>12/10/2015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EAB0-83DE-47B8-84B0-F7626DC95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37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1492-A747-4A1E-8A1F-596EF930E49F}" type="datetimeFigureOut">
              <a:rPr lang="en-GB" smtClean="0"/>
              <a:t>12/10/2015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EAB0-83DE-47B8-84B0-F7626DC95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17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1492-A747-4A1E-8A1F-596EF930E49F}" type="datetimeFigureOut">
              <a:rPr lang="en-GB" smtClean="0"/>
              <a:t>12/10/2015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EAB0-83DE-47B8-84B0-F7626DC95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5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1492-A747-4A1E-8A1F-596EF930E49F}" type="datetimeFigureOut">
              <a:rPr lang="en-GB" smtClean="0"/>
              <a:t>12/10/2015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EAB0-83DE-47B8-84B0-F7626DC95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28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</a:t>
            </a:r>
            <a:r>
              <a:rPr lang="en-GB" sz="4050" b="1" i="1" dirty="0" err="1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61492-A747-4A1E-8A1F-596EF930E49F}" type="datetimeFigureOut">
              <a:rPr lang="en-GB" smtClean="0"/>
              <a:t>12/10/2015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6EAB0-83DE-47B8-84B0-F7626DC95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87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4"/>
                </a:solidFill>
                <a:latin typeface="Viner Hand ITC" panose="03070502030502020203" pitchFamily="66" charset="0"/>
              </a:rPr>
              <a:t>The One Ring</a:t>
            </a:r>
            <a:endParaRPr lang="en-GB" dirty="0">
              <a:solidFill>
                <a:schemeClr val="accent4"/>
              </a:solidFill>
              <a:latin typeface="Viner Hand ITC" panose="0307050203050202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4"/>
                </a:solidFill>
                <a:latin typeface="Viner Hand ITC" panose="03070502030502020203" pitchFamily="66" charset="0"/>
              </a:rPr>
              <a:t>The Ring of Power is located the same distance away from </a:t>
            </a:r>
          </a:p>
          <a:p>
            <a:pPr marL="0" indent="0">
              <a:buNone/>
            </a:pPr>
            <a:r>
              <a:rPr lang="en-GB" dirty="0" err="1" smtClean="0">
                <a:solidFill>
                  <a:schemeClr val="accent4"/>
                </a:solidFill>
                <a:latin typeface="Viner Hand ITC" panose="03070502030502020203" pitchFamily="66" charset="0"/>
              </a:rPr>
              <a:t>Snowbourne</a:t>
            </a:r>
            <a:r>
              <a:rPr lang="en-GB" dirty="0" smtClean="0">
                <a:solidFill>
                  <a:schemeClr val="accent4"/>
                </a:solidFill>
                <a:latin typeface="Viner Hand ITC" panose="03070502030502020203" pitchFamily="66" charset="0"/>
              </a:rPr>
              <a:t>, </a:t>
            </a:r>
            <a:r>
              <a:rPr lang="en-GB" dirty="0" err="1" smtClean="0">
                <a:solidFill>
                  <a:schemeClr val="accent4"/>
                </a:solidFill>
                <a:latin typeface="Viner Hand ITC" panose="03070502030502020203" pitchFamily="66" charset="0"/>
              </a:rPr>
              <a:t>Dol</a:t>
            </a:r>
            <a:r>
              <a:rPr lang="en-GB" dirty="0" smtClean="0">
                <a:solidFill>
                  <a:schemeClr val="accent4"/>
                </a:solidFill>
                <a:latin typeface="Viner Hand ITC" panose="03070502030502020203" pitchFamily="66" charset="0"/>
              </a:rPr>
              <a:t> </a:t>
            </a:r>
            <a:r>
              <a:rPr lang="en-GB" dirty="0" err="1" smtClean="0">
                <a:solidFill>
                  <a:schemeClr val="accent4"/>
                </a:solidFill>
                <a:latin typeface="Viner Hand ITC" panose="03070502030502020203" pitchFamily="66" charset="0"/>
              </a:rPr>
              <a:t>Guldur</a:t>
            </a:r>
            <a:r>
              <a:rPr lang="en-GB" dirty="0" smtClean="0">
                <a:solidFill>
                  <a:schemeClr val="accent4"/>
                </a:solidFill>
                <a:latin typeface="Viner Hand ITC" panose="03070502030502020203" pitchFamily="66" charset="0"/>
              </a:rPr>
              <a:t> and </a:t>
            </a:r>
            <a:r>
              <a:rPr lang="en-GB" dirty="0" err="1" smtClean="0">
                <a:solidFill>
                  <a:schemeClr val="accent4"/>
                </a:solidFill>
                <a:latin typeface="Viner Hand ITC" panose="03070502030502020203" pitchFamily="66" charset="0"/>
              </a:rPr>
              <a:t>Ettenmoors</a:t>
            </a:r>
            <a:endParaRPr lang="en-GB" dirty="0">
              <a:solidFill>
                <a:schemeClr val="accent4"/>
              </a:solidFill>
              <a:latin typeface="Viner Hand ITC" panose="03070502030502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88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2415540" y="2209800"/>
            <a:ext cx="4061460" cy="238506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c 15"/>
          <p:cNvSpPr/>
          <p:nvPr/>
        </p:nvSpPr>
        <p:spPr>
          <a:xfrm rot="10325480">
            <a:off x="4324830" y="1967165"/>
            <a:ext cx="2170738" cy="1984428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Arc 16"/>
          <p:cNvSpPr/>
          <p:nvPr/>
        </p:nvSpPr>
        <p:spPr>
          <a:xfrm rot="20740378">
            <a:off x="3497356" y="3387205"/>
            <a:ext cx="1990034" cy="1984428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5" name="Arc 24"/>
          <p:cNvSpPr/>
          <p:nvPr/>
        </p:nvSpPr>
        <p:spPr>
          <a:xfrm rot="16950282">
            <a:off x="3754994" y="1559947"/>
            <a:ext cx="2358970" cy="1857725"/>
          </a:xfrm>
          <a:prstGeom prst="arc">
            <a:avLst>
              <a:gd name="adj1" fmla="val 14281144"/>
              <a:gd name="adj2" fmla="val 1504626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6" name="Arc 25"/>
          <p:cNvSpPr/>
          <p:nvPr/>
        </p:nvSpPr>
        <p:spPr>
          <a:xfrm rot="6034346">
            <a:off x="3131572" y="273164"/>
            <a:ext cx="2584688" cy="2132486"/>
          </a:xfrm>
          <a:prstGeom prst="arc">
            <a:avLst>
              <a:gd name="adj1" fmla="val 15409913"/>
              <a:gd name="adj2" fmla="val 954457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2874110" y="872301"/>
            <a:ext cx="3470186" cy="247967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ultiply 6"/>
          <p:cNvSpPr/>
          <p:nvPr/>
        </p:nvSpPr>
        <p:spPr>
          <a:xfrm>
            <a:off x="3423062" y="2698838"/>
            <a:ext cx="203200" cy="34925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9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2"/>
                                      </p:to>
                                    </p:set>
                                    <p:animEffect filter="image" prLst="opacity: 0.32">
                                      <p:cBhvr rctx="IE">
                                        <p:cTn id="44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2"/>
                                      </p:to>
                                    </p:set>
                                    <p:animEffect filter="image" prLst="opacity: 0.32">
                                      <p:cBhvr rctx="IE">
                                        <p:cTn id="4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2"/>
                                      </p:to>
                                    </p:set>
                                    <p:animEffect filter="image" prLst="opacity: 0.32">
                                      <p:cBhvr rctx="IE">
                                        <p:cTn id="5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2"/>
                                      </p:to>
                                    </p:set>
                                    <p:animEffect filter="image" prLst="opacity: 0.32">
                                      <p:cBhvr rctx="IE">
                                        <p:cTn id="5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2"/>
                                      </p:to>
                                    </p:set>
                                    <p:animEffect filter="image" prLst="opacity: 0.32">
                                      <p:cBhvr rctx="IE">
                                        <p:cTn id="56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2"/>
                                      </p:to>
                                    </p:set>
                                    <p:animEffect filter="image" prLst="opacity: 0.32">
                                      <p:cBhvr rctx="IE">
                                        <p:cTn id="5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25" grpId="0" animBg="1"/>
      <p:bldP spid="25" grpId="1" animBg="1"/>
      <p:bldP spid="26" grpId="0" animBg="1"/>
      <p:bldP spid="26" grpId="1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TR int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8763" y="0"/>
            <a:ext cx="12201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7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1686" y="657726"/>
            <a:ext cx="7748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accent4"/>
                </a:solidFill>
                <a:latin typeface="Viner Hand ITC" panose="03070502030502020203" pitchFamily="66" charset="0"/>
              </a:rPr>
              <a:t>The rings have all gone missing!</a:t>
            </a:r>
          </a:p>
          <a:p>
            <a:endParaRPr lang="en-GB" sz="2400" dirty="0" smtClean="0">
              <a:solidFill>
                <a:schemeClr val="accent4"/>
              </a:solidFill>
              <a:latin typeface="Viner Hand ITC" panose="03070502030502020203" pitchFamily="66" charset="0"/>
            </a:endParaRPr>
          </a:p>
          <a:p>
            <a:endParaRPr lang="en-GB" sz="2400" dirty="0" smtClean="0">
              <a:solidFill>
                <a:schemeClr val="accent4"/>
              </a:solidFill>
              <a:latin typeface="Viner Hand ITC" panose="03070502030502020203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1686" y="357644"/>
            <a:ext cx="7748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smtClean="0">
              <a:solidFill>
                <a:schemeClr val="accent4"/>
              </a:solidFill>
              <a:latin typeface="Viner Hand ITC" panose="03070502030502020203" pitchFamily="66" charset="0"/>
            </a:endParaRPr>
          </a:p>
          <a:p>
            <a:r>
              <a:rPr lang="en-GB" sz="2400" smtClean="0">
                <a:solidFill>
                  <a:schemeClr val="accent4"/>
                </a:solidFill>
                <a:latin typeface="Viner Hand ITC" panose="03070502030502020203" pitchFamily="66" charset="0"/>
              </a:rPr>
              <a:t>You must find the rings before Sauron can regain them and once again threaten Middle Earth</a:t>
            </a:r>
            <a:endParaRPr lang="en-GB" sz="2400" dirty="0" smtClean="0">
              <a:solidFill>
                <a:schemeClr val="accent4"/>
              </a:solidFill>
              <a:latin typeface="Viner Hand ITC" panose="03070502030502020203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2" y="507685"/>
            <a:ext cx="7748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 smtClean="0">
              <a:solidFill>
                <a:schemeClr val="accent4"/>
              </a:solidFill>
              <a:latin typeface="Viner Hand ITC" panose="03070502030502020203" pitchFamily="66" charset="0"/>
            </a:endParaRPr>
          </a:p>
          <a:p>
            <a:r>
              <a:rPr lang="en-GB" sz="2400" dirty="0" smtClean="0">
                <a:solidFill>
                  <a:schemeClr val="accent4"/>
                </a:solidFill>
                <a:latin typeface="Viner Hand ITC" panose="03070502030502020203" pitchFamily="66" charset="0"/>
              </a:rPr>
              <a:t>Use the Map of Middle Earth, Logic and your own knowledge of Loci to find as many as you can…</a:t>
            </a:r>
            <a:endParaRPr lang="en-GB" sz="2400" dirty="0">
              <a:solidFill>
                <a:schemeClr val="accent4"/>
              </a:solidFill>
              <a:latin typeface="Viner Hand ITC" panose="03070502030502020203" pitchFamily="66" charset="0"/>
            </a:endParaRPr>
          </a:p>
        </p:txBody>
      </p:sp>
      <p:pic>
        <p:nvPicPr>
          <p:cNvPr id="8" name="The Fellowship of the Ring Soundtrack-02-Concerning Hobbi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2100" y="711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9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4"/>
                </a:solidFill>
                <a:latin typeface="Viner Hand ITC" panose="03070502030502020203" pitchFamily="66" charset="0"/>
              </a:rPr>
              <a:t>The Elven rings</a:t>
            </a:r>
            <a:endParaRPr lang="en-GB" dirty="0">
              <a:solidFill>
                <a:schemeClr val="accent4"/>
              </a:solidFill>
              <a:latin typeface="Viner Hand ITC" panose="0307050203050202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/>
                </a:solidFill>
                <a:latin typeface="Viner Hand ITC" panose="03070502030502020203" pitchFamily="66" charset="0"/>
              </a:rPr>
              <a:t>The furthest away any Elven ring </a:t>
            </a:r>
            <a:r>
              <a:rPr lang="en-GB" dirty="0" smtClean="0">
                <a:solidFill>
                  <a:schemeClr val="accent4"/>
                </a:solidFill>
                <a:latin typeface="Viner Hand ITC" panose="03070502030502020203" pitchFamily="66" charset="0"/>
              </a:rPr>
              <a:t>is </a:t>
            </a:r>
            <a:r>
              <a:rPr lang="en-GB" dirty="0">
                <a:solidFill>
                  <a:schemeClr val="accent4"/>
                </a:solidFill>
                <a:latin typeface="Viner Hand ITC" panose="03070502030502020203" pitchFamily="66" charset="0"/>
              </a:rPr>
              <a:t>from Rivendell is exactly 250 miles</a:t>
            </a:r>
          </a:p>
          <a:p>
            <a:endParaRPr lang="en-GB" dirty="0">
              <a:solidFill>
                <a:schemeClr val="accent4"/>
              </a:solidFill>
              <a:latin typeface="Viner Hand ITC" panose="03070502030502020203" pitchFamily="66" charset="0"/>
            </a:endParaRPr>
          </a:p>
          <a:p>
            <a:r>
              <a:rPr lang="en-GB" dirty="0">
                <a:solidFill>
                  <a:schemeClr val="accent4"/>
                </a:solidFill>
                <a:latin typeface="Viner Hand ITC" panose="03070502030502020203" pitchFamily="66" charset="0"/>
              </a:rPr>
              <a:t>one ring is in a river 150 miles from </a:t>
            </a:r>
            <a:r>
              <a:rPr lang="en-GB" dirty="0" err="1">
                <a:solidFill>
                  <a:schemeClr val="accent4"/>
                </a:solidFill>
                <a:latin typeface="Viner Hand ITC" panose="03070502030502020203" pitchFamily="66" charset="0"/>
              </a:rPr>
              <a:t>Erabor</a:t>
            </a:r>
            <a:r>
              <a:rPr lang="en-GB" dirty="0">
                <a:solidFill>
                  <a:schemeClr val="accent4"/>
                </a:solidFill>
                <a:latin typeface="Viner Hand ITC" panose="03070502030502020203" pitchFamily="66" charset="0"/>
              </a:rPr>
              <a:t>, the lonely mountain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4"/>
                </a:solidFill>
                <a:latin typeface="Viner Hand ITC" panose="03070502030502020203" pitchFamily="66" charset="0"/>
              </a:rPr>
              <a:t> </a:t>
            </a:r>
          </a:p>
          <a:p>
            <a:r>
              <a:rPr lang="en-GB" dirty="0">
                <a:solidFill>
                  <a:schemeClr val="accent4"/>
                </a:solidFill>
                <a:latin typeface="Viner Hand ITC" panose="03070502030502020203" pitchFamily="66" charset="0"/>
              </a:rPr>
              <a:t>another is on a path and is the same distance away the river </a:t>
            </a:r>
            <a:r>
              <a:rPr lang="en-GB" dirty="0" err="1">
                <a:solidFill>
                  <a:schemeClr val="accent4"/>
                </a:solidFill>
                <a:latin typeface="Viner Hand ITC" panose="03070502030502020203" pitchFamily="66" charset="0"/>
              </a:rPr>
              <a:t>Hoarwell</a:t>
            </a:r>
            <a:r>
              <a:rPr lang="en-GB" dirty="0">
                <a:solidFill>
                  <a:schemeClr val="accent4"/>
                </a:solidFill>
                <a:latin typeface="Viner Hand ITC" panose="03070502030502020203" pitchFamily="66" charset="0"/>
              </a:rPr>
              <a:t> as it is the river </a:t>
            </a:r>
            <a:r>
              <a:rPr lang="en-GB" dirty="0" err="1">
                <a:solidFill>
                  <a:schemeClr val="accent4"/>
                </a:solidFill>
                <a:latin typeface="Viner Hand ITC" panose="03070502030502020203" pitchFamily="66" charset="0"/>
              </a:rPr>
              <a:t>Loudwater</a:t>
            </a:r>
            <a:endParaRPr lang="en-GB" dirty="0">
              <a:solidFill>
                <a:schemeClr val="accent4"/>
              </a:solidFill>
              <a:latin typeface="Viner Hand ITC" panose="03070502030502020203" pitchFamily="66" charset="0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accent4"/>
                </a:solidFill>
                <a:latin typeface="Viner Hand ITC" panose="03070502030502020203" pitchFamily="66" charset="0"/>
              </a:rPr>
              <a:t> </a:t>
            </a:r>
          </a:p>
          <a:p>
            <a:r>
              <a:rPr lang="en-GB" dirty="0">
                <a:solidFill>
                  <a:schemeClr val="accent4"/>
                </a:solidFill>
                <a:latin typeface="Viner Hand ITC" panose="03070502030502020203" pitchFamily="66" charset="0"/>
              </a:rPr>
              <a:t>The final ring is on the outskirts of a forest which is not </a:t>
            </a:r>
            <a:r>
              <a:rPr lang="en-GB" dirty="0" err="1">
                <a:solidFill>
                  <a:schemeClr val="accent4"/>
                </a:solidFill>
                <a:latin typeface="Viner Hand ITC" panose="03070502030502020203" pitchFamily="66" charset="0"/>
              </a:rPr>
              <a:t>Mirkwood</a:t>
            </a:r>
            <a:r>
              <a:rPr lang="en-GB" dirty="0">
                <a:solidFill>
                  <a:schemeClr val="accent4"/>
                </a:solidFill>
                <a:latin typeface="Viner Hand ITC" panose="03070502030502020203" pitchFamily="66" charset="0"/>
              </a:rPr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722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75519" y="-618940"/>
            <a:ext cx="20317460" cy="1523809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43449" y="531345"/>
            <a:ext cx="5430231" cy="561579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1647565" y="535461"/>
            <a:ext cx="5430231" cy="5615795"/>
          </a:xfrm>
          <a:prstGeom prst="ellipse">
            <a:avLst/>
          </a:prstGeom>
          <a:solidFill>
            <a:srgbClr val="FF0000">
              <a:alpha val="26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6481010" y="465017"/>
            <a:ext cx="3180163" cy="32888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Multiply 13"/>
          <p:cNvSpPr/>
          <p:nvPr/>
        </p:nvSpPr>
        <p:spPr>
          <a:xfrm>
            <a:off x="6368178" y="1785833"/>
            <a:ext cx="203200" cy="34925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Arc 14"/>
          <p:cNvSpPr/>
          <p:nvPr/>
        </p:nvSpPr>
        <p:spPr>
          <a:xfrm rot="21338584">
            <a:off x="2381501" y="3886556"/>
            <a:ext cx="1260947" cy="1309178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Arc 15"/>
          <p:cNvSpPr/>
          <p:nvPr/>
        </p:nvSpPr>
        <p:spPr>
          <a:xfrm rot="18900000">
            <a:off x="3001194" y="3502014"/>
            <a:ext cx="1092656" cy="998876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Arc 16"/>
          <p:cNvSpPr/>
          <p:nvPr/>
        </p:nvSpPr>
        <p:spPr>
          <a:xfrm rot="1800000">
            <a:off x="2737169" y="3305163"/>
            <a:ext cx="1092656" cy="998876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3093722" y="2232660"/>
            <a:ext cx="1260371" cy="233934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Multiply 20"/>
          <p:cNvSpPr/>
          <p:nvPr/>
        </p:nvSpPr>
        <p:spPr>
          <a:xfrm>
            <a:off x="3588755" y="3323066"/>
            <a:ext cx="203200" cy="34925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6" name="Multiply 25"/>
          <p:cNvSpPr/>
          <p:nvPr/>
        </p:nvSpPr>
        <p:spPr>
          <a:xfrm>
            <a:off x="5138155" y="5787206"/>
            <a:ext cx="203200" cy="34925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6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1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4"/>
                </a:solidFill>
                <a:latin typeface="Viner Hand ITC" panose="03070502030502020203" pitchFamily="66" charset="0"/>
              </a:rPr>
              <a:t>The rings of the Dwarf Lords</a:t>
            </a:r>
            <a:endParaRPr lang="en-GB" dirty="0">
              <a:solidFill>
                <a:schemeClr val="accent4"/>
              </a:solidFill>
              <a:latin typeface="Viner Hand ITC" panose="0307050203050202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chemeClr val="accent4"/>
                </a:solidFill>
                <a:latin typeface="Viner Hand ITC" panose="03070502030502020203" pitchFamily="66" charset="0"/>
              </a:rPr>
              <a:t>All </a:t>
            </a:r>
            <a:r>
              <a:rPr lang="en-GB" dirty="0" err="1" smtClean="0">
                <a:solidFill>
                  <a:schemeClr val="accent4"/>
                </a:solidFill>
                <a:latin typeface="Viner Hand ITC" panose="03070502030502020203" pitchFamily="66" charset="0"/>
              </a:rPr>
              <a:t>Dwarven</a:t>
            </a:r>
            <a:r>
              <a:rPr lang="en-GB" dirty="0" smtClean="0">
                <a:solidFill>
                  <a:schemeClr val="accent4"/>
                </a:solidFill>
                <a:latin typeface="Viner Hand ITC" panose="03070502030502020203" pitchFamily="66" charset="0"/>
              </a:rPr>
              <a:t> rings have been lost in the Mountains</a:t>
            </a:r>
          </a:p>
          <a:p>
            <a:endParaRPr lang="en-GB" dirty="0">
              <a:solidFill>
                <a:schemeClr val="accent4"/>
              </a:solidFill>
              <a:latin typeface="Viner Hand ITC" panose="03070502030502020203" pitchFamily="66" charset="0"/>
            </a:endParaRPr>
          </a:p>
          <a:p>
            <a:r>
              <a:rPr lang="en-GB" dirty="0" smtClean="0">
                <a:solidFill>
                  <a:schemeClr val="accent4"/>
                </a:solidFill>
                <a:latin typeface="Viner Hand ITC" panose="03070502030502020203" pitchFamily="66" charset="0"/>
              </a:rPr>
              <a:t>One ring was lost 225 miles from </a:t>
            </a:r>
            <a:r>
              <a:rPr lang="en-GB" dirty="0" err="1" smtClean="0">
                <a:solidFill>
                  <a:schemeClr val="accent4"/>
                </a:solidFill>
                <a:latin typeface="Viner Hand ITC" panose="03070502030502020203" pitchFamily="66" charset="0"/>
              </a:rPr>
              <a:t>Mithlond</a:t>
            </a:r>
            <a:r>
              <a:rPr lang="en-GB" dirty="0" smtClean="0">
                <a:solidFill>
                  <a:schemeClr val="accent4"/>
                </a:solidFill>
                <a:latin typeface="Viner Hand ITC" panose="03070502030502020203" pitchFamily="66" charset="0"/>
              </a:rPr>
              <a:t> (Grey Havens)</a:t>
            </a:r>
          </a:p>
          <a:p>
            <a:endParaRPr lang="en-GB" dirty="0">
              <a:solidFill>
                <a:schemeClr val="accent4"/>
              </a:solidFill>
              <a:latin typeface="Viner Hand ITC" panose="03070502030502020203" pitchFamily="66" charset="0"/>
            </a:endParaRPr>
          </a:p>
          <a:p>
            <a:r>
              <a:rPr lang="en-GB" dirty="0" smtClean="0">
                <a:solidFill>
                  <a:schemeClr val="accent4"/>
                </a:solidFill>
                <a:latin typeface="Viner Hand ITC" panose="03070502030502020203" pitchFamily="66" charset="0"/>
              </a:rPr>
              <a:t>Another is situated the same distance away from the lonely Mountain, as it is from </a:t>
            </a:r>
            <a:r>
              <a:rPr lang="en-GB" dirty="0" err="1" smtClean="0">
                <a:solidFill>
                  <a:schemeClr val="accent4"/>
                </a:solidFill>
                <a:latin typeface="Viner Hand ITC" panose="03070502030502020203" pitchFamily="66" charset="0"/>
              </a:rPr>
              <a:t>Dol</a:t>
            </a:r>
            <a:r>
              <a:rPr lang="en-GB" dirty="0" smtClean="0">
                <a:solidFill>
                  <a:schemeClr val="accent4"/>
                </a:solidFill>
                <a:latin typeface="Viner Hand ITC" panose="03070502030502020203" pitchFamily="66" charset="0"/>
              </a:rPr>
              <a:t> </a:t>
            </a:r>
            <a:r>
              <a:rPr lang="en-GB" dirty="0" err="1" smtClean="0">
                <a:solidFill>
                  <a:schemeClr val="accent4"/>
                </a:solidFill>
                <a:latin typeface="Viner Hand ITC" panose="03070502030502020203" pitchFamily="66" charset="0"/>
              </a:rPr>
              <a:t>Guldur</a:t>
            </a:r>
            <a:endParaRPr lang="en-GB" dirty="0" smtClean="0">
              <a:solidFill>
                <a:schemeClr val="accent4"/>
              </a:solidFill>
              <a:latin typeface="Viner Hand ITC" panose="03070502030502020203" pitchFamily="66" charset="0"/>
            </a:endParaRPr>
          </a:p>
          <a:p>
            <a:endParaRPr lang="en-GB" dirty="0">
              <a:solidFill>
                <a:schemeClr val="accent4"/>
              </a:solidFill>
              <a:latin typeface="Viner Hand ITC" panose="03070502030502020203" pitchFamily="66" charset="0"/>
            </a:endParaRPr>
          </a:p>
          <a:p>
            <a:r>
              <a:rPr lang="en-GB" dirty="0" smtClean="0">
                <a:solidFill>
                  <a:schemeClr val="accent4"/>
                </a:solidFill>
                <a:latin typeface="Viner Hand ITC" panose="03070502030502020203" pitchFamily="66" charset="0"/>
              </a:rPr>
              <a:t>As an Eagle flew from </a:t>
            </a:r>
            <a:r>
              <a:rPr lang="en-GB" dirty="0" err="1" smtClean="0">
                <a:solidFill>
                  <a:schemeClr val="accent4"/>
                </a:solidFill>
                <a:latin typeface="Viner Hand ITC" panose="03070502030502020203" pitchFamily="66" charset="0"/>
              </a:rPr>
              <a:t>Erech</a:t>
            </a:r>
            <a:r>
              <a:rPr lang="en-GB" dirty="0" smtClean="0">
                <a:solidFill>
                  <a:schemeClr val="accent4"/>
                </a:solidFill>
                <a:latin typeface="Viner Hand ITC" panose="03070502030502020203" pitchFamily="66" charset="0"/>
              </a:rPr>
              <a:t> to Mount </a:t>
            </a:r>
            <a:r>
              <a:rPr lang="en-GB" dirty="0" err="1" smtClean="0">
                <a:solidFill>
                  <a:schemeClr val="accent4"/>
                </a:solidFill>
                <a:latin typeface="Viner Hand ITC" panose="03070502030502020203" pitchFamily="66" charset="0"/>
              </a:rPr>
              <a:t>Gundabad</a:t>
            </a:r>
            <a:r>
              <a:rPr lang="en-GB" dirty="0" smtClean="0">
                <a:solidFill>
                  <a:schemeClr val="accent4"/>
                </a:solidFill>
                <a:latin typeface="Viner Hand ITC" panose="03070502030502020203" pitchFamily="66" charset="0"/>
              </a:rPr>
              <a:t>, 3 rings were lost</a:t>
            </a:r>
          </a:p>
          <a:p>
            <a:endParaRPr lang="en-GB" dirty="0" smtClean="0">
              <a:solidFill>
                <a:schemeClr val="accent4"/>
              </a:solidFill>
              <a:latin typeface="Viner Hand ITC" panose="03070502030502020203" pitchFamily="66" charset="0"/>
            </a:endParaRPr>
          </a:p>
          <a:p>
            <a:r>
              <a:rPr lang="en-GB" dirty="0" smtClean="0">
                <a:solidFill>
                  <a:schemeClr val="accent4"/>
                </a:solidFill>
                <a:latin typeface="Viner Hand ITC" panose="03070502030502020203" pitchFamily="66" charset="0"/>
              </a:rPr>
              <a:t>2 rings are due east of </a:t>
            </a:r>
            <a:r>
              <a:rPr lang="en-GB" dirty="0" err="1" smtClean="0">
                <a:solidFill>
                  <a:schemeClr val="accent4"/>
                </a:solidFill>
                <a:latin typeface="Viner Hand ITC" panose="03070502030502020203" pitchFamily="66" charset="0"/>
              </a:rPr>
              <a:t>Lond</a:t>
            </a:r>
            <a:r>
              <a:rPr lang="en-GB" dirty="0" smtClean="0">
                <a:solidFill>
                  <a:schemeClr val="accent4"/>
                </a:solidFill>
                <a:latin typeface="Viner Hand ITC" panose="03070502030502020203" pitchFamily="66" charset="0"/>
              </a:rPr>
              <a:t> </a:t>
            </a:r>
            <a:r>
              <a:rPr lang="en-GB" dirty="0" err="1" smtClean="0">
                <a:solidFill>
                  <a:schemeClr val="accent4"/>
                </a:solidFill>
                <a:latin typeface="Viner Hand ITC" panose="03070502030502020203" pitchFamily="66" charset="0"/>
              </a:rPr>
              <a:t>Daer</a:t>
            </a:r>
            <a:endParaRPr lang="en-GB" dirty="0">
              <a:solidFill>
                <a:schemeClr val="accent4"/>
              </a:solidFill>
              <a:latin typeface="Viner Hand ITC" panose="03070502030502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97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93"/>
            <a:ext cx="9144000" cy="68580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501225" y="626682"/>
            <a:ext cx="2219116" cy="24820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Multiply 23"/>
          <p:cNvSpPr/>
          <p:nvPr/>
        </p:nvSpPr>
        <p:spPr>
          <a:xfrm>
            <a:off x="1041400" y="546503"/>
            <a:ext cx="203200" cy="34925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6" name="Arc 25"/>
          <p:cNvSpPr/>
          <p:nvPr/>
        </p:nvSpPr>
        <p:spPr>
          <a:xfrm rot="10152439">
            <a:off x="5157927" y="319042"/>
            <a:ext cx="2170738" cy="1984428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7" name="Arc 26"/>
          <p:cNvSpPr/>
          <p:nvPr/>
        </p:nvSpPr>
        <p:spPr>
          <a:xfrm rot="20934809">
            <a:off x="4346554" y="1840971"/>
            <a:ext cx="2056620" cy="1984428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33" name="Straight Connector 32"/>
          <p:cNvCxnSpPr/>
          <p:nvPr/>
        </p:nvCxnSpPr>
        <p:spPr>
          <a:xfrm>
            <a:off x="3703320" y="1028700"/>
            <a:ext cx="4191000" cy="208002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ultiply 24"/>
          <p:cNvSpPr/>
          <p:nvPr/>
        </p:nvSpPr>
        <p:spPr>
          <a:xfrm>
            <a:off x="4572000" y="1341866"/>
            <a:ext cx="203200" cy="34925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4514850" y="862013"/>
            <a:ext cx="9525" cy="375285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Multiply 35"/>
          <p:cNvSpPr/>
          <p:nvPr/>
        </p:nvSpPr>
        <p:spPr>
          <a:xfrm>
            <a:off x="4422775" y="4233719"/>
            <a:ext cx="203200" cy="34925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7" name="Multiply 36"/>
          <p:cNvSpPr/>
          <p:nvPr/>
        </p:nvSpPr>
        <p:spPr>
          <a:xfrm>
            <a:off x="4413250" y="2141538"/>
            <a:ext cx="203200" cy="34925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8" name="Multiply 37"/>
          <p:cNvSpPr/>
          <p:nvPr/>
        </p:nvSpPr>
        <p:spPr>
          <a:xfrm>
            <a:off x="4404815" y="919401"/>
            <a:ext cx="203200" cy="34925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2686728" y="3479077"/>
            <a:ext cx="6114372" cy="3088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Multiply 44"/>
          <p:cNvSpPr/>
          <p:nvPr/>
        </p:nvSpPr>
        <p:spPr>
          <a:xfrm>
            <a:off x="3968750" y="3327204"/>
            <a:ext cx="203200" cy="34925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6" name="Multiply 45"/>
          <p:cNvSpPr/>
          <p:nvPr/>
        </p:nvSpPr>
        <p:spPr>
          <a:xfrm>
            <a:off x="7514578" y="3320216"/>
            <a:ext cx="203200" cy="34925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60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2"/>
                                      </p:to>
                                    </p:set>
                                    <p:animEffect filter="image" prLst="opacity: 0.32">
                                      <p:cBhvr rctx="IE">
                                        <p:cTn id="1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2"/>
                                      </p:to>
                                    </p:set>
                                    <p:animEffect filter="image" prLst="opacity: 0.32">
                                      <p:cBhvr rctx="IE">
                                        <p:cTn id="46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2"/>
                                      </p:to>
                                    </p:set>
                                    <p:animEffect filter="image" prLst="opacity: 0.32">
                                      <p:cBhvr rctx="IE">
                                        <p:cTn id="4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2"/>
                                      </p:to>
                                    </p:set>
                                    <p:animEffect filter="image" prLst="opacity: 0.32">
                                      <p:cBhvr rctx="IE">
                                        <p:cTn id="52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8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2"/>
                                      </p:to>
                                    </p:set>
                                    <p:animEffect filter="image" prLst="opacity: 0.32">
                                      <p:cBhvr rctx="IE">
                                        <p:cTn id="7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8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14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2"/>
                                      </p:to>
                                    </p:set>
                                    <p:animEffect filter="image" prLst="opacity: 0.32">
                                      <p:cBhvr rctx="IE">
                                        <p:cTn id="97" dur="1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6" grpId="0" animBg="1"/>
      <p:bldP spid="26" grpId="1" animBg="1"/>
      <p:bldP spid="27" grpId="0" animBg="1"/>
      <p:bldP spid="27" grpId="1" animBg="1"/>
      <p:bldP spid="25" grpId="0" animBg="1"/>
      <p:bldP spid="36" grpId="0" animBg="1"/>
      <p:bldP spid="37" grpId="0" animBg="1"/>
      <p:bldP spid="38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4"/>
                </a:solidFill>
                <a:latin typeface="Viner Hand ITC" panose="03070502030502020203" pitchFamily="66" charset="0"/>
              </a:rPr>
              <a:t>The rings of Men</a:t>
            </a:r>
            <a:endParaRPr lang="en-GB" dirty="0">
              <a:solidFill>
                <a:schemeClr val="accent4"/>
              </a:solidFill>
              <a:latin typeface="Viner Hand ITC" panose="0307050203050202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/>
                </a:solidFill>
                <a:latin typeface="Viner Hand ITC" panose="03070502030502020203" pitchFamily="66" charset="0"/>
              </a:rPr>
              <a:t>2 rings </a:t>
            </a:r>
            <a:r>
              <a:rPr lang="en-GB" dirty="0" smtClean="0">
                <a:solidFill>
                  <a:schemeClr val="accent4"/>
                </a:solidFill>
                <a:latin typeface="Viner Hand ITC" panose="03070502030502020203" pitchFamily="66" charset="0"/>
              </a:rPr>
              <a:t>are in </a:t>
            </a:r>
            <a:r>
              <a:rPr lang="en-GB" dirty="0">
                <a:solidFill>
                  <a:schemeClr val="accent4"/>
                </a:solidFill>
                <a:latin typeface="Viner Hand ITC" panose="03070502030502020203" pitchFamily="66" charset="0"/>
              </a:rPr>
              <a:t>separate locations, but both are 250 miles from </a:t>
            </a:r>
            <a:r>
              <a:rPr lang="en-GB" dirty="0" err="1">
                <a:solidFill>
                  <a:schemeClr val="accent4"/>
                </a:solidFill>
                <a:latin typeface="Viner Hand ITC" panose="03070502030502020203" pitchFamily="66" charset="0"/>
              </a:rPr>
              <a:t>Lond</a:t>
            </a:r>
            <a:r>
              <a:rPr lang="en-GB" dirty="0">
                <a:solidFill>
                  <a:schemeClr val="accent4"/>
                </a:solidFill>
                <a:latin typeface="Viner Hand ITC" panose="03070502030502020203" pitchFamily="66" charset="0"/>
              </a:rPr>
              <a:t> </a:t>
            </a:r>
            <a:r>
              <a:rPr lang="en-GB" dirty="0" err="1">
                <a:solidFill>
                  <a:schemeClr val="accent4"/>
                </a:solidFill>
                <a:latin typeface="Viner Hand ITC" panose="03070502030502020203" pitchFamily="66" charset="0"/>
              </a:rPr>
              <a:t>Daer</a:t>
            </a:r>
            <a:r>
              <a:rPr lang="en-GB" dirty="0">
                <a:solidFill>
                  <a:schemeClr val="accent4"/>
                </a:solidFill>
                <a:latin typeface="Viner Hand ITC" panose="03070502030502020203" pitchFamily="66" charset="0"/>
              </a:rPr>
              <a:t> and 150 miles from </a:t>
            </a:r>
            <a:r>
              <a:rPr lang="en-GB" dirty="0" err="1">
                <a:solidFill>
                  <a:schemeClr val="accent4"/>
                </a:solidFill>
                <a:latin typeface="Viner Hand ITC" panose="03070502030502020203" pitchFamily="66" charset="0"/>
              </a:rPr>
              <a:t>Hobbiton</a:t>
            </a:r>
            <a:endParaRPr lang="en-GB" dirty="0">
              <a:solidFill>
                <a:schemeClr val="accent4"/>
              </a:solidFill>
              <a:latin typeface="Viner Hand ITC" panose="03070502030502020203" pitchFamily="66" charset="0"/>
            </a:endParaRPr>
          </a:p>
          <a:p>
            <a:endParaRPr lang="en-GB" dirty="0">
              <a:solidFill>
                <a:schemeClr val="accent4"/>
              </a:solidFill>
              <a:latin typeface="Viner Hand ITC" panose="03070502030502020203" pitchFamily="66" charset="0"/>
            </a:endParaRPr>
          </a:p>
          <a:p>
            <a:r>
              <a:rPr lang="en-GB" dirty="0" smtClean="0">
                <a:solidFill>
                  <a:schemeClr val="accent4"/>
                </a:solidFill>
                <a:latin typeface="Viner Hand ITC" panose="03070502030502020203" pitchFamily="66" charset="0"/>
              </a:rPr>
              <a:t>A third ring  is Lost </a:t>
            </a:r>
            <a:r>
              <a:rPr lang="en-GB" dirty="0">
                <a:solidFill>
                  <a:schemeClr val="accent4"/>
                </a:solidFill>
                <a:latin typeface="Viner Hand ITC" panose="03070502030502020203" pitchFamily="66" charset="0"/>
              </a:rPr>
              <a:t>in a river at a point equidistant from Minas </a:t>
            </a:r>
            <a:r>
              <a:rPr lang="en-GB" dirty="0" err="1">
                <a:solidFill>
                  <a:schemeClr val="accent4"/>
                </a:solidFill>
                <a:latin typeface="Viner Hand ITC" panose="03070502030502020203" pitchFamily="66" charset="0"/>
              </a:rPr>
              <a:t>Tirith</a:t>
            </a:r>
            <a:r>
              <a:rPr lang="en-GB" dirty="0">
                <a:solidFill>
                  <a:schemeClr val="accent4"/>
                </a:solidFill>
                <a:latin typeface="Viner Hand ITC" panose="03070502030502020203" pitchFamily="66" charset="0"/>
              </a:rPr>
              <a:t> and Helms deep and 200 Miles from </a:t>
            </a:r>
            <a:r>
              <a:rPr lang="en-GB" dirty="0" err="1" smtClean="0">
                <a:solidFill>
                  <a:schemeClr val="accent4"/>
                </a:solidFill>
                <a:latin typeface="Viner Hand ITC" panose="03070502030502020203" pitchFamily="66" charset="0"/>
              </a:rPr>
              <a:t>Lorien</a:t>
            </a:r>
            <a:endParaRPr lang="en-GB" dirty="0" smtClean="0">
              <a:solidFill>
                <a:schemeClr val="accent4"/>
              </a:solidFill>
              <a:latin typeface="Viner Hand ITC" panose="03070502030502020203" pitchFamily="66" charset="0"/>
            </a:endParaRPr>
          </a:p>
          <a:p>
            <a:endParaRPr lang="en-GB" dirty="0">
              <a:solidFill>
                <a:schemeClr val="accent4"/>
              </a:solidFill>
              <a:latin typeface="Viner Hand ITC" panose="03070502030502020203" pitchFamily="66" charset="0"/>
            </a:endParaRPr>
          </a:p>
          <a:p>
            <a:r>
              <a:rPr lang="en-GB" dirty="0" smtClean="0">
                <a:solidFill>
                  <a:schemeClr val="accent4"/>
                </a:solidFill>
                <a:latin typeface="Viner Hand ITC" panose="03070502030502020203" pitchFamily="66" charset="0"/>
              </a:rPr>
              <a:t>The fourth is as far away from </a:t>
            </a:r>
            <a:r>
              <a:rPr lang="en-GB" dirty="0" err="1" smtClean="0">
                <a:solidFill>
                  <a:schemeClr val="accent4"/>
                </a:solidFill>
                <a:latin typeface="Viner Hand ITC" panose="03070502030502020203" pitchFamily="66" charset="0"/>
              </a:rPr>
              <a:t>Edoras</a:t>
            </a:r>
            <a:r>
              <a:rPr lang="en-GB" dirty="0" smtClean="0">
                <a:solidFill>
                  <a:schemeClr val="accent4"/>
                </a:solidFill>
                <a:latin typeface="Viner Hand ITC" panose="03070502030502020203" pitchFamily="66" charset="0"/>
              </a:rPr>
              <a:t> as </a:t>
            </a:r>
            <a:r>
              <a:rPr lang="en-GB" dirty="0" err="1" smtClean="0">
                <a:solidFill>
                  <a:schemeClr val="accent4"/>
                </a:solidFill>
                <a:latin typeface="Viner Hand ITC" panose="03070502030502020203" pitchFamily="66" charset="0"/>
              </a:rPr>
              <a:t>Isengard</a:t>
            </a:r>
            <a:r>
              <a:rPr lang="en-GB" dirty="0" smtClean="0">
                <a:solidFill>
                  <a:schemeClr val="accent4"/>
                </a:solidFill>
                <a:latin typeface="Viner Hand ITC" panose="03070502030502020203" pitchFamily="66" charset="0"/>
              </a:rPr>
              <a:t> is, but due North.</a:t>
            </a:r>
            <a:r>
              <a:rPr lang="en-GB" dirty="0" smtClean="0"/>
              <a:t> </a:t>
            </a:r>
          </a:p>
          <a:p>
            <a:endParaRPr lang="en-GB" dirty="0">
              <a:solidFill>
                <a:schemeClr val="accent4"/>
              </a:solidFill>
              <a:latin typeface="Viner Hand ITC" panose="03070502030502020203" pitchFamily="66" charset="0"/>
            </a:endParaRPr>
          </a:p>
          <a:p>
            <a:r>
              <a:rPr lang="en-GB" dirty="0" smtClean="0">
                <a:solidFill>
                  <a:schemeClr val="accent4"/>
                </a:solidFill>
                <a:latin typeface="Viner Hand ITC" panose="03070502030502020203" pitchFamily="66" charset="0"/>
              </a:rPr>
              <a:t>The remaining 5 are all in different rivers due East of </a:t>
            </a:r>
            <a:r>
              <a:rPr lang="en-GB" dirty="0">
                <a:solidFill>
                  <a:schemeClr val="accent4"/>
                </a:solidFill>
                <a:latin typeface="Viner Hand ITC" panose="03070502030502020203" pitchFamily="66" charset="0"/>
              </a:rPr>
              <a:t>B</a:t>
            </a:r>
            <a:r>
              <a:rPr lang="en-GB" dirty="0" smtClean="0">
                <a:solidFill>
                  <a:schemeClr val="accent4"/>
                </a:solidFill>
                <a:latin typeface="Viner Hand ITC" panose="03070502030502020203" pitchFamily="66" charset="0"/>
              </a:rPr>
              <a:t>ree</a:t>
            </a:r>
            <a:endParaRPr lang="en-GB" dirty="0">
              <a:solidFill>
                <a:schemeClr val="accent4"/>
              </a:solidFill>
              <a:latin typeface="Viner Hand ITC" panose="03070502030502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577340" y="1030288"/>
            <a:ext cx="1588770" cy="16430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1462273" y="2247742"/>
            <a:ext cx="2343244" cy="242331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5" name="Multiply 4"/>
          <p:cNvSpPr/>
          <p:nvPr/>
        </p:nvSpPr>
        <p:spPr>
          <a:xfrm>
            <a:off x="1790700" y="2324100"/>
            <a:ext cx="203200" cy="34925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" name="Multiply 5"/>
          <p:cNvSpPr/>
          <p:nvPr/>
        </p:nvSpPr>
        <p:spPr>
          <a:xfrm>
            <a:off x="2940050" y="2149475"/>
            <a:ext cx="203200" cy="34925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751668" y="1897380"/>
            <a:ext cx="1199552" cy="375666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c 15"/>
          <p:cNvSpPr/>
          <p:nvPr/>
        </p:nvSpPr>
        <p:spPr>
          <a:xfrm rot="4157108">
            <a:off x="3268265" y="3084168"/>
            <a:ext cx="2170738" cy="1984428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Arc 16"/>
          <p:cNvSpPr/>
          <p:nvPr/>
        </p:nvSpPr>
        <p:spPr>
          <a:xfrm rot="14762229">
            <a:off x="4880071" y="3766254"/>
            <a:ext cx="2170738" cy="1984428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3804773" y="1862576"/>
            <a:ext cx="1951504" cy="20181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Multiply 6"/>
          <p:cNvSpPr/>
          <p:nvPr/>
        </p:nvSpPr>
        <p:spPr>
          <a:xfrm>
            <a:off x="5293360" y="3502343"/>
            <a:ext cx="203200" cy="34925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3794129" y="3502343"/>
            <a:ext cx="1432362" cy="14813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Multiply 20"/>
          <p:cNvSpPr/>
          <p:nvPr/>
        </p:nvSpPr>
        <p:spPr>
          <a:xfrm>
            <a:off x="4429407" y="3337561"/>
            <a:ext cx="203200" cy="34925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2976563" y="1897380"/>
            <a:ext cx="4808537" cy="2429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Multiply 27"/>
          <p:cNvSpPr/>
          <p:nvPr/>
        </p:nvSpPr>
        <p:spPr>
          <a:xfrm>
            <a:off x="3794129" y="1736287"/>
            <a:ext cx="203200" cy="34925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9" name="Multiply 28"/>
          <p:cNvSpPr/>
          <p:nvPr/>
        </p:nvSpPr>
        <p:spPr>
          <a:xfrm>
            <a:off x="4229137" y="1734900"/>
            <a:ext cx="203200" cy="34925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0" name="Multiply 29"/>
          <p:cNvSpPr/>
          <p:nvPr/>
        </p:nvSpPr>
        <p:spPr>
          <a:xfrm>
            <a:off x="5026470" y="1722755"/>
            <a:ext cx="203200" cy="34925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1" name="Multiply 30"/>
          <p:cNvSpPr/>
          <p:nvPr/>
        </p:nvSpPr>
        <p:spPr>
          <a:xfrm>
            <a:off x="6317565" y="1722755"/>
            <a:ext cx="203200" cy="34925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2" name="Multiply 31"/>
          <p:cNvSpPr/>
          <p:nvPr/>
        </p:nvSpPr>
        <p:spPr>
          <a:xfrm>
            <a:off x="7162802" y="1730455"/>
            <a:ext cx="203200" cy="34925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94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2"/>
                                      </p:to>
                                    </p:set>
                                    <p:animEffect filter="image" prLst="opacity: 0.32">
                                      <p:cBhvr rctx="IE">
                                        <p:cTn id="3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2"/>
                                      </p:to>
                                    </p:set>
                                    <p:animEffect filter="image" prLst="opacity: 0.32">
                                      <p:cBhvr rctx="IE">
                                        <p:cTn id="3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2"/>
                                      </p:to>
                                    </p:set>
                                    <p:animEffect filter="image" prLst="opacity: 0.32">
                                      <p:cBhvr rctx="IE">
                                        <p:cTn id="6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2"/>
                                      </p:to>
                                    </p:set>
                                    <p:animEffect filter="image" prLst="opacity: 0.32">
                                      <p:cBhvr rctx="IE">
                                        <p:cTn id="6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2"/>
                                      </p:to>
                                    </p:set>
                                    <p:animEffect filter="image" prLst="opacity: 0.32">
                                      <p:cBhvr rctx="IE">
                                        <p:cTn id="72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2"/>
                                      </p:to>
                                    </p:set>
                                    <p:animEffect filter="image" prLst="opacity: 0.32">
                                      <p:cBhvr rctx="IE">
                                        <p:cTn id="75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2"/>
                                      </p:to>
                                    </p:set>
                                    <p:animEffect filter="image" prLst="opacity: 0.32">
                                      <p:cBhvr rctx="IE">
                                        <p:cTn id="9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8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14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2"/>
                                      </p:to>
                                    </p:set>
                                    <p:animEffect filter="image" prLst="opacity: 0.32">
                                      <p:cBhvr rctx="IE">
                                        <p:cTn id="127" dur="1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5" grpId="0" animBg="1"/>
      <p:bldP spid="6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7" grpId="0" animBg="1"/>
      <p:bldP spid="20" grpId="0" animBg="1"/>
      <p:bldP spid="20" grpId="1" animBg="1"/>
      <p:bldP spid="21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0</TotalTime>
  <Words>237</Words>
  <Application>Microsoft Office PowerPoint</Application>
  <PresentationFormat>On-screen Show (4:3)</PresentationFormat>
  <Paragraphs>34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Viner Hand ITC</vt:lpstr>
      <vt:lpstr>Theme1</vt:lpstr>
      <vt:lpstr>PowerPoint Presentation</vt:lpstr>
      <vt:lpstr>PowerPoint Presentation</vt:lpstr>
      <vt:lpstr>PowerPoint Presentation</vt:lpstr>
      <vt:lpstr>The Elven rings</vt:lpstr>
      <vt:lpstr>PowerPoint Presentation</vt:lpstr>
      <vt:lpstr>The rings of the Dwarf Lords</vt:lpstr>
      <vt:lpstr>PowerPoint Presentation</vt:lpstr>
      <vt:lpstr>The rings of Men</vt:lpstr>
      <vt:lpstr>PowerPoint Presentation</vt:lpstr>
      <vt:lpstr>The One Ring</vt:lpstr>
      <vt:lpstr>PowerPoint Presentation</vt:lpstr>
    </vt:vector>
  </TitlesOfParts>
  <Company>RW Allen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GS Westwater</dc:creator>
  <cp:lastModifiedBy>GS Westwater</cp:lastModifiedBy>
  <cp:revision>23</cp:revision>
  <cp:lastPrinted>2014-10-02T06:45:16Z</cp:lastPrinted>
  <dcterms:created xsi:type="dcterms:W3CDTF">2014-10-01T15:21:03Z</dcterms:created>
  <dcterms:modified xsi:type="dcterms:W3CDTF">2015-10-12T09:17:24Z</dcterms:modified>
</cp:coreProperties>
</file>