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9" r:id="rId4"/>
    <p:sldId id="258" r:id="rId5"/>
    <p:sldId id="260" r:id="rId6"/>
    <p:sldId id="261" r:id="rId7"/>
    <p:sldId id="266" r:id="rId8"/>
    <p:sldId id="267" r:id="rId9"/>
    <p:sldId id="264" r:id="rId10"/>
    <p:sldId id="265" r:id="rId11"/>
    <p:sldId id="262" r:id="rId12"/>
    <p:sldId id="263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B1B3D9-20F7-4D1F-9338-BF676FAF9512}" type="datetimeFigureOut">
              <a:rPr lang="en-GB" smtClean="0"/>
              <a:t>13/10/2014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00A516-1F65-48FC-88ED-EFC46003D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8999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00A516-1F65-48FC-88ED-EFC46003D42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784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00A516-1F65-48FC-88ED-EFC46003D42F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6921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216D0-6B4D-41E4-96EB-79DD6F0DE13F}" type="datetimeFigureOut">
              <a:rPr lang="en-GB" smtClean="0"/>
              <a:t>13/10/2014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3566E-C42C-4E01-B76F-B88F1ABDD4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8107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216D0-6B4D-41E4-96EB-79DD6F0DE13F}" type="datetimeFigureOut">
              <a:rPr lang="en-GB" smtClean="0"/>
              <a:t>13/10/2014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3566E-C42C-4E01-B76F-B88F1ABDD4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5962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216D0-6B4D-41E4-96EB-79DD6F0DE13F}" type="datetimeFigureOut">
              <a:rPr lang="en-GB" smtClean="0"/>
              <a:t>13/10/2014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3566E-C42C-4E01-B76F-B88F1ABDD4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415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216D0-6B4D-41E4-96EB-79DD6F0DE13F}" type="datetimeFigureOut">
              <a:rPr lang="en-GB" smtClean="0"/>
              <a:t>13/10/2014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3566E-C42C-4E01-B76F-B88F1ABDD4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9197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216D0-6B4D-41E4-96EB-79DD6F0DE13F}" type="datetimeFigureOut">
              <a:rPr lang="en-GB" smtClean="0"/>
              <a:t>13/10/2014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3566E-C42C-4E01-B76F-B88F1ABDD4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583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216D0-6B4D-41E4-96EB-79DD6F0DE13F}" type="datetimeFigureOut">
              <a:rPr lang="en-GB" smtClean="0"/>
              <a:t>13/10/2014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3566E-C42C-4E01-B76F-B88F1ABDD4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350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216D0-6B4D-41E4-96EB-79DD6F0DE13F}" type="datetimeFigureOut">
              <a:rPr lang="en-GB" smtClean="0"/>
              <a:t>13/10/2014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3566E-C42C-4E01-B76F-B88F1ABDD4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3780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216D0-6B4D-41E4-96EB-79DD6F0DE13F}" type="datetimeFigureOut">
              <a:rPr lang="en-GB" smtClean="0"/>
              <a:t>13/10/2014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3566E-C42C-4E01-B76F-B88F1ABDD4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3119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216D0-6B4D-41E4-96EB-79DD6F0DE13F}" type="datetimeFigureOut">
              <a:rPr lang="en-GB" smtClean="0"/>
              <a:t>13/10/2014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3566E-C42C-4E01-B76F-B88F1ABDD4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0936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216D0-6B4D-41E4-96EB-79DD6F0DE13F}" type="datetimeFigureOut">
              <a:rPr lang="en-GB" smtClean="0"/>
              <a:t>13/10/2014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3566E-C42C-4E01-B76F-B88F1ABDD4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9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216D0-6B4D-41E4-96EB-79DD6F0DE13F}" type="datetimeFigureOut">
              <a:rPr lang="en-GB" smtClean="0"/>
              <a:t>13/10/2014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3566E-C42C-4E01-B76F-B88F1ABDD4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0935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216D0-6B4D-41E4-96EB-79DD6F0DE13F}" type="datetimeFigureOut">
              <a:rPr lang="en-GB" smtClean="0"/>
              <a:t>13/10/2014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3566E-C42C-4E01-B76F-B88F1ABDD4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138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image" Target="../media/image9.png"/><Relationship Id="rId7" Type="http://schemas.openxmlformats.org/officeDocument/2006/relationships/image" Target="../media/image13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5.png"/><Relationship Id="rId11" Type="http://schemas.microsoft.com/office/2007/relationships/hdphoto" Target="../media/hdphoto3.wdp"/><Relationship Id="rId5" Type="http://schemas.openxmlformats.org/officeDocument/2006/relationships/image" Target="../media/image14.png"/><Relationship Id="rId10" Type="http://schemas.openxmlformats.org/officeDocument/2006/relationships/image" Target="../media/image8.png"/><Relationship Id="rId4" Type="http://schemas.openxmlformats.org/officeDocument/2006/relationships/image" Target="../media/image100.png"/><Relationship Id="rId9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0.png"/><Relationship Id="rId13" Type="http://schemas.openxmlformats.org/officeDocument/2006/relationships/image" Target="../media/image8.png"/><Relationship Id="rId3" Type="http://schemas.openxmlformats.org/officeDocument/2006/relationships/image" Target="../media/image16.png"/><Relationship Id="rId7" Type="http://schemas.openxmlformats.org/officeDocument/2006/relationships/image" Target="../media/image150.png"/><Relationship Id="rId12" Type="http://schemas.openxmlformats.org/officeDocument/2006/relationships/image" Target="../media/image2.jp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0.png"/><Relationship Id="rId11" Type="http://schemas.openxmlformats.org/officeDocument/2006/relationships/image" Target="../media/image1.jpg"/><Relationship Id="rId10" Type="http://schemas.openxmlformats.org/officeDocument/2006/relationships/image" Target="../media/image18.png"/><Relationship Id="rId9" Type="http://schemas.openxmlformats.org/officeDocument/2006/relationships/image" Target="../media/image17.png"/><Relationship Id="rId14" Type="http://schemas.microsoft.com/office/2007/relationships/hdphoto" Target="../media/hdphoto3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6.jpg"/><Relationship Id="rId7" Type="http://schemas.openxmlformats.org/officeDocument/2006/relationships/image" Target="../media/image2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jpg"/><Relationship Id="rId5" Type="http://schemas.openxmlformats.org/officeDocument/2006/relationships/image" Target="../media/image7.jpg"/><Relationship Id="rId4" Type="http://schemas.openxmlformats.org/officeDocument/2006/relationships/image" Target="../media/image50.png"/><Relationship Id="rId9" Type="http://schemas.microsoft.com/office/2007/relationships/hdphoto" Target="../media/hdphoto3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0.png"/><Relationship Id="rId5" Type="http://schemas.openxmlformats.org/officeDocument/2006/relationships/image" Target="../media/image70.png"/><Relationship Id="rId10" Type="http://schemas.microsoft.com/office/2007/relationships/hdphoto" Target="../media/hdphoto4.wdp"/><Relationship Id="rId9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12.png"/><Relationship Id="rId7" Type="http://schemas.openxmlformats.org/officeDocument/2006/relationships/image" Target="../media/image8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.jpg"/><Relationship Id="rId5" Type="http://schemas.openxmlformats.org/officeDocument/2006/relationships/image" Target="../media/image1.jp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83768" y="2494637"/>
            <a:ext cx="41044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i="1" dirty="0" smtClean="0">
                <a:latin typeface="Castellar" panose="020A0402060406010301" pitchFamily="18" charset="0"/>
              </a:rPr>
              <a:t>Season 1</a:t>
            </a:r>
            <a:endParaRPr lang="en-GB" sz="4400" i="1" dirty="0">
              <a:latin typeface="Castellar" panose="020A0402060406010301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8" y="764704"/>
            <a:ext cx="8844358" cy="165618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6432" y="1957798"/>
            <a:ext cx="4844039" cy="31907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644008" y="1196752"/>
            <a:ext cx="1368152" cy="79336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5908340" y="1908448"/>
            <a:ext cx="256220" cy="152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105878" y="3429000"/>
            <a:ext cx="88443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latin typeface="Castellar" panose="020A0402060406010301" pitchFamily="18" charset="0"/>
              </a:rPr>
              <a:t>“a cold snack is Coming…”</a:t>
            </a:r>
            <a:endParaRPr lang="en-GB" sz="4000" dirty="0">
              <a:latin typeface="Castellar" panose="020A0402060406010301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5878" y="5517232"/>
            <a:ext cx="88443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i="1" dirty="0" smtClean="0"/>
              <a:t>New York Times: “It’s chilling”</a:t>
            </a:r>
            <a:endParaRPr lang="en-GB" sz="3200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987537"/>
            <a:ext cx="808494" cy="1211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590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8" grpId="0" animBg="1"/>
      <p:bldP spid="9" grpId="0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GB" b="1" dirty="0"/>
              <a:t>Wages - An Ice Cream War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08720"/>
            <a:ext cx="4040188" cy="639762"/>
          </a:xfrm>
        </p:spPr>
        <p:txBody>
          <a:bodyPr/>
          <a:lstStyle/>
          <a:p>
            <a:pPr algn="ctr"/>
            <a:r>
              <a:rPr lang="en-GB" dirty="0" smtClean="0"/>
              <a:t>Lark Ices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Content Placeholder 6"/>
              <p:cNvGraphicFramePr>
                <a:graphicFrameLocks noGrp="1"/>
              </p:cNvGraphicFramePr>
              <p:nvPr>
                <p:ph sz="half" idx="2"/>
                <p:extLst>
                  <p:ext uri="{D42A27DB-BD31-4B8C-83A1-F6EECF244321}">
                    <p14:modId xmlns:p14="http://schemas.microsoft.com/office/powerpoint/2010/main" val="3398952267"/>
                  </p:ext>
                </p:extLst>
              </p:nvPr>
            </p:nvGraphicFramePr>
            <p:xfrm>
              <a:off x="457200" y="1548482"/>
              <a:ext cx="4040188" cy="343465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20094"/>
                    <a:gridCol w="2020094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Deduction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Fraction Taken Off</a:t>
                          </a:r>
                          <a:endParaRPr lang="en-GB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Tax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Pension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12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Van Maintenance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7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60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Uniform Hire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15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Take Home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 smtClean="0"/>
                        </a:p>
                        <a:p>
                          <a:pPr algn="ctr"/>
                          <a:endParaRPr lang="en-GB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Content Placeholder 6"/>
              <p:cNvGraphicFramePr>
                <a:graphicFrameLocks noGrp="1"/>
              </p:cNvGraphicFramePr>
              <p:nvPr>
                <p:ph sz="half" idx="2"/>
                <p:extLst>
                  <p:ext uri="{D42A27DB-BD31-4B8C-83A1-F6EECF244321}">
                    <p14:modId xmlns:p14="http://schemas.microsoft.com/office/powerpoint/2010/main" val="3398952267"/>
                  </p:ext>
                </p:extLst>
              </p:nvPr>
            </p:nvGraphicFramePr>
            <p:xfrm>
              <a:off x="457200" y="1548482"/>
              <a:ext cx="4040188" cy="343465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20094"/>
                    <a:gridCol w="2020094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Deduction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Fraction Taken Off</a:t>
                          </a:r>
                          <a:endParaRPr lang="en-GB" dirty="0"/>
                        </a:p>
                      </a:txBody>
                      <a:tcPr/>
                    </a:tc>
                  </a:tr>
                  <a:tr h="60687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Tax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100302" t="-66667" b="-408081"/>
                          </a:stretch>
                        </a:blipFill>
                      </a:tcPr>
                    </a:tc>
                  </a:tr>
                  <a:tr h="60502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Pension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100302" t="-166667" b="-308081"/>
                          </a:stretch>
                        </a:blipFill>
                      </a:tcPr>
                    </a:tc>
                  </a:tr>
                  <a:tr h="60496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Van Maintenance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100302" t="-264000" b="-205000"/>
                          </a:stretch>
                        </a:blipFill>
                      </a:tcPr>
                    </a:tc>
                  </a:tr>
                  <a:tr h="60687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Uniform Hire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100302" t="-367677" b="-107071"/>
                          </a:stretch>
                        </a:blipFill>
                      </a:tcPr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Take Home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 smtClean="0"/>
                        </a:p>
                        <a:p>
                          <a:pPr algn="ctr"/>
                          <a:endParaRPr lang="en-GB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08720"/>
            <a:ext cx="4041775" cy="639762"/>
          </a:xfrm>
        </p:spPr>
        <p:txBody>
          <a:bodyPr/>
          <a:lstStyle/>
          <a:p>
            <a:pPr algn="ctr"/>
            <a:r>
              <a:rPr lang="en-GB" dirty="0" err="1" smtClean="0"/>
              <a:t>Stannister</a:t>
            </a:r>
            <a:r>
              <a:rPr lang="en-GB" dirty="0" smtClean="0"/>
              <a:t> Dairy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Content Placeholder 7"/>
              <p:cNvGraphicFramePr>
                <a:graphicFrameLocks noGrp="1"/>
              </p:cNvGraphicFramePr>
              <p:nvPr>
                <p:ph sz="quarter" idx="4"/>
                <p:extLst>
                  <p:ext uri="{D42A27DB-BD31-4B8C-83A1-F6EECF244321}">
                    <p14:modId xmlns:p14="http://schemas.microsoft.com/office/powerpoint/2010/main" val="2446067635"/>
                  </p:ext>
                </p:extLst>
              </p:nvPr>
            </p:nvGraphicFramePr>
            <p:xfrm>
              <a:off x="4645025" y="1548482"/>
              <a:ext cx="4041776" cy="343820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20888"/>
                    <a:gridCol w="2020888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Deduction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Fraction Taken Off</a:t>
                          </a:r>
                          <a:endParaRPr lang="en-GB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Tax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Pension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Van Maintenance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40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Uniform Hire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20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Take Home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 smtClean="0"/>
                        </a:p>
                        <a:p>
                          <a:pPr algn="ctr"/>
                          <a:endParaRPr lang="en-GB" dirty="0" smtClean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Content Placeholder 7"/>
              <p:cNvGraphicFramePr>
                <a:graphicFrameLocks noGrp="1"/>
              </p:cNvGraphicFramePr>
              <p:nvPr>
                <p:ph sz="quarter" idx="4"/>
                <p:extLst>
                  <p:ext uri="{D42A27DB-BD31-4B8C-83A1-F6EECF244321}">
                    <p14:modId xmlns:p14="http://schemas.microsoft.com/office/powerpoint/2010/main" val="2446067635"/>
                  </p:ext>
                </p:extLst>
              </p:nvPr>
            </p:nvGraphicFramePr>
            <p:xfrm>
              <a:off x="4645025" y="1548482"/>
              <a:ext cx="4041776" cy="343820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20888"/>
                    <a:gridCol w="2020888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Deduction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Fraction Taken Off</a:t>
                          </a:r>
                          <a:endParaRPr lang="en-GB" dirty="0"/>
                        </a:p>
                      </a:txBody>
                      <a:tcPr/>
                    </a:tc>
                  </a:tr>
                  <a:tr h="60687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Tax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4"/>
                          <a:stretch>
                            <a:fillRect l="-100604" t="-66667" b="-409091"/>
                          </a:stretch>
                        </a:blipFill>
                      </a:tcPr>
                    </a:tc>
                  </a:tr>
                  <a:tr h="6068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Pension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4"/>
                          <a:stretch>
                            <a:fillRect l="-100604" t="-165000" b="-305000"/>
                          </a:stretch>
                        </a:blipFill>
                      </a:tcPr>
                    </a:tc>
                  </a:tr>
                  <a:tr h="6068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Van Maintenance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4"/>
                          <a:stretch>
                            <a:fillRect l="-100604" t="-267677" b="-208081"/>
                          </a:stretch>
                        </a:blipFill>
                      </a:tcPr>
                    </a:tc>
                  </a:tr>
                  <a:tr h="6068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Uniform Hire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4"/>
                          <a:stretch>
                            <a:fillRect l="-100604" t="-364000" b="-106000"/>
                          </a:stretch>
                        </a:blipFill>
                      </a:tcPr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Take Home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 smtClean="0"/>
                        </a:p>
                        <a:p>
                          <a:pPr algn="ctr"/>
                          <a:endParaRPr lang="en-GB" dirty="0" smtClean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483768" y="4365104"/>
                <a:ext cx="2016224" cy="6365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𝟐𝟖</m:t>
                          </m:r>
                        </m:num>
                        <m:den>
                          <m: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𝟔𝟎</m:t>
                          </m:r>
                        </m:den>
                      </m:f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𝟏𝟒</m:t>
                          </m:r>
                        </m:num>
                        <m:den>
                          <m: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𝟑𝟎</m:t>
                          </m:r>
                        </m:den>
                      </m:f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𝟖</m:t>
                          </m:r>
                        </m:num>
                        <m:den>
                          <m: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𝟏𝟓</m:t>
                          </m:r>
                        </m:den>
                      </m:f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4365104"/>
                <a:ext cx="2016224" cy="63658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660232" y="4365104"/>
                <a:ext cx="2016224" cy="6365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𝟐𝟐</m:t>
                          </m:r>
                        </m:num>
                        <m:den>
                          <m: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𝟒𝟎</m:t>
                          </m:r>
                        </m:den>
                      </m:f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𝟏𝟏</m:t>
                          </m:r>
                        </m:num>
                        <m:den>
                          <m: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𝟐𝟎</m:t>
                          </m:r>
                        </m:den>
                      </m:f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232" y="4365104"/>
                <a:ext cx="2016224" cy="63658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467544" y="5013176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 smtClean="0"/>
              <a:t>Which company offers their employees the better deal?</a:t>
            </a:r>
            <a:endParaRPr lang="en-GB" sz="28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7544" y="5589240"/>
                <a:ext cx="8208912" cy="101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b="1" dirty="0" smtClean="0">
                    <a:solidFill>
                      <a:srgbClr val="FF0000"/>
                    </a:solidFill>
                  </a:rPr>
                  <a:t>Stannister Dairy offers its workers a better deal taking home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GB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𝟑𝟑</m:t>
                        </m:r>
                      </m:num>
                      <m:den>
                        <m:r>
                          <a:rPr lang="en-GB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𝟔𝟎</m:t>
                        </m:r>
                      </m:den>
                    </m:f>
                    <m:r>
                      <a:rPr lang="en-GB" sz="2400" b="1" i="1" smtClean="0">
                        <a:solidFill>
                          <a:srgbClr val="FF0000"/>
                        </a:solidFill>
                        <a:latin typeface="Cambria Math"/>
                      </a:rPr>
                      <m:t>𝒕𝒉𝒔</m:t>
                    </m:r>
                  </m:oMath>
                </a14:m>
                <a:r>
                  <a:rPr lang="en-GB" sz="2400" b="1" dirty="0" smtClean="0">
                    <a:solidFill>
                      <a:srgbClr val="FF0000"/>
                    </a:solidFill>
                  </a:rPr>
                  <a:t> of their wages compared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GB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𝟑𝟐</m:t>
                        </m:r>
                      </m:num>
                      <m:den>
                        <m:r>
                          <a:rPr lang="en-GB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𝟔𝟎</m:t>
                        </m:r>
                      </m:den>
                    </m:f>
                    <m:r>
                      <a:rPr lang="en-GB" sz="2400" b="1" i="1" smtClean="0">
                        <a:solidFill>
                          <a:srgbClr val="FF0000"/>
                        </a:solidFill>
                        <a:latin typeface="Cambria Math"/>
                      </a:rPr>
                      <m:t>𝒕𝒉𝒔</m:t>
                    </m:r>
                  </m:oMath>
                </a14:m>
                <a:r>
                  <a:rPr lang="en-GB" sz="2400" b="1" dirty="0" smtClean="0">
                    <a:solidFill>
                      <a:srgbClr val="FF0000"/>
                    </a:solidFill>
                  </a:rPr>
                  <a:t> for Lark Ices.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589240"/>
                <a:ext cx="8208912" cy="1016689"/>
              </a:xfrm>
              <a:prstGeom prst="rect">
                <a:avLst/>
              </a:prstGeom>
              <a:blipFill rotWithShape="1">
                <a:blip r:embed="rId7"/>
                <a:stretch>
                  <a:fillRect t="-4790" b="-29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3" name="Group 22"/>
          <p:cNvGrpSpPr/>
          <p:nvPr/>
        </p:nvGrpSpPr>
        <p:grpSpPr>
          <a:xfrm>
            <a:off x="179512" y="116632"/>
            <a:ext cx="1729818" cy="319674"/>
            <a:chOff x="105878" y="116632"/>
            <a:chExt cx="8844358" cy="1656183"/>
          </a:xfrm>
        </p:grpSpPr>
        <p:grpSp>
          <p:nvGrpSpPr>
            <p:cNvPr id="24" name="Group 23"/>
            <p:cNvGrpSpPr/>
            <p:nvPr/>
          </p:nvGrpSpPr>
          <p:grpSpPr>
            <a:xfrm>
              <a:off x="105878" y="116632"/>
              <a:ext cx="8844358" cy="1656183"/>
              <a:chOff x="105878" y="116632"/>
              <a:chExt cx="8844358" cy="1656183"/>
            </a:xfrm>
          </p:grpSpPr>
          <p:pic>
            <p:nvPicPr>
              <p:cNvPr id="26" name="Picture 25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5878" y="116632"/>
                <a:ext cx="8844358" cy="1656183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76432" y="1342047"/>
                <a:ext cx="4844039" cy="319074"/>
              </a:xfrm>
              <a:prstGeom prst="rect">
                <a:avLst/>
              </a:prstGeom>
            </p:spPr>
          </p:pic>
          <p:sp>
            <p:nvSpPr>
              <p:cNvPr id="28" name="Rectangle 27"/>
              <p:cNvSpPr/>
              <p:nvPr/>
            </p:nvSpPr>
            <p:spPr>
              <a:xfrm>
                <a:off x="4644008" y="548680"/>
                <a:ext cx="1368152" cy="793367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5908340" y="1268760"/>
                <a:ext cx="256220" cy="15240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27984" y="404664"/>
              <a:ext cx="808494" cy="1211795"/>
            </a:xfrm>
            <a:prstGeom prst="rect">
              <a:avLst/>
            </a:prstGeom>
          </p:spPr>
        </p:pic>
      </p:grpSp>
      <p:grpSp>
        <p:nvGrpSpPr>
          <p:cNvPr id="30" name="Group 29"/>
          <p:cNvGrpSpPr/>
          <p:nvPr/>
        </p:nvGrpSpPr>
        <p:grpSpPr>
          <a:xfrm flipH="1">
            <a:off x="7234670" y="116632"/>
            <a:ext cx="1729818" cy="319674"/>
            <a:chOff x="105878" y="116632"/>
            <a:chExt cx="8844358" cy="1656183"/>
          </a:xfrm>
        </p:grpSpPr>
        <p:grpSp>
          <p:nvGrpSpPr>
            <p:cNvPr id="31" name="Group 30"/>
            <p:cNvGrpSpPr/>
            <p:nvPr/>
          </p:nvGrpSpPr>
          <p:grpSpPr>
            <a:xfrm>
              <a:off x="105878" y="116632"/>
              <a:ext cx="8844358" cy="1656183"/>
              <a:chOff x="105878" y="116632"/>
              <a:chExt cx="8844358" cy="1656183"/>
            </a:xfrm>
          </p:grpSpPr>
          <p:pic>
            <p:nvPicPr>
              <p:cNvPr id="33" name="Picture 32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5878" y="116632"/>
                <a:ext cx="8844358" cy="1656183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76432" y="1342047"/>
                <a:ext cx="4844039" cy="319074"/>
              </a:xfrm>
              <a:prstGeom prst="rect">
                <a:avLst/>
              </a:prstGeom>
            </p:spPr>
          </p:pic>
          <p:sp>
            <p:nvSpPr>
              <p:cNvPr id="35" name="Rectangle 34"/>
              <p:cNvSpPr/>
              <p:nvPr/>
            </p:nvSpPr>
            <p:spPr>
              <a:xfrm>
                <a:off x="4644008" y="548680"/>
                <a:ext cx="1368152" cy="793367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5908340" y="1268760"/>
                <a:ext cx="256220" cy="15240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pic>
          <p:nvPicPr>
            <p:cNvPr id="32" name="Picture 31"/>
            <p:cNvPicPr>
              <a:picLocks noChangeAspect="1"/>
            </p:cNvPicPr>
            <p:nvPr/>
          </p:nvPicPr>
          <p:blipFill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27984" y="404664"/>
              <a:ext cx="808494" cy="12117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30597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Holiday On Ice!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 smtClean="0"/>
              <a:t>As well as ice cream, the companies sell ice lollies. They like to know what fraction of each lolly they sell.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 smtClean="0"/>
              <a:t>Can you find the missing fractional amounts?</a:t>
            </a:r>
            <a:endParaRPr lang="en-GB" dirty="0"/>
          </a:p>
        </p:txBody>
      </p:sp>
      <p:grpSp>
        <p:nvGrpSpPr>
          <p:cNvPr id="9" name="Group 8"/>
          <p:cNvGrpSpPr/>
          <p:nvPr/>
        </p:nvGrpSpPr>
        <p:grpSpPr>
          <a:xfrm>
            <a:off x="827584" y="5371937"/>
            <a:ext cx="7346442" cy="1225415"/>
            <a:chOff x="105878" y="116632"/>
            <a:chExt cx="8844358" cy="1656183"/>
          </a:xfrm>
        </p:grpSpPr>
        <p:grpSp>
          <p:nvGrpSpPr>
            <p:cNvPr id="10" name="Group 9"/>
            <p:cNvGrpSpPr/>
            <p:nvPr/>
          </p:nvGrpSpPr>
          <p:grpSpPr>
            <a:xfrm>
              <a:off x="105878" y="116632"/>
              <a:ext cx="8844358" cy="1656183"/>
              <a:chOff x="105878" y="116632"/>
              <a:chExt cx="8844358" cy="1656183"/>
            </a:xfrm>
          </p:grpSpPr>
          <p:pic>
            <p:nvPicPr>
              <p:cNvPr id="12" name="Picture 1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5878" y="116632"/>
                <a:ext cx="8844358" cy="1656183"/>
              </a:xfrm>
              <a:prstGeom prst="rect">
                <a:avLst/>
              </a:prstGeom>
            </p:spPr>
          </p:pic>
          <p:pic>
            <p:nvPicPr>
              <p:cNvPr id="13" name="Picture 12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76432" y="1342047"/>
                <a:ext cx="4844039" cy="319074"/>
              </a:xfrm>
              <a:prstGeom prst="rect">
                <a:avLst/>
              </a:prstGeom>
            </p:spPr>
          </p:pic>
          <p:sp>
            <p:nvSpPr>
              <p:cNvPr id="14" name="Rectangle 13"/>
              <p:cNvSpPr/>
              <p:nvPr/>
            </p:nvSpPr>
            <p:spPr>
              <a:xfrm>
                <a:off x="4644008" y="548680"/>
                <a:ext cx="1368152" cy="793367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5908340" y="1268760"/>
                <a:ext cx="256220" cy="15240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27984" y="404664"/>
              <a:ext cx="808494" cy="12117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59836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GB" b="1" dirty="0" smtClean="0"/>
              <a:t>Holiday On Ice!</a:t>
            </a:r>
            <a:endParaRPr lang="en-GB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66738"/>
            <a:ext cx="4040188" cy="639762"/>
          </a:xfrm>
        </p:spPr>
        <p:txBody>
          <a:bodyPr/>
          <a:lstStyle/>
          <a:p>
            <a:pPr algn="ctr"/>
            <a:r>
              <a:rPr lang="en-GB" dirty="0" smtClean="0"/>
              <a:t>Lark Ices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Content Placeholder 6"/>
              <p:cNvGraphicFramePr>
                <a:graphicFrameLocks noGrp="1"/>
              </p:cNvGraphicFramePr>
              <p:nvPr>
                <p:ph sz="half" idx="2"/>
                <p:extLst>
                  <p:ext uri="{D42A27DB-BD31-4B8C-83A1-F6EECF244321}">
                    <p14:modId xmlns:p14="http://schemas.microsoft.com/office/powerpoint/2010/main" val="1165147161"/>
                  </p:ext>
                </p:extLst>
              </p:nvPr>
            </p:nvGraphicFramePr>
            <p:xfrm>
              <a:off x="457200" y="1606500"/>
              <a:ext cx="4040188" cy="3469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20094"/>
                    <a:gridCol w="2020094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Ice Lolly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Fraction Sold</a:t>
                          </a:r>
                          <a:endParaRPr lang="en-GB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err="1" smtClean="0"/>
                            <a:t>Kallippo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err="1" smtClean="0"/>
                            <a:t>Kornitto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16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Banquet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 smtClean="0"/>
                        </a:p>
                        <a:p>
                          <a:pPr algn="ctr"/>
                          <a:endParaRPr lang="en-GB" dirty="0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err="1" smtClean="0"/>
                            <a:t>Meganum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Shuttle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 smtClean="0"/>
                        </a:p>
                        <a:p>
                          <a:pPr algn="ctr"/>
                          <a:endParaRPr lang="en-GB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Content Placeholder 6"/>
              <p:cNvGraphicFramePr>
                <a:graphicFrameLocks noGrp="1"/>
              </p:cNvGraphicFramePr>
              <p:nvPr>
                <p:ph sz="half" idx="2"/>
                <p:extLst>
                  <p:ext uri="{D42A27DB-BD31-4B8C-83A1-F6EECF244321}">
                    <p14:modId xmlns:p14="http://schemas.microsoft.com/office/powerpoint/2010/main" val="1165147161"/>
                  </p:ext>
                </p:extLst>
              </p:nvPr>
            </p:nvGraphicFramePr>
            <p:xfrm>
              <a:off x="457200" y="1606500"/>
              <a:ext cx="4040188" cy="3469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20094"/>
                    <a:gridCol w="2020094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Ice Lolly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Fraction Sold</a:t>
                          </a:r>
                          <a:endParaRPr lang="en-GB" dirty="0"/>
                        </a:p>
                      </a:txBody>
                      <a:tcPr/>
                    </a:tc>
                  </a:tr>
                  <a:tr h="6068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err="1" smtClean="0"/>
                            <a:t>Kallippo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100302" t="-66667" b="-413131"/>
                          </a:stretch>
                        </a:blipFill>
                      </a:tcPr>
                    </a:tc>
                  </a:tr>
                  <a:tr h="6068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err="1" smtClean="0"/>
                            <a:t>Kornitto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100302" t="-165000" b="-309000"/>
                          </a:stretch>
                        </a:blipFill>
                      </a:tcPr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Banquet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 smtClean="0"/>
                        </a:p>
                        <a:p>
                          <a:pPr algn="ctr"/>
                          <a:endParaRPr lang="en-GB" dirty="0"/>
                        </a:p>
                      </a:txBody>
                      <a:tcPr anchor="ctr"/>
                    </a:tc>
                  </a:tr>
                  <a:tr h="60502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err="1" smtClean="0"/>
                            <a:t>Meganum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100302" t="-373737" b="-106061"/>
                          </a:stretch>
                        </a:blipFill>
                      </a:tcPr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Shuttle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 smtClean="0"/>
                        </a:p>
                        <a:p>
                          <a:pPr algn="ctr"/>
                          <a:endParaRPr lang="en-GB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66738"/>
            <a:ext cx="4041775" cy="639762"/>
          </a:xfrm>
        </p:spPr>
        <p:txBody>
          <a:bodyPr/>
          <a:lstStyle/>
          <a:p>
            <a:pPr algn="ctr"/>
            <a:r>
              <a:rPr lang="en-GB" dirty="0" err="1" smtClean="0"/>
              <a:t>Stannister</a:t>
            </a:r>
            <a:r>
              <a:rPr lang="en-GB" dirty="0" smtClean="0"/>
              <a:t> Dairy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Content Placeholder 7"/>
              <p:cNvGraphicFramePr>
                <a:graphicFrameLocks noGrp="1"/>
              </p:cNvGraphicFramePr>
              <p:nvPr>
                <p:ph sz="quarter" idx="4"/>
                <p:extLst>
                  <p:ext uri="{D42A27DB-BD31-4B8C-83A1-F6EECF244321}">
                    <p14:modId xmlns:p14="http://schemas.microsoft.com/office/powerpoint/2010/main" val="2938879213"/>
                  </p:ext>
                </p:extLst>
              </p:nvPr>
            </p:nvGraphicFramePr>
            <p:xfrm>
              <a:off x="4645025" y="1606500"/>
              <a:ext cx="4041776" cy="350040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20888"/>
                    <a:gridCol w="2020888"/>
                  </a:tblGrid>
                  <a:tr h="36826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Ice Lolly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Fraction Sold</a:t>
                          </a:r>
                          <a:endParaRPr lang="en-GB" dirty="0"/>
                        </a:p>
                      </a:txBody>
                      <a:tcPr/>
                    </a:tc>
                  </a:tr>
                  <a:tr h="63564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err="1" smtClean="0"/>
                            <a:t>Kallippo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 smtClean="0"/>
                        </a:p>
                        <a:p>
                          <a:pPr algn="ctr"/>
                          <a:endParaRPr lang="en-GB" dirty="0"/>
                        </a:p>
                      </a:txBody>
                      <a:tcPr anchor="ctr"/>
                    </a:tc>
                  </a:tr>
                  <a:tr h="63564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err="1" smtClean="0"/>
                            <a:t>Kornitto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 smtClean="0"/>
                        </a:p>
                        <a:p>
                          <a:pPr algn="ctr"/>
                          <a:endParaRPr lang="en-GB" dirty="0"/>
                        </a:p>
                      </a:txBody>
                      <a:tcPr anchor="ctr"/>
                    </a:tc>
                  </a:tr>
                  <a:tr h="60083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Banquet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 anchor="ctr"/>
                    </a:tc>
                  </a:tr>
                  <a:tr h="63564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err="1" smtClean="0"/>
                            <a:t>Meganum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 smtClean="0"/>
                        </a:p>
                        <a:p>
                          <a:pPr algn="ctr"/>
                          <a:endParaRPr lang="en-GB" dirty="0"/>
                        </a:p>
                      </a:txBody>
                      <a:tcPr anchor="ctr"/>
                    </a:tc>
                  </a:tr>
                  <a:tr h="60266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Shuttle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Content Placeholder 7"/>
              <p:cNvGraphicFramePr>
                <a:graphicFrameLocks noGrp="1"/>
              </p:cNvGraphicFramePr>
              <p:nvPr>
                <p:ph sz="quarter" idx="4"/>
                <p:extLst>
                  <p:ext uri="{D42A27DB-BD31-4B8C-83A1-F6EECF244321}">
                    <p14:modId xmlns:p14="http://schemas.microsoft.com/office/powerpoint/2010/main" val="2938879213"/>
                  </p:ext>
                </p:extLst>
              </p:nvPr>
            </p:nvGraphicFramePr>
            <p:xfrm>
              <a:off x="4645025" y="1606500"/>
              <a:ext cx="4041776" cy="350040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20888"/>
                    <a:gridCol w="2020888"/>
                  </a:tblGrid>
                  <a:tr h="36826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Ice Lolly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Fraction Sold</a:t>
                          </a:r>
                          <a:endParaRPr lang="en-GB" dirty="0"/>
                        </a:p>
                      </a:txBody>
                      <a:tcPr/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err="1" smtClean="0"/>
                            <a:t>Kallippo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 smtClean="0"/>
                        </a:p>
                        <a:p>
                          <a:pPr algn="ctr"/>
                          <a:endParaRPr lang="en-GB" dirty="0"/>
                        </a:p>
                      </a:txBody>
                      <a:tcPr anchor="ctr"/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err="1" smtClean="0"/>
                            <a:t>Kornitto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 smtClean="0"/>
                        </a:p>
                        <a:p>
                          <a:pPr algn="ctr"/>
                          <a:endParaRPr lang="en-GB" dirty="0"/>
                        </a:p>
                      </a:txBody>
                      <a:tcPr anchor="ctr"/>
                    </a:tc>
                  </a:tr>
                  <a:tr h="60502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Banquet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100604" t="-275000" b="-204000"/>
                          </a:stretch>
                        </a:blipFill>
                      </a:tcPr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err="1" smtClean="0"/>
                            <a:t>Meganum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 smtClean="0"/>
                        </a:p>
                        <a:p>
                          <a:pPr algn="ctr"/>
                          <a:endParaRPr lang="en-GB" dirty="0"/>
                        </a:p>
                      </a:txBody>
                      <a:tcPr anchor="ctr"/>
                    </a:tc>
                  </a:tr>
                  <a:tr h="60687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Shuttle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100604" t="-47900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9" name="TextBox 8"/>
          <p:cNvSpPr txBox="1"/>
          <p:nvPr/>
        </p:nvSpPr>
        <p:spPr>
          <a:xfrm>
            <a:off x="467544" y="5301208"/>
            <a:ext cx="4032448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The same amount of Banquets and Shuttles were sold</a:t>
            </a:r>
            <a:endParaRPr lang="en-GB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644008" y="5262299"/>
            <a:ext cx="4032448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The same amount of </a:t>
            </a:r>
            <a:r>
              <a:rPr lang="en-GB" sz="2400" dirty="0" err="1" smtClean="0"/>
              <a:t>Kallippos</a:t>
            </a:r>
            <a:r>
              <a:rPr lang="en-GB" sz="2400" dirty="0" smtClean="0"/>
              <a:t>, </a:t>
            </a:r>
            <a:r>
              <a:rPr lang="en-GB" sz="2400" dirty="0" err="1" smtClean="0"/>
              <a:t>Kornittos</a:t>
            </a:r>
            <a:r>
              <a:rPr lang="en-GB" sz="2400" dirty="0" smtClean="0"/>
              <a:t> and </a:t>
            </a:r>
            <a:r>
              <a:rPr lang="en-GB" sz="2400" dirty="0" err="1" smtClean="0"/>
              <a:t>Meganums</a:t>
            </a:r>
            <a:r>
              <a:rPr lang="en-GB" sz="2400" dirty="0" smtClean="0"/>
              <a:t> were sold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203848" y="3212976"/>
                <a:ext cx="542736" cy="609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𝟕</m:t>
                          </m:r>
                        </m:num>
                        <m:den>
                          <m: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𝟑𝟐</m:t>
                          </m:r>
                        </m:den>
                      </m:f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3212976"/>
                <a:ext cx="542736" cy="6090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203848" y="4476107"/>
                <a:ext cx="542736" cy="609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𝟕</m:t>
                          </m:r>
                        </m:num>
                        <m:den>
                          <m: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𝟑𝟐</m:t>
                          </m:r>
                        </m:den>
                      </m:f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4476107"/>
                <a:ext cx="542736" cy="6090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401673" y="1966325"/>
                <a:ext cx="542736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𝟏𝟏</m:t>
                          </m:r>
                        </m:num>
                        <m:den>
                          <m: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𝟔𝟎</m:t>
                          </m:r>
                        </m:den>
                      </m:f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1673" y="1966325"/>
                <a:ext cx="542736" cy="61093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380312" y="3861048"/>
                <a:ext cx="542736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𝟏𝟏</m:t>
                          </m:r>
                        </m:num>
                        <m:den>
                          <m: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𝟔𝟎</m:t>
                          </m:r>
                        </m:den>
                      </m:f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0312" y="3861048"/>
                <a:ext cx="542736" cy="61093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413640" y="2603899"/>
                <a:ext cx="542736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𝟏𝟏</m:t>
                          </m:r>
                        </m:num>
                        <m:den>
                          <m: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𝟔𝟎</m:t>
                          </m:r>
                        </m:den>
                      </m:f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3640" y="2603899"/>
                <a:ext cx="542736" cy="610936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Group 24"/>
          <p:cNvGrpSpPr/>
          <p:nvPr/>
        </p:nvGrpSpPr>
        <p:grpSpPr>
          <a:xfrm>
            <a:off x="179512" y="188640"/>
            <a:ext cx="1729818" cy="319674"/>
            <a:chOff x="105878" y="116632"/>
            <a:chExt cx="8844358" cy="1656183"/>
          </a:xfrm>
        </p:grpSpPr>
        <p:grpSp>
          <p:nvGrpSpPr>
            <p:cNvPr id="26" name="Group 25"/>
            <p:cNvGrpSpPr/>
            <p:nvPr/>
          </p:nvGrpSpPr>
          <p:grpSpPr>
            <a:xfrm>
              <a:off x="105878" y="116632"/>
              <a:ext cx="8844358" cy="1656183"/>
              <a:chOff x="105878" y="116632"/>
              <a:chExt cx="8844358" cy="1656183"/>
            </a:xfrm>
          </p:grpSpPr>
          <p:pic>
            <p:nvPicPr>
              <p:cNvPr id="28" name="Picture 27"/>
              <p:cNvPicPr>
                <a:picLocks noChangeAspect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5878" y="116632"/>
                <a:ext cx="8844358" cy="1656183"/>
              </a:xfrm>
              <a:prstGeom prst="rect">
                <a:avLst/>
              </a:prstGeom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76432" y="1342047"/>
                <a:ext cx="4844039" cy="319074"/>
              </a:xfrm>
              <a:prstGeom prst="rect">
                <a:avLst/>
              </a:prstGeom>
            </p:spPr>
          </p:pic>
          <p:sp>
            <p:nvSpPr>
              <p:cNvPr id="30" name="Rectangle 29"/>
              <p:cNvSpPr/>
              <p:nvPr/>
            </p:nvSpPr>
            <p:spPr>
              <a:xfrm>
                <a:off x="4644008" y="548680"/>
                <a:ext cx="1368152" cy="793367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5908340" y="1268760"/>
                <a:ext cx="256220" cy="15240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13" cstate="print">
              <a:extLst>
                <a:ext uri="{BEBA8EAE-BF5A-486C-A8C5-ECC9F3942E4B}">
                  <a14:imgProps xmlns:a14="http://schemas.microsoft.com/office/drawing/2010/main">
                    <a14:imgLayer r:embed="rId1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27984" y="404664"/>
              <a:ext cx="808494" cy="1211795"/>
            </a:xfrm>
            <a:prstGeom prst="rect">
              <a:avLst/>
            </a:prstGeom>
          </p:spPr>
        </p:pic>
      </p:grpSp>
      <p:grpSp>
        <p:nvGrpSpPr>
          <p:cNvPr id="32" name="Group 31"/>
          <p:cNvGrpSpPr/>
          <p:nvPr/>
        </p:nvGrpSpPr>
        <p:grpSpPr>
          <a:xfrm flipH="1">
            <a:off x="7234670" y="188640"/>
            <a:ext cx="1729818" cy="319674"/>
            <a:chOff x="105878" y="116632"/>
            <a:chExt cx="8844358" cy="1656183"/>
          </a:xfrm>
        </p:grpSpPr>
        <p:grpSp>
          <p:nvGrpSpPr>
            <p:cNvPr id="33" name="Group 32"/>
            <p:cNvGrpSpPr/>
            <p:nvPr/>
          </p:nvGrpSpPr>
          <p:grpSpPr>
            <a:xfrm>
              <a:off x="105878" y="116632"/>
              <a:ext cx="8844358" cy="1656183"/>
              <a:chOff x="105878" y="116632"/>
              <a:chExt cx="8844358" cy="1656183"/>
            </a:xfrm>
          </p:grpSpPr>
          <p:pic>
            <p:nvPicPr>
              <p:cNvPr id="35" name="Picture 34"/>
              <p:cNvPicPr>
                <a:picLocks noChangeAspect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5878" y="116632"/>
                <a:ext cx="8844358" cy="1656183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76432" y="1342047"/>
                <a:ext cx="4844039" cy="319074"/>
              </a:xfrm>
              <a:prstGeom prst="rect">
                <a:avLst/>
              </a:prstGeom>
            </p:spPr>
          </p:pic>
          <p:sp>
            <p:nvSpPr>
              <p:cNvPr id="37" name="Rectangle 36"/>
              <p:cNvSpPr/>
              <p:nvPr/>
            </p:nvSpPr>
            <p:spPr>
              <a:xfrm>
                <a:off x="4644008" y="548680"/>
                <a:ext cx="1368152" cy="793367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5908340" y="1268760"/>
                <a:ext cx="256220" cy="15240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pic>
          <p:nvPicPr>
            <p:cNvPr id="34" name="Picture 33"/>
            <p:cNvPicPr>
              <a:picLocks noChangeAspect="1"/>
            </p:cNvPicPr>
            <p:nvPr/>
          </p:nvPicPr>
          <p:blipFill>
            <a:blip r:embed="rId13" cstate="print">
              <a:extLst>
                <a:ext uri="{BEBA8EAE-BF5A-486C-A8C5-ECC9F3942E4B}">
                  <a14:imgProps xmlns:a14="http://schemas.microsoft.com/office/drawing/2010/main">
                    <a14:imgLayer r:embed="rId1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27984" y="404664"/>
              <a:ext cx="808494" cy="12117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2613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4" grpId="0"/>
      <p:bldP spid="21" grpId="0"/>
      <p:bldP spid="22" grpId="0"/>
      <p:bldP spid="23" grpId="0"/>
      <p:bldP spid="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51520" y="3811687"/>
            <a:ext cx="85689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i="1" dirty="0" smtClean="0">
                <a:latin typeface="Castellar" panose="020A0402060406010301" pitchFamily="18" charset="0"/>
              </a:rPr>
              <a:t>Season 2 – Coming soon</a:t>
            </a:r>
            <a:endParaRPr lang="en-GB" sz="4400" i="1" dirty="0">
              <a:latin typeface="Castellar" panose="020A0402060406010301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827584" y="2348880"/>
            <a:ext cx="7346442" cy="1225415"/>
            <a:chOff x="105878" y="116632"/>
            <a:chExt cx="8844358" cy="1656183"/>
          </a:xfrm>
        </p:grpSpPr>
        <p:grpSp>
          <p:nvGrpSpPr>
            <p:cNvPr id="11" name="Group 10"/>
            <p:cNvGrpSpPr/>
            <p:nvPr/>
          </p:nvGrpSpPr>
          <p:grpSpPr>
            <a:xfrm>
              <a:off x="105878" y="116632"/>
              <a:ext cx="8844358" cy="1656183"/>
              <a:chOff x="105878" y="116632"/>
              <a:chExt cx="8844358" cy="1656183"/>
            </a:xfrm>
          </p:grpSpPr>
          <p:pic>
            <p:nvPicPr>
              <p:cNvPr id="13" name="Picture 1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5878" y="116632"/>
                <a:ext cx="8844358" cy="1656183"/>
              </a:xfrm>
              <a:prstGeom prst="rect">
                <a:avLst/>
              </a:prstGeom>
            </p:spPr>
          </p:pic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76432" y="1342047"/>
                <a:ext cx="4844039" cy="319074"/>
              </a:xfrm>
              <a:prstGeom prst="rect">
                <a:avLst/>
              </a:prstGeom>
            </p:spPr>
          </p:pic>
          <p:sp>
            <p:nvSpPr>
              <p:cNvPr id="15" name="Rectangle 14"/>
              <p:cNvSpPr/>
              <p:nvPr/>
            </p:nvSpPr>
            <p:spPr>
              <a:xfrm>
                <a:off x="4644008" y="548680"/>
                <a:ext cx="1368152" cy="793367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5908340" y="1268760"/>
                <a:ext cx="256220" cy="15240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27984" y="404664"/>
              <a:ext cx="808494" cy="12117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25267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79512" y="1916832"/>
            <a:ext cx="8770724" cy="460851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b="1" u="sng" dirty="0" smtClean="0"/>
              <a:t>Back Story:</a:t>
            </a:r>
          </a:p>
          <a:p>
            <a:pPr marL="0" indent="0" algn="ctr">
              <a:buNone/>
            </a:pPr>
            <a:r>
              <a:rPr lang="en-GB" dirty="0" smtClean="0"/>
              <a:t>The city of </a:t>
            </a:r>
            <a:r>
              <a:rPr lang="en-GB" dirty="0" err="1" smtClean="0"/>
              <a:t>Easteros</a:t>
            </a:r>
            <a:r>
              <a:rPr lang="en-GB" dirty="0" smtClean="0"/>
              <a:t>, situated on the coast of </a:t>
            </a:r>
            <a:r>
              <a:rPr lang="en-GB" dirty="0" err="1" smtClean="0"/>
              <a:t>Wessos</a:t>
            </a:r>
            <a:r>
              <a:rPr lang="en-GB" dirty="0" smtClean="0"/>
              <a:t>, is the scene of a bitter ice cream feud between two companies:</a:t>
            </a:r>
          </a:p>
          <a:p>
            <a:pPr marL="0" indent="0" algn="ctr">
              <a:buNone/>
            </a:pPr>
            <a:r>
              <a:rPr lang="en-GB" b="1" dirty="0" smtClean="0"/>
              <a:t>Lark Ices </a:t>
            </a:r>
            <a:r>
              <a:rPr lang="en-GB" dirty="0" smtClean="0"/>
              <a:t>(run by Edward Lark)</a:t>
            </a:r>
          </a:p>
          <a:p>
            <a:pPr marL="0" indent="0" algn="ctr">
              <a:buNone/>
            </a:pPr>
            <a:r>
              <a:rPr lang="en-GB" b="1" dirty="0" err="1" smtClean="0"/>
              <a:t>Stannister</a:t>
            </a:r>
            <a:r>
              <a:rPr lang="en-GB" b="1" dirty="0" smtClean="0"/>
              <a:t> Dairy </a:t>
            </a:r>
            <a:r>
              <a:rPr lang="en-GB" dirty="0" smtClean="0"/>
              <a:t>(run by Bob </a:t>
            </a:r>
            <a:r>
              <a:rPr lang="en-GB" dirty="0" err="1" smtClean="0"/>
              <a:t>Stannister</a:t>
            </a:r>
            <a:r>
              <a:rPr lang="en-GB" dirty="0" smtClean="0"/>
              <a:t>)</a:t>
            </a:r>
            <a:endParaRPr lang="en-GB" dirty="0"/>
          </a:p>
          <a:p>
            <a:pPr marL="0" indent="0" algn="ctr">
              <a:buNone/>
            </a:pPr>
            <a:r>
              <a:rPr lang="en-GB" dirty="0" smtClean="0"/>
              <a:t>Both men, through their companies, are trying to win control of the frozen dairy market in </a:t>
            </a:r>
            <a:r>
              <a:rPr lang="en-GB" dirty="0" err="1"/>
              <a:t>Easteros</a:t>
            </a:r>
            <a:r>
              <a:rPr lang="en-GB" dirty="0" smtClean="0"/>
              <a:t>, and will stop at nothing to achieve their goal!</a:t>
            </a:r>
          </a:p>
          <a:p>
            <a:pPr marL="0" indent="0" algn="ctr">
              <a:buNone/>
            </a:pPr>
            <a:r>
              <a:rPr lang="en-GB" dirty="0" smtClean="0"/>
              <a:t>The saga has become known as the “Games Of Cones”.</a:t>
            </a:r>
            <a:endParaRPr lang="en-GB" dirty="0"/>
          </a:p>
        </p:txBody>
      </p:sp>
      <p:grpSp>
        <p:nvGrpSpPr>
          <p:cNvPr id="2" name="Group 1"/>
          <p:cNvGrpSpPr/>
          <p:nvPr/>
        </p:nvGrpSpPr>
        <p:grpSpPr>
          <a:xfrm>
            <a:off x="105878" y="116632"/>
            <a:ext cx="8844358" cy="1656183"/>
            <a:chOff x="105878" y="116632"/>
            <a:chExt cx="8844358" cy="1656183"/>
          </a:xfrm>
        </p:grpSpPr>
        <p:grpSp>
          <p:nvGrpSpPr>
            <p:cNvPr id="9" name="Group 8"/>
            <p:cNvGrpSpPr/>
            <p:nvPr/>
          </p:nvGrpSpPr>
          <p:grpSpPr>
            <a:xfrm>
              <a:off x="105878" y="116632"/>
              <a:ext cx="8844358" cy="1656183"/>
              <a:chOff x="105878" y="116632"/>
              <a:chExt cx="8844358" cy="1656183"/>
            </a:xfrm>
          </p:grpSpPr>
          <p:pic>
            <p:nvPicPr>
              <p:cNvPr id="5" name="Picture 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5878" y="116632"/>
                <a:ext cx="8844358" cy="1656183"/>
              </a:xfrm>
              <a:prstGeom prst="rect">
                <a:avLst/>
              </a:prstGeom>
            </p:spPr>
          </p:pic>
          <p:pic>
            <p:nvPicPr>
              <p:cNvPr id="6" name="Picture 5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76432" y="1342047"/>
                <a:ext cx="4844039" cy="319074"/>
              </a:xfrm>
              <a:prstGeom prst="rect">
                <a:avLst/>
              </a:prstGeom>
            </p:spPr>
          </p:pic>
          <p:sp>
            <p:nvSpPr>
              <p:cNvPr id="7" name="Rectangle 6"/>
              <p:cNvSpPr/>
              <p:nvPr/>
            </p:nvSpPr>
            <p:spPr>
              <a:xfrm>
                <a:off x="4644008" y="548680"/>
                <a:ext cx="1368152" cy="793367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5908340" y="1268760"/>
                <a:ext cx="256220" cy="15240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27984" y="404664"/>
              <a:ext cx="808494" cy="12117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38161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GB" b="1" dirty="0" smtClean="0"/>
              <a:t>Pitch Battles!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38746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 smtClean="0"/>
              <a:t>Each company sends vans to the four main beaches in </a:t>
            </a:r>
            <a:r>
              <a:rPr lang="en-GB" dirty="0" err="1" smtClean="0"/>
              <a:t>Easteros</a:t>
            </a:r>
            <a:r>
              <a:rPr lang="en-GB" dirty="0" smtClean="0"/>
              <a:t>. The company with the most vans at each beach is considered the “owner” of that beach.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 smtClean="0"/>
              <a:t>Can you calculate how many vans each company has at each beach and therefore who owns them? </a:t>
            </a:r>
            <a:endParaRPr lang="en-GB" dirty="0"/>
          </a:p>
        </p:txBody>
      </p:sp>
      <p:grpSp>
        <p:nvGrpSpPr>
          <p:cNvPr id="9" name="Group 8"/>
          <p:cNvGrpSpPr/>
          <p:nvPr/>
        </p:nvGrpSpPr>
        <p:grpSpPr>
          <a:xfrm>
            <a:off x="827584" y="5371937"/>
            <a:ext cx="7346442" cy="1225415"/>
            <a:chOff x="105878" y="116632"/>
            <a:chExt cx="8844358" cy="1656183"/>
          </a:xfrm>
        </p:grpSpPr>
        <p:grpSp>
          <p:nvGrpSpPr>
            <p:cNvPr id="10" name="Group 9"/>
            <p:cNvGrpSpPr/>
            <p:nvPr/>
          </p:nvGrpSpPr>
          <p:grpSpPr>
            <a:xfrm>
              <a:off x="105878" y="116632"/>
              <a:ext cx="8844358" cy="1656183"/>
              <a:chOff x="105878" y="116632"/>
              <a:chExt cx="8844358" cy="1656183"/>
            </a:xfrm>
          </p:grpSpPr>
          <p:pic>
            <p:nvPicPr>
              <p:cNvPr id="12" name="Picture 1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5878" y="116632"/>
                <a:ext cx="8844358" cy="1656183"/>
              </a:xfrm>
              <a:prstGeom prst="rect">
                <a:avLst/>
              </a:prstGeom>
            </p:spPr>
          </p:pic>
          <p:pic>
            <p:nvPicPr>
              <p:cNvPr id="13" name="Picture 12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76432" y="1342047"/>
                <a:ext cx="4844039" cy="319074"/>
              </a:xfrm>
              <a:prstGeom prst="rect">
                <a:avLst/>
              </a:prstGeom>
            </p:spPr>
          </p:pic>
          <p:sp>
            <p:nvSpPr>
              <p:cNvPr id="14" name="Rectangle 13"/>
              <p:cNvSpPr/>
              <p:nvPr/>
            </p:nvSpPr>
            <p:spPr>
              <a:xfrm>
                <a:off x="4644008" y="548680"/>
                <a:ext cx="1368152" cy="793367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5908340" y="1268760"/>
                <a:ext cx="256220" cy="15240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27984" y="404664"/>
              <a:ext cx="808494" cy="12117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07827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GB" b="1" dirty="0" smtClean="0"/>
              <a:t>Pitch Battles!</a:t>
            </a:r>
            <a:endParaRPr lang="en-GB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Placeholder 4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457200" y="908720"/>
                <a:ext cx="4040188" cy="3672408"/>
              </a:xfrm>
            </p:spPr>
            <p:txBody>
              <a:bodyPr>
                <a:normAutofit lnSpcReduction="10000"/>
              </a:bodyPr>
              <a:lstStyle/>
              <a:p>
                <a:pPr algn="ctr"/>
                <a:r>
                  <a:rPr lang="en-GB" b="0" dirty="0" smtClean="0"/>
                  <a:t>Lark Ices have 32 vans.</a:t>
                </a:r>
              </a:p>
              <a:p>
                <a:pPr algn="ctr"/>
                <a:r>
                  <a:rPr lang="en-GB" b="0" dirty="0" smtClean="0"/>
                  <a:t>The fraction of their fleet at each beach is listed below:</a:t>
                </a: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b="0" dirty="0" smtClean="0"/>
                  <a:t> at the Walled Beach</a:t>
                </a: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GB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b="0" dirty="0" smtClean="0"/>
                  <a:t> at Valerie Beach</a:t>
                </a: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GB" b="0" i="1" smtClean="0">
                            <a:latin typeface="Cambria Math"/>
                          </a:rPr>
                          <m:t>16</m:t>
                        </m:r>
                      </m:den>
                    </m:f>
                  </m:oMath>
                </a14:m>
                <a:r>
                  <a:rPr lang="en-GB" b="0" dirty="0" smtClean="0"/>
                  <a:t> at Iron Beach</a:t>
                </a: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/>
                          </a:rPr>
                          <m:t>16</m:t>
                        </m:r>
                      </m:den>
                    </m:f>
                  </m:oMath>
                </a14:m>
                <a:r>
                  <a:rPr lang="en-GB" b="0" dirty="0" smtClean="0"/>
                  <a:t> at </a:t>
                </a:r>
                <a:r>
                  <a:rPr lang="en-GB" b="0" dirty="0" err="1" smtClean="0"/>
                  <a:t>Daroky</a:t>
                </a:r>
                <a:r>
                  <a:rPr lang="en-GB" b="0" dirty="0" smtClean="0"/>
                  <a:t> Beach</a:t>
                </a:r>
                <a:endParaRPr lang="en-GB" b="0" dirty="0"/>
              </a:p>
            </p:txBody>
          </p:sp>
        </mc:Choice>
        <mc:Fallback>
          <p:sp>
            <p:nvSpPr>
              <p:cNvPr id="5" name="Tex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908720"/>
                <a:ext cx="4040188" cy="3672408"/>
              </a:xfrm>
              <a:blipFill rotWithShape="1">
                <a:blip r:embed="rId2"/>
                <a:stretch>
                  <a:fillRect b="-21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391" y="4692352"/>
            <a:ext cx="2859806" cy="1905000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Placeholder 6"/>
              <p:cNvSpPr>
                <a:spLocks noGrp="1"/>
              </p:cNvSpPr>
              <p:nvPr>
                <p:ph type="body" sz="quarter" idx="3"/>
              </p:nvPr>
            </p:nvSpPr>
            <p:spPr>
              <a:xfrm>
                <a:off x="4645025" y="908720"/>
                <a:ext cx="4041775" cy="3672408"/>
              </a:xfrm>
            </p:spPr>
            <p:txBody>
              <a:bodyPr>
                <a:normAutofit lnSpcReduction="10000"/>
              </a:bodyPr>
              <a:lstStyle/>
              <a:p>
                <a:pPr algn="ctr"/>
                <a:r>
                  <a:rPr lang="en-GB" b="0" dirty="0" smtClean="0"/>
                  <a:t>Stannister Dairy own 36 vans.</a:t>
                </a:r>
              </a:p>
              <a:p>
                <a:pPr algn="ctr"/>
                <a:r>
                  <a:rPr lang="en-GB" b="0" dirty="0"/>
                  <a:t>The fraction of their fleet at each beach is listed below:</a:t>
                </a: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b="0" i="1">
                            <a:latin typeface="Cambria Math"/>
                          </a:rPr>
                        </m:ctrlPr>
                      </m:fPr>
                      <m:num>
                        <m:r>
                          <a:rPr lang="en-GB" b="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b="0" dirty="0"/>
                  <a:t> at the Walled Beach</a:t>
                </a: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b="0" i="1">
                            <a:latin typeface="Cambria Math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GB" b="0" i="1" smtClean="0">
                            <a:latin typeface="Cambria Math"/>
                          </a:rPr>
                          <m:t>1</m:t>
                        </m:r>
                        <m:r>
                          <a:rPr lang="en-GB" b="0" i="1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b="0" dirty="0"/>
                  <a:t> at Valerie Beach</a:t>
                </a: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b="0" i="1">
                            <a:latin typeface="Cambria Math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b="0" dirty="0"/>
                  <a:t> at Iron Beach</a:t>
                </a: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b="0" i="1">
                            <a:latin typeface="Cambria Math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GB" b="0" i="1" smtClean="0">
                            <a:latin typeface="Cambria Math"/>
                          </a:rPr>
                          <m:t>9</m:t>
                        </m:r>
                      </m:den>
                    </m:f>
                  </m:oMath>
                </a14:m>
                <a:r>
                  <a:rPr lang="en-GB" b="0" dirty="0"/>
                  <a:t> at </a:t>
                </a:r>
                <a:r>
                  <a:rPr lang="en-GB" b="0" dirty="0" err="1"/>
                  <a:t>Daroky</a:t>
                </a:r>
                <a:r>
                  <a:rPr lang="en-GB" b="0" dirty="0"/>
                  <a:t> </a:t>
                </a:r>
                <a:r>
                  <a:rPr lang="en-GB" b="0" dirty="0" smtClean="0"/>
                  <a:t>Beach</a:t>
                </a:r>
                <a:endParaRPr lang="en-GB" b="0" dirty="0"/>
              </a:p>
            </p:txBody>
          </p:sp>
        </mc:Choice>
        <mc:Fallback xmlns="">
          <p:sp>
            <p:nvSpPr>
              <p:cNvPr id="7" name="Text Placeholder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3"/>
              </p:nvPr>
            </p:nvSpPr>
            <p:spPr>
              <a:xfrm>
                <a:off x="4645025" y="908720"/>
                <a:ext cx="4041775" cy="3672408"/>
              </a:xfrm>
              <a:blipFill rotWithShape="1">
                <a:blip r:embed="rId4"/>
                <a:stretch>
                  <a:fillRect b="-21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Content Placeholder 11"/>
          <p:cNvPicPr>
            <a:picLocks noGrp="1" noChangeAspect="1"/>
          </p:cNvPicPr>
          <p:nvPr>
            <p:ph sz="quarter" idx="4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5119" y="4692352"/>
            <a:ext cx="2861587" cy="1905000"/>
          </a:xfrm>
        </p:spPr>
      </p:pic>
      <p:sp>
        <p:nvSpPr>
          <p:cNvPr id="13" name="TextBox 12"/>
          <p:cNvSpPr txBox="1"/>
          <p:nvPr/>
        </p:nvSpPr>
        <p:spPr>
          <a:xfrm>
            <a:off x="467544" y="2276872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FF0000"/>
                </a:solidFill>
              </a:rPr>
              <a:t>8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7544" y="2852936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FF0000"/>
                </a:solidFill>
              </a:rPr>
              <a:t>12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7544" y="3429000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FF0000"/>
                </a:solidFill>
              </a:rPr>
              <a:t>10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7544" y="4057908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FF0000"/>
                </a:solidFill>
              </a:rPr>
              <a:t>2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956376" y="2276872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956376" y="2852936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FF0000"/>
                </a:solidFill>
              </a:rPr>
              <a:t>10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956376" y="3429000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FF0000"/>
                </a:solidFill>
              </a:rPr>
              <a:t>12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956376" y="4057908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FF0000"/>
                </a:solidFill>
              </a:rPr>
              <a:t>8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 rot="1459183">
            <a:off x="1538341" y="2548450"/>
            <a:ext cx="2144290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solidFill>
                  <a:srgbClr val="FF0000"/>
                </a:solidFill>
              </a:rPr>
              <a:t>Owned!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 rot="1459183">
            <a:off x="5605385" y="3868791"/>
            <a:ext cx="2144290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solidFill>
                  <a:srgbClr val="FF0000"/>
                </a:solidFill>
              </a:rPr>
              <a:t>Owned!</a:t>
            </a:r>
            <a:endParaRPr lang="en-GB" sz="3200" b="1" dirty="0">
              <a:solidFill>
                <a:srgbClr val="FF0000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179512" y="188640"/>
            <a:ext cx="1729818" cy="319674"/>
            <a:chOff x="105878" y="116632"/>
            <a:chExt cx="8844358" cy="1656183"/>
          </a:xfrm>
        </p:grpSpPr>
        <p:grpSp>
          <p:nvGrpSpPr>
            <p:cNvPr id="34" name="Group 33"/>
            <p:cNvGrpSpPr/>
            <p:nvPr/>
          </p:nvGrpSpPr>
          <p:grpSpPr>
            <a:xfrm>
              <a:off x="105878" y="116632"/>
              <a:ext cx="8844358" cy="1656183"/>
              <a:chOff x="105878" y="116632"/>
              <a:chExt cx="8844358" cy="1656183"/>
            </a:xfrm>
          </p:grpSpPr>
          <p:pic>
            <p:nvPicPr>
              <p:cNvPr id="36" name="Picture 35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5878" y="116632"/>
                <a:ext cx="8844358" cy="1656183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76432" y="1342047"/>
                <a:ext cx="4844039" cy="319074"/>
              </a:xfrm>
              <a:prstGeom prst="rect">
                <a:avLst/>
              </a:prstGeom>
            </p:spPr>
          </p:pic>
          <p:sp>
            <p:nvSpPr>
              <p:cNvPr id="38" name="Rectangle 37"/>
              <p:cNvSpPr/>
              <p:nvPr/>
            </p:nvSpPr>
            <p:spPr>
              <a:xfrm>
                <a:off x="4644008" y="548680"/>
                <a:ext cx="1368152" cy="793367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5908340" y="1268760"/>
                <a:ext cx="256220" cy="15240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pic>
          <p:nvPicPr>
            <p:cNvPr id="35" name="Picture 34"/>
            <p:cNvPicPr>
              <a:picLocks noChangeAspect="1"/>
            </p:cNvPicPr>
            <p:nvPr/>
          </p:nvPicPr>
          <p:blipFill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27984" y="404664"/>
              <a:ext cx="808494" cy="1211795"/>
            </a:xfrm>
            <a:prstGeom prst="rect">
              <a:avLst/>
            </a:prstGeom>
          </p:spPr>
        </p:pic>
      </p:grpSp>
      <p:grpSp>
        <p:nvGrpSpPr>
          <p:cNvPr id="40" name="Group 39"/>
          <p:cNvGrpSpPr/>
          <p:nvPr/>
        </p:nvGrpSpPr>
        <p:grpSpPr>
          <a:xfrm flipH="1">
            <a:off x="7234670" y="188640"/>
            <a:ext cx="1729818" cy="319674"/>
            <a:chOff x="105878" y="116632"/>
            <a:chExt cx="8844358" cy="1656183"/>
          </a:xfrm>
        </p:grpSpPr>
        <p:grpSp>
          <p:nvGrpSpPr>
            <p:cNvPr id="41" name="Group 40"/>
            <p:cNvGrpSpPr/>
            <p:nvPr/>
          </p:nvGrpSpPr>
          <p:grpSpPr>
            <a:xfrm>
              <a:off x="105878" y="116632"/>
              <a:ext cx="8844358" cy="1656183"/>
              <a:chOff x="105878" y="116632"/>
              <a:chExt cx="8844358" cy="1656183"/>
            </a:xfrm>
          </p:grpSpPr>
          <p:pic>
            <p:nvPicPr>
              <p:cNvPr id="43" name="Picture 42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5878" y="116632"/>
                <a:ext cx="8844358" cy="1656183"/>
              </a:xfrm>
              <a:prstGeom prst="rect">
                <a:avLst/>
              </a:prstGeom>
            </p:spPr>
          </p:pic>
          <p:pic>
            <p:nvPicPr>
              <p:cNvPr id="44" name="Picture 43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76432" y="1342047"/>
                <a:ext cx="4844039" cy="319074"/>
              </a:xfrm>
              <a:prstGeom prst="rect">
                <a:avLst/>
              </a:prstGeom>
            </p:spPr>
          </p:pic>
          <p:sp>
            <p:nvSpPr>
              <p:cNvPr id="45" name="Rectangle 44"/>
              <p:cNvSpPr/>
              <p:nvPr/>
            </p:nvSpPr>
            <p:spPr>
              <a:xfrm>
                <a:off x="4644008" y="548680"/>
                <a:ext cx="1368152" cy="793367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5908340" y="1268760"/>
                <a:ext cx="256220" cy="15240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pic>
          <p:nvPicPr>
            <p:cNvPr id="42" name="Picture 41"/>
            <p:cNvPicPr>
              <a:picLocks noChangeAspect="1"/>
            </p:cNvPicPr>
            <p:nvPr/>
          </p:nvPicPr>
          <p:blipFill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27984" y="404664"/>
              <a:ext cx="808494" cy="12117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09927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3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4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6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7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7" grpId="0" uiExpand="1" build="p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31" grpId="0" animBg="1"/>
      <p:bldP spid="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GB" b="1" dirty="0" smtClean="0"/>
              <a:t>The Great </a:t>
            </a:r>
            <a:r>
              <a:rPr lang="en-GB" b="1" dirty="0" err="1" smtClean="0"/>
              <a:t>Wessos</a:t>
            </a:r>
            <a:r>
              <a:rPr lang="en-GB" b="1" dirty="0" smtClean="0"/>
              <a:t> Flake Off!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2762"/>
            <a:ext cx="8229600" cy="4176465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 smtClean="0"/>
              <a:t>Profits are maximised when customers get a flake with their “99”, in fact, both companies measure their success on the number of flakes they sell on a daily basis.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 smtClean="0"/>
              <a:t>Can you calculate which company had the better of each day of one week?</a:t>
            </a:r>
            <a:endParaRPr lang="en-GB" dirty="0"/>
          </a:p>
        </p:txBody>
      </p:sp>
      <p:grpSp>
        <p:nvGrpSpPr>
          <p:cNvPr id="9" name="Group 8"/>
          <p:cNvGrpSpPr/>
          <p:nvPr/>
        </p:nvGrpSpPr>
        <p:grpSpPr>
          <a:xfrm>
            <a:off x="827584" y="5371937"/>
            <a:ext cx="7346442" cy="1225415"/>
            <a:chOff x="105878" y="116632"/>
            <a:chExt cx="8844358" cy="1656183"/>
          </a:xfrm>
        </p:grpSpPr>
        <p:grpSp>
          <p:nvGrpSpPr>
            <p:cNvPr id="10" name="Group 9"/>
            <p:cNvGrpSpPr/>
            <p:nvPr/>
          </p:nvGrpSpPr>
          <p:grpSpPr>
            <a:xfrm>
              <a:off x="105878" y="116632"/>
              <a:ext cx="8844358" cy="1656183"/>
              <a:chOff x="105878" y="116632"/>
              <a:chExt cx="8844358" cy="1656183"/>
            </a:xfrm>
          </p:grpSpPr>
          <p:pic>
            <p:nvPicPr>
              <p:cNvPr id="12" name="Picture 1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5878" y="116632"/>
                <a:ext cx="8844358" cy="1656183"/>
              </a:xfrm>
              <a:prstGeom prst="rect">
                <a:avLst/>
              </a:prstGeom>
            </p:spPr>
          </p:pic>
          <p:pic>
            <p:nvPicPr>
              <p:cNvPr id="13" name="Picture 12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76432" y="1342047"/>
                <a:ext cx="4844039" cy="319074"/>
              </a:xfrm>
              <a:prstGeom prst="rect">
                <a:avLst/>
              </a:prstGeom>
            </p:spPr>
          </p:pic>
          <p:sp>
            <p:nvSpPr>
              <p:cNvPr id="14" name="Rectangle 13"/>
              <p:cNvSpPr/>
              <p:nvPr/>
            </p:nvSpPr>
            <p:spPr>
              <a:xfrm>
                <a:off x="4644008" y="548680"/>
                <a:ext cx="1368152" cy="793367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5908340" y="1268760"/>
                <a:ext cx="256220" cy="15240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27984" y="404664"/>
              <a:ext cx="808494" cy="12117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14062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GB" b="1" dirty="0" smtClean="0"/>
              <a:t>The Great </a:t>
            </a:r>
            <a:r>
              <a:rPr lang="en-GB" b="1" dirty="0" err="1" smtClean="0"/>
              <a:t>Wessos</a:t>
            </a:r>
            <a:r>
              <a:rPr lang="en-GB" b="1" dirty="0" smtClean="0"/>
              <a:t> Flake Off!</a:t>
            </a:r>
            <a:endParaRPr lang="en-GB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836712"/>
            <a:ext cx="4040188" cy="504056"/>
          </a:xfrm>
        </p:spPr>
        <p:txBody>
          <a:bodyPr>
            <a:normAutofit lnSpcReduction="10000"/>
          </a:bodyPr>
          <a:lstStyle/>
          <a:p>
            <a:pPr algn="ctr"/>
            <a:r>
              <a:rPr lang="en-GB" sz="2800" dirty="0" smtClean="0"/>
              <a:t>Lark Ices</a:t>
            </a:r>
            <a:endParaRPr lang="en-GB" sz="28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45025" y="836712"/>
            <a:ext cx="4041775" cy="504056"/>
          </a:xfrm>
        </p:spPr>
        <p:txBody>
          <a:bodyPr>
            <a:noAutofit/>
          </a:bodyPr>
          <a:lstStyle/>
          <a:p>
            <a:pPr algn="ctr"/>
            <a:r>
              <a:rPr lang="en-GB" sz="2800" dirty="0" err="1" smtClean="0"/>
              <a:t>Stannister</a:t>
            </a:r>
            <a:r>
              <a:rPr lang="en-GB" sz="2800" dirty="0" smtClean="0"/>
              <a:t> Dairy</a:t>
            </a:r>
            <a:endParaRPr lang="en-GB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Content Placeholder 5"/>
              <p:cNvGraphicFramePr>
                <a:graphicFrameLocks noGrp="1"/>
              </p:cNvGraphicFramePr>
              <p:nvPr>
                <p:ph sz="half" idx="2"/>
                <p:extLst>
                  <p:ext uri="{D42A27DB-BD31-4B8C-83A1-F6EECF244321}">
                    <p14:modId xmlns:p14="http://schemas.microsoft.com/office/powerpoint/2010/main" val="3609600590"/>
                  </p:ext>
                </p:extLst>
              </p:nvPr>
            </p:nvGraphicFramePr>
            <p:xfrm>
              <a:off x="81808" y="1426418"/>
              <a:ext cx="4415580" cy="515861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93848"/>
                    <a:gridCol w="1152128"/>
                    <a:gridCol w="1008112"/>
                    <a:gridCol w="861492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Day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Total Custom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Fraction with flake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People</a:t>
                          </a:r>
                          <a:r>
                            <a:rPr lang="en-GB" baseline="0" dirty="0" smtClean="0"/>
                            <a:t> with flake</a:t>
                          </a:r>
                          <a:endParaRPr lang="en-GB" dirty="0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Monday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120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Tuesday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200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Wednesday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80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Thursday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240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6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Friday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300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7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15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Saturday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480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11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12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Sunday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640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7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Content Placeholder 5"/>
              <p:cNvGraphicFramePr>
                <a:graphicFrameLocks noGrp="1"/>
              </p:cNvGraphicFramePr>
              <p:nvPr>
                <p:ph sz="half" idx="2"/>
                <p:extLst>
                  <p:ext uri="{D42A27DB-BD31-4B8C-83A1-F6EECF244321}">
                    <p14:modId xmlns:p14="http://schemas.microsoft.com/office/powerpoint/2010/main" val="3609600590"/>
                  </p:ext>
                </p:extLst>
              </p:nvPr>
            </p:nvGraphicFramePr>
            <p:xfrm>
              <a:off x="81808" y="1426418"/>
              <a:ext cx="4415580" cy="515861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93848"/>
                    <a:gridCol w="1152128"/>
                    <a:gridCol w="1008112"/>
                    <a:gridCol w="861492"/>
                  </a:tblGrid>
                  <a:tr h="9144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Day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Total Custom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Fraction with flake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People</a:t>
                          </a:r>
                          <a:r>
                            <a:rPr lang="en-GB" baseline="0" dirty="0" smtClean="0"/>
                            <a:t> with flake</a:t>
                          </a:r>
                          <a:endParaRPr lang="en-GB" dirty="0"/>
                        </a:p>
                      </a:txBody>
                      <a:tcPr anchor="ctr"/>
                    </a:tc>
                  </a:tr>
                  <a:tr h="60502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Monday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120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5"/>
                          <a:stretch>
                            <a:fillRect l="-251807" t="-156566" r="-84940" b="-60404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/>
                        </a:p>
                      </a:txBody>
                      <a:tcPr anchor="ctr"/>
                    </a:tc>
                  </a:tr>
                  <a:tr h="60502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Tuesday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200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5"/>
                          <a:stretch>
                            <a:fillRect l="-251807" t="-256566" r="-84940" b="-50404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/>
                        </a:p>
                      </a:txBody>
                      <a:tcPr anchor="ctr"/>
                    </a:tc>
                  </a:tr>
                  <a:tr h="6068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Wednesday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80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5"/>
                          <a:stretch>
                            <a:fillRect l="-251807" t="-353000" r="-84940" b="-399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/>
                        </a:p>
                      </a:txBody>
                      <a:tcPr anchor="ctr"/>
                    </a:tc>
                  </a:tr>
                  <a:tr h="61233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Thursday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240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5"/>
                          <a:stretch>
                            <a:fillRect l="-251807" t="-453000" r="-84940" b="-299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/>
                    </a:tc>
                  </a:tr>
                  <a:tr h="60502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Friday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300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5"/>
                          <a:stretch>
                            <a:fillRect l="-251807" t="-553000" r="-84940" b="-199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/>
                        </a:p>
                      </a:txBody>
                      <a:tcPr anchor="ctr"/>
                    </a:tc>
                  </a:tr>
                  <a:tr h="60502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Saturday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480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5"/>
                          <a:stretch>
                            <a:fillRect l="-251807" t="-659596" r="-84940" b="-1010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/>
                        </a:p>
                      </a:txBody>
                      <a:tcPr anchor="ctr"/>
                    </a:tc>
                  </a:tr>
                  <a:tr h="60496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Sunday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640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5"/>
                          <a:stretch>
                            <a:fillRect l="-251807" t="-759596" r="-84940" b="-10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Content Placeholder 7"/>
              <p:cNvGraphicFramePr>
                <a:graphicFrameLocks noGrp="1"/>
              </p:cNvGraphicFramePr>
              <p:nvPr>
                <p:ph sz="quarter" idx="4"/>
                <p:extLst>
                  <p:ext uri="{D42A27DB-BD31-4B8C-83A1-F6EECF244321}">
                    <p14:modId xmlns:p14="http://schemas.microsoft.com/office/powerpoint/2010/main" val="2625349760"/>
                  </p:ext>
                </p:extLst>
              </p:nvPr>
            </p:nvGraphicFramePr>
            <p:xfrm>
              <a:off x="4645025" y="1426418"/>
              <a:ext cx="4424572" cy="516921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67135"/>
                    <a:gridCol w="1008112"/>
                    <a:gridCol w="1080120"/>
                    <a:gridCol w="969205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Day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Total Custom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Fraction with flake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People</a:t>
                          </a:r>
                          <a:r>
                            <a:rPr lang="en-GB" baseline="0" dirty="0" smtClean="0"/>
                            <a:t> with flake</a:t>
                          </a:r>
                          <a:endParaRPr lang="en-GB" dirty="0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Monday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150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Tuesday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180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Wednesday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70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7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Thursday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280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7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Friday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320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Saturday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510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11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17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Sunday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720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13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18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Content Placeholder 7"/>
              <p:cNvGraphicFramePr>
                <a:graphicFrameLocks noGrp="1"/>
              </p:cNvGraphicFramePr>
              <p:nvPr>
                <p:ph sz="quarter" idx="4"/>
                <p:extLst>
                  <p:ext uri="{D42A27DB-BD31-4B8C-83A1-F6EECF244321}">
                    <p14:modId xmlns:p14="http://schemas.microsoft.com/office/powerpoint/2010/main" val="2625349760"/>
                  </p:ext>
                </p:extLst>
              </p:nvPr>
            </p:nvGraphicFramePr>
            <p:xfrm>
              <a:off x="4645025" y="1426418"/>
              <a:ext cx="4424572" cy="516921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67135"/>
                    <a:gridCol w="1008112"/>
                    <a:gridCol w="1080120"/>
                    <a:gridCol w="969205"/>
                  </a:tblGrid>
                  <a:tr h="9144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Day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Total Custom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Fraction with flake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People</a:t>
                          </a:r>
                          <a:r>
                            <a:rPr lang="en-GB" baseline="0" dirty="0" smtClean="0"/>
                            <a:t> with flake</a:t>
                          </a:r>
                          <a:endParaRPr lang="en-GB" dirty="0"/>
                        </a:p>
                      </a:txBody>
                      <a:tcPr anchor="ctr"/>
                    </a:tc>
                  </a:tr>
                  <a:tr h="6068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Monday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150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6"/>
                          <a:stretch>
                            <a:fillRect l="-220904" t="-155000" r="-89831" b="-598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/>
                        </a:p>
                      </a:txBody>
                      <a:tcPr anchor="ctr"/>
                    </a:tc>
                  </a:tr>
                  <a:tr h="6068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Tuesday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180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6"/>
                          <a:stretch>
                            <a:fillRect l="-220904" t="-257576" r="-89831" b="-50404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/>
                        </a:p>
                      </a:txBody>
                      <a:tcPr anchor="ctr"/>
                    </a:tc>
                  </a:tr>
                  <a:tr h="60483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Wednesday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70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6"/>
                          <a:stretch>
                            <a:fillRect l="-220904" t="-357576" r="-89831" b="-40404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/>
                        </a:p>
                      </a:txBody>
                      <a:tcPr anchor="ctr"/>
                    </a:tc>
                  </a:tr>
                  <a:tr h="61137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Thursday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280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6"/>
                          <a:stretch>
                            <a:fillRect l="-220904" t="-448515" r="-89831" b="-29604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/>
                        </a:p>
                      </a:txBody>
                      <a:tcPr anchor="ctr"/>
                    </a:tc>
                  </a:tr>
                  <a:tr h="61233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Friday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320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6"/>
                          <a:stretch>
                            <a:fillRect l="-220904" t="-554000" r="-89831" b="-199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/>
                    </a:tc>
                  </a:tr>
                  <a:tr h="60585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Saturday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510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6"/>
                          <a:stretch>
                            <a:fillRect l="-220904" t="-660606" r="-89831" b="-1010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/>
                    </a:tc>
                  </a:tr>
                  <a:tr h="6068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Sunday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720</a:t>
                          </a:r>
                          <a:endParaRPr lang="en-GB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6"/>
                          <a:stretch>
                            <a:fillRect l="-220904" t="-753000" r="-898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  <p:sp>
        <p:nvSpPr>
          <p:cNvPr id="13" name="TextBox 12"/>
          <p:cNvSpPr txBox="1"/>
          <p:nvPr/>
        </p:nvSpPr>
        <p:spPr>
          <a:xfrm>
            <a:off x="3635896" y="2348880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FF0000"/>
                </a:solidFill>
              </a:rPr>
              <a:t>60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172400" y="2348880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FF0000"/>
                </a:solidFill>
              </a:rPr>
              <a:t>5</a:t>
            </a:r>
            <a:r>
              <a:rPr lang="en-GB" sz="2800" b="1" dirty="0" smtClean="0">
                <a:solidFill>
                  <a:srgbClr val="FF0000"/>
                </a:solidFill>
              </a:rPr>
              <a:t>0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635896" y="2977788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FF0000"/>
                </a:solidFill>
              </a:rPr>
              <a:t>150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172400" y="2977788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FF0000"/>
                </a:solidFill>
              </a:rPr>
              <a:t>120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635896" y="3573016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FF0000"/>
                </a:solidFill>
              </a:rPr>
              <a:t>3</a:t>
            </a:r>
            <a:r>
              <a:rPr lang="en-GB" sz="2800" b="1" dirty="0" smtClean="0">
                <a:solidFill>
                  <a:srgbClr val="FF0000"/>
                </a:solidFill>
              </a:rPr>
              <a:t>0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172400" y="3573016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FF0000"/>
                </a:solidFill>
              </a:rPr>
              <a:t>4</a:t>
            </a:r>
            <a:r>
              <a:rPr lang="en-GB" sz="2800" b="1" dirty="0" smtClean="0">
                <a:solidFill>
                  <a:srgbClr val="FF0000"/>
                </a:solidFill>
              </a:rPr>
              <a:t>0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635896" y="4201924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FF0000"/>
                </a:solidFill>
              </a:rPr>
              <a:t>200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172400" y="4201924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FF0000"/>
                </a:solidFill>
              </a:rPr>
              <a:t>200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635896" y="4777988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FF0000"/>
                </a:solidFill>
              </a:rPr>
              <a:t>140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172400" y="4777988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FF0000"/>
                </a:solidFill>
              </a:rPr>
              <a:t>200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635896" y="5426060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FF0000"/>
                </a:solidFill>
              </a:rPr>
              <a:t>440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172400" y="5445224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FF0000"/>
                </a:solidFill>
              </a:rPr>
              <a:t>330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635896" y="6002124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FF0000"/>
                </a:solidFill>
              </a:rPr>
              <a:t>560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172400" y="6002124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FF0000"/>
                </a:solidFill>
              </a:rPr>
              <a:t>520</a:t>
            </a:r>
            <a:endParaRPr lang="en-GB" sz="2800" b="1" dirty="0">
              <a:solidFill>
                <a:srgbClr val="FF0000"/>
              </a:solidFill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179512" y="116632"/>
            <a:ext cx="1134870" cy="222382"/>
            <a:chOff x="105878" y="116632"/>
            <a:chExt cx="8844358" cy="1656183"/>
          </a:xfrm>
        </p:grpSpPr>
        <p:grpSp>
          <p:nvGrpSpPr>
            <p:cNvPr id="42" name="Group 41"/>
            <p:cNvGrpSpPr/>
            <p:nvPr/>
          </p:nvGrpSpPr>
          <p:grpSpPr>
            <a:xfrm>
              <a:off x="105878" y="116632"/>
              <a:ext cx="8844358" cy="1656183"/>
              <a:chOff x="105878" y="116632"/>
              <a:chExt cx="8844358" cy="1656183"/>
            </a:xfrm>
          </p:grpSpPr>
          <p:pic>
            <p:nvPicPr>
              <p:cNvPr id="44" name="Picture 43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5878" y="116632"/>
                <a:ext cx="8844358" cy="1656183"/>
              </a:xfrm>
              <a:prstGeom prst="rect">
                <a:avLst/>
              </a:prstGeom>
            </p:spPr>
          </p:pic>
          <p:pic>
            <p:nvPicPr>
              <p:cNvPr id="45" name="Picture 44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76432" y="1342047"/>
                <a:ext cx="4844039" cy="319074"/>
              </a:xfrm>
              <a:prstGeom prst="rect">
                <a:avLst/>
              </a:prstGeom>
            </p:spPr>
          </p:pic>
          <p:sp>
            <p:nvSpPr>
              <p:cNvPr id="46" name="Rectangle 45"/>
              <p:cNvSpPr/>
              <p:nvPr/>
            </p:nvSpPr>
            <p:spPr>
              <a:xfrm>
                <a:off x="4644008" y="548680"/>
                <a:ext cx="1368152" cy="793367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5908340" y="1268760"/>
                <a:ext cx="256220" cy="15240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pic>
          <p:nvPicPr>
            <p:cNvPr id="43" name="Picture 42"/>
            <p:cNvPicPr>
              <a:picLocks noChangeAspect="1"/>
            </p:cNvPicPr>
            <p:nvPr/>
          </p:nvPicPr>
          <p:blipFill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27984" y="404664"/>
              <a:ext cx="808494" cy="1211795"/>
            </a:xfrm>
            <a:prstGeom prst="rect">
              <a:avLst/>
            </a:prstGeom>
          </p:spPr>
        </p:pic>
      </p:grpSp>
      <p:grpSp>
        <p:nvGrpSpPr>
          <p:cNvPr id="48" name="Group 47"/>
          <p:cNvGrpSpPr/>
          <p:nvPr/>
        </p:nvGrpSpPr>
        <p:grpSpPr>
          <a:xfrm flipH="1">
            <a:off x="7901626" y="116632"/>
            <a:ext cx="1134870" cy="222382"/>
            <a:chOff x="105878" y="116632"/>
            <a:chExt cx="8844358" cy="1656183"/>
          </a:xfrm>
        </p:grpSpPr>
        <p:grpSp>
          <p:nvGrpSpPr>
            <p:cNvPr id="49" name="Group 48"/>
            <p:cNvGrpSpPr/>
            <p:nvPr/>
          </p:nvGrpSpPr>
          <p:grpSpPr>
            <a:xfrm>
              <a:off x="105878" y="116632"/>
              <a:ext cx="8844358" cy="1656183"/>
              <a:chOff x="105878" y="116632"/>
              <a:chExt cx="8844358" cy="1656183"/>
            </a:xfrm>
          </p:grpSpPr>
          <p:pic>
            <p:nvPicPr>
              <p:cNvPr id="51" name="Picture 50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5878" y="116632"/>
                <a:ext cx="8844358" cy="1656183"/>
              </a:xfrm>
              <a:prstGeom prst="rect">
                <a:avLst/>
              </a:prstGeom>
            </p:spPr>
          </p:pic>
          <p:pic>
            <p:nvPicPr>
              <p:cNvPr id="52" name="Picture 51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76432" y="1342047"/>
                <a:ext cx="4844039" cy="319074"/>
              </a:xfrm>
              <a:prstGeom prst="rect">
                <a:avLst/>
              </a:prstGeom>
            </p:spPr>
          </p:pic>
          <p:sp>
            <p:nvSpPr>
              <p:cNvPr id="53" name="Rectangle 52"/>
              <p:cNvSpPr/>
              <p:nvPr/>
            </p:nvSpPr>
            <p:spPr>
              <a:xfrm>
                <a:off x="4644008" y="548680"/>
                <a:ext cx="1368152" cy="793367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5908340" y="1268760"/>
                <a:ext cx="256220" cy="15240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pic>
          <p:nvPicPr>
            <p:cNvPr id="50" name="Picture 49"/>
            <p:cNvPicPr>
              <a:picLocks noChangeAspect="1"/>
            </p:cNvPicPr>
            <p:nvPr/>
          </p:nvPicPr>
          <p:blipFill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27984" y="404664"/>
              <a:ext cx="808494" cy="12117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04034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8" grpId="0"/>
      <p:bldP spid="19" grpId="0"/>
      <p:bldP spid="2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GB" b="1" dirty="0" smtClean="0"/>
              <a:t>Ice To See You, To See You...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38746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 smtClean="0"/>
              <a:t>Both companies carried out a survey of the population of </a:t>
            </a:r>
            <a:r>
              <a:rPr lang="en-GB" dirty="0" err="1" smtClean="0"/>
              <a:t>Easteros</a:t>
            </a:r>
            <a:r>
              <a:rPr lang="en-GB" dirty="0" smtClean="0"/>
              <a:t>. They asked just one question:</a:t>
            </a:r>
          </a:p>
          <a:p>
            <a:pPr marL="0" indent="0" algn="ctr">
              <a:buNone/>
            </a:pPr>
            <a:r>
              <a:rPr lang="en-GB" dirty="0" smtClean="0"/>
              <a:t>“Have you visited a Lark Ices/</a:t>
            </a:r>
            <a:r>
              <a:rPr lang="en-GB" dirty="0" err="1" smtClean="0"/>
              <a:t>Stannister</a:t>
            </a:r>
            <a:r>
              <a:rPr lang="en-GB" dirty="0" smtClean="0"/>
              <a:t> Dairy van in the last year?”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 smtClean="0"/>
              <a:t>From the responses they made the following claims...</a:t>
            </a:r>
            <a:endParaRPr lang="en-GB" dirty="0"/>
          </a:p>
        </p:txBody>
      </p:sp>
      <p:grpSp>
        <p:nvGrpSpPr>
          <p:cNvPr id="9" name="Group 8"/>
          <p:cNvGrpSpPr/>
          <p:nvPr/>
        </p:nvGrpSpPr>
        <p:grpSpPr>
          <a:xfrm>
            <a:off x="827584" y="5371937"/>
            <a:ext cx="7346442" cy="1225415"/>
            <a:chOff x="105878" y="116632"/>
            <a:chExt cx="8844358" cy="1656183"/>
          </a:xfrm>
        </p:grpSpPr>
        <p:grpSp>
          <p:nvGrpSpPr>
            <p:cNvPr id="10" name="Group 9"/>
            <p:cNvGrpSpPr/>
            <p:nvPr/>
          </p:nvGrpSpPr>
          <p:grpSpPr>
            <a:xfrm>
              <a:off x="105878" y="116632"/>
              <a:ext cx="8844358" cy="1656183"/>
              <a:chOff x="105878" y="116632"/>
              <a:chExt cx="8844358" cy="1656183"/>
            </a:xfrm>
          </p:grpSpPr>
          <p:pic>
            <p:nvPicPr>
              <p:cNvPr id="12" name="Picture 1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5878" y="116632"/>
                <a:ext cx="8844358" cy="1656183"/>
              </a:xfrm>
              <a:prstGeom prst="rect">
                <a:avLst/>
              </a:prstGeom>
            </p:spPr>
          </p:pic>
          <p:pic>
            <p:nvPicPr>
              <p:cNvPr id="13" name="Picture 12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76432" y="1342047"/>
                <a:ext cx="4844039" cy="319074"/>
              </a:xfrm>
              <a:prstGeom prst="rect">
                <a:avLst/>
              </a:prstGeom>
            </p:spPr>
          </p:pic>
          <p:sp>
            <p:nvSpPr>
              <p:cNvPr id="14" name="Rectangle 13"/>
              <p:cNvSpPr/>
              <p:nvPr/>
            </p:nvSpPr>
            <p:spPr>
              <a:xfrm>
                <a:off x="4644008" y="548680"/>
                <a:ext cx="1368152" cy="793367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5908340" y="1268760"/>
                <a:ext cx="256220" cy="15240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27984" y="404664"/>
              <a:ext cx="808494" cy="12117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10854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Ice To See You, To See You…</a:t>
            </a:r>
            <a:endParaRPr lang="en-GB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GB" dirty="0" smtClean="0"/>
              <a:t>Lark Ices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457200" y="2174875"/>
                <a:ext cx="4040188" cy="2118221"/>
              </a:xfrm>
            </p:spPr>
            <p:txBody>
              <a:bodyPr/>
              <a:lstStyle/>
              <a:p>
                <a:pPr marL="0" indent="0" algn="ctr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en-GB" sz="3200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sz="3200" dirty="0" smtClean="0"/>
                  <a:t> of the population of </a:t>
                </a:r>
                <a:r>
                  <a:rPr lang="en-GB" sz="3200" dirty="0" err="1" smtClean="0"/>
                  <a:t>Easteros</a:t>
                </a:r>
                <a:r>
                  <a:rPr lang="en-GB" sz="3200" dirty="0" smtClean="0"/>
                  <a:t> prefer Lark Ices.</a:t>
                </a:r>
                <a:endParaRPr lang="en-GB" sz="3200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57200" y="2174875"/>
                <a:ext cx="4040188" cy="2118221"/>
              </a:xfrm>
              <a:blipFill rotWithShape="1">
                <a:blip r:embed="rId2"/>
                <a:stretch>
                  <a:fillRect r="-27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GB" dirty="0" err="1" smtClean="0"/>
              <a:t>Stannister</a:t>
            </a:r>
            <a:r>
              <a:rPr lang="en-GB" dirty="0" smtClean="0"/>
              <a:t> Dairy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4645025" y="2174875"/>
                <a:ext cx="4041775" cy="2118221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3200" dirty="0" err="1" smtClean="0"/>
                  <a:t>Stannister</a:t>
                </a:r>
                <a:r>
                  <a:rPr lang="en-GB" sz="3200" dirty="0" smtClean="0"/>
                  <a:t> Dairy is used by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/>
                          </a:rPr>
                          <m:t>31</m:t>
                        </m:r>
                      </m:num>
                      <m:den>
                        <m:r>
                          <a:rPr lang="en-GB" sz="3200" b="0" i="1" smtClean="0">
                            <a:latin typeface="Cambria Math"/>
                          </a:rPr>
                          <m:t>36</m:t>
                        </m:r>
                      </m:den>
                    </m:f>
                  </m:oMath>
                </a14:m>
                <a:r>
                  <a:rPr lang="en-GB" sz="3200" dirty="0" smtClean="0"/>
                  <a:t> of the people of </a:t>
                </a:r>
                <a:r>
                  <a:rPr lang="en-GB" sz="3200" dirty="0" err="1" smtClean="0"/>
                  <a:t>Easteros</a:t>
                </a:r>
                <a:r>
                  <a:rPr lang="en-GB" sz="3200" dirty="0" smtClean="0"/>
                  <a:t> – a clear favourite!</a:t>
                </a:r>
                <a:endParaRPr lang="en-GB" sz="3200" dirty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4645025" y="2174875"/>
                <a:ext cx="4041775" cy="2118221"/>
              </a:xfrm>
              <a:blipFill rotWithShape="1">
                <a:blip r:embed="rId3"/>
                <a:stretch>
                  <a:fillRect l="-3620" t="-6052" r="-6184" b="-57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95536" y="4221088"/>
            <a:ext cx="82809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i="1" dirty="0" smtClean="0"/>
              <a:t>Which company claims that more people like them?</a:t>
            </a:r>
            <a:endParaRPr lang="en-GB" sz="32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23528" y="5445224"/>
                <a:ext cx="8496944" cy="9937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b="1" dirty="0" smtClean="0">
                    <a:solidFill>
                      <a:srgbClr val="FF0000"/>
                    </a:solidFill>
                  </a:rPr>
                  <a:t>Lark Ices: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GB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𝟔𝟑</m:t>
                        </m:r>
                      </m:num>
                      <m:den>
                        <m:r>
                          <a:rPr lang="en-GB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𝟕𝟐</m:t>
                        </m:r>
                      </m:den>
                    </m:f>
                  </m:oMath>
                </a14:m>
                <a:r>
                  <a:rPr lang="en-GB" sz="2400" b="1" dirty="0" smtClean="0">
                    <a:solidFill>
                      <a:srgbClr val="FF0000"/>
                    </a:solidFill>
                  </a:rPr>
                  <a:t>; </a:t>
                </a:r>
                <a:r>
                  <a:rPr lang="en-GB" sz="2400" b="1" dirty="0" err="1" smtClean="0">
                    <a:solidFill>
                      <a:srgbClr val="FF0000"/>
                    </a:solidFill>
                  </a:rPr>
                  <a:t>Stannister</a:t>
                </a:r>
                <a:r>
                  <a:rPr lang="en-GB" sz="2400" b="1" dirty="0" smtClean="0">
                    <a:solidFill>
                      <a:srgbClr val="FF0000"/>
                    </a:solidFill>
                  </a:rPr>
                  <a:t> Dairy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GB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𝟔𝟐</m:t>
                        </m:r>
                      </m:num>
                      <m:den>
                        <m:r>
                          <a:rPr lang="en-GB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𝟕𝟐</m:t>
                        </m:r>
                      </m:den>
                    </m:f>
                  </m:oMath>
                </a14:m>
                <a:endParaRPr lang="en-GB" sz="2400" b="1" dirty="0" smtClean="0">
                  <a:solidFill>
                    <a:srgbClr val="FF0000"/>
                  </a:solidFill>
                </a:endParaRPr>
              </a:p>
              <a:p>
                <a:pPr algn="ctr"/>
                <a:r>
                  <a:rPr lang="en-GB" sz="2400" b="1" dirty="0" smtClean="0">
                    <a:solidFill>
                      <a:srgbClr val="FF0000"/>
                    </a:solidFill>
                  </a:rPr>
                  <a:t>Lark Ices are claiming that they are more popular.</a:t>
                </a:r>
                <a:endParaRPr lang="en-GB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5445224"/>
                <a:ext cx="8496944" cy="993798"/>
              </a:xfrm>
              <a:prstGeom prst="rect">
                <a:avLst/>
              </a:prstGeom>
              <a:blipFill rotWithShape="1">
                <a:blip r:embed="rId4"/>
                <a:stretch>
                  <a:fillRect b="-128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Group 18"/>
          <p:cNvGrpSpPr/>
          <p:nvPr/>
        </p:nvGrpSpPr>
        <p:grpSpPr>
          <a:xfrm>
            <a:off x="179512" y="188640"/>
            <a:ext cx="1729818" cy="319674"/>
            <a:chOff x="105878" y="116632"/>
            <a:chExt cx="8844358" cy="1656183"/>
          </a:xfrm>
        </p:grpSpPr>
        <p:grpSp>
          <p:nvGrpSpPr>
            <p:cNvPr id="20" name="Group 19"/>
            <p:cNvGrpSpPr/>
            <p:nvPr/>
          </p:nvGrpSpPr>
          <p:grpSpPr>
            <a:xfrm>
              <a:off x="105878" y="116632"/>
              <a:ext cx="8844358" cy="1656183"/>
              <a:chOff x="105878" y="116632"/>
              <a:chExt cx="8844358" cy="1656183"/>
            </a:xfrm>
          </p:grpSpPr>
          <p:pic>
            <p:nvPicPr>
              <p:cNvPr id="22" name="Picture 21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5878" y="116632"/>
                <a:ext cx="8844358" cy="1656183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76432" y="1342047"/>
                <a:ext cx="4844039" cy="319074"/>
              </a:xfrm>
              <a:prstGeom prst="rect">
                <a:avLst/>
              </a:prstGeom>
            </p:spPr>
          </p:pic>
          <p:sp>
            <p:nvSpPr>
              <p:cNvPr id="24" name="Rectangle 23"/>
              <p:cNvSpPr/>
              <p:nvPr/>
            </p:nvSpPr>
            <p:spPr>
              <a:xfrm>
                <a:off x="4644008" y="548680"/>
                <a:ext cx="1368152" cy="793367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5908340" y="1268760"/>
                <a:ext cx="256220" cy="15240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27984" y="404664"/>
              <a:ext cx="808494" cy="1211795"/>
            </a:xfrm>
            <a:prstGeom prst="rect">
              <a:avLst/>
            </a:prstGeom>
          </p:spPr>
        </p:pic>
      </p:grpSp>
      <p:grpSp>
        <p:nvGrpSpPr>
          <p:cNvPr id="26" name="Group 25"/>
          <p:cNvGrpSpPr/>
          <p:nvPr/>
        </p:nvGrpSpPr>
        <p:grpSpPr>
          <a:xfrm flipH="1">
            <a:off x="7234670" y="188640"/>
            <a:ext cx="1729818" cy="319674"/>
            <a:chOff x="105878" y="116632"/>
            <a:chExt cx="8844358" cy="1656183"/>
          </a:xfrm>
        </p:grpSpPr>
        <p:grpSp>
          <p:nvGrpSpPr>
            <p:cNvPr id="27" name="Group 26"/>
            <p:cNvGrpSpPr/>
            <p:nvPr/>
          </p:nvGrpSpPr>
          <p:grpSpPr>
            <a:xfrm>
              <a:off x="105878" y="116632"/>
              <a:ext cx="8844358" cy="1656183"/>
              <a:chOff x="105878" y="116632"/>
              <a:chExt cx="8844358" cy="1656183"/>
            </a:xfrm>
          </p:grpSpPr>
          <p:pic>
            <p:nvPicPr>
              <p:cNvPr id="29" name="Picture 2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5878" y="116632"/>
                <a:ext cx="8844358" cy="1656183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76432" y="1342047"/>
                <a:ext cx="4844039" cy="319074"/>
              </a:xfrm>
              <a:prstGeom prst="rect">
                <a:avLst/>
              </a:prstGeom>
            </p:spPr>
          </p:pic>
          <p:sp>
            <p:nvSpPr>
              <p:cNvPr id="31" name="Rectangle 30"/>
              <p:cNvSpPr/>
              <p:nvPr/>
            </p:nvSpPr>
            <p:spPr>
              <a:xfrm>
                <a:off x="4644008" y="548680"/>
                <a:ext cx="1368152" cy="793367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5908340" y="1268760"/>
                <a:ext cx="256220" cy="15240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27984" y="404664"/>
              <a:ext cx="808494" cy="12117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34700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  <p:bldP spid="7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GB" b="1" dirty="0" smtClean="0"/>
              <a:t>Wages - An Ice Cream War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 smtClean="0"/>
              <a:t>Both companies want to attract the best ice cream sellers in the city of </a:t>
            </a:r>
            <a:r>
              <a:rPr lang="en-GB" dirty="0" err="1" smtClean="0"/>
              <a:t>Easteros</a:t>
            </a:r>
            <a:r>
              <a:rPr lang="en-GB" dirty="0" smtClean="0"/>
              <a:t>. In order to do this they must offer the best payment package they can.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 smtClean="0"/>
              <a:t>Can you calculate what fraction of their wages an employee would have after deductions for each company?</a:t>
            </a:r>
            <a:endParaRPr lang="en-GB" dirty="0"/>
          </a:p>
        </p:txBody>
      </p:sp>
      <p:grpSp>
        <p:nvGrpSpPr>
          <p:cNvPr id="9" name="Group 8"/>
          <p:cNvGrpSpPr/>
          <p:nvPr/>
        </p:nvGrpSpPr>
        <p:grpSpPr>
          <a:xfrm>
            <a:off x="827584" y="5371937"/>
            <a:ext cx="7346442" cy="1225415"/>
            <a:chOff x="105878" y="116632"/>
            <a:chExt cx="8844358" cy="1656183"/>
          </a:xfrm>
        </p:grpSpPr>
        <p:grpSp>
          <p:nvGrpSpPr>
            <p:cNvPr id="10" name="Group 9"/>
            <p:cNvGrpSpPr/>
            <p:nvPr/>
          </p:nvGrpSpPr>
          <p:grpSpPr>
            <a:xfrm>
              <a:off x="105878" y="116632"/>
              <a:ext cx="8844358" cy="1656183"/>
              <a:chOff x="105878" y="116632"/>
              <a:chExt cx="8844358" cy="1656183"/>
            </a:xfrm>
          </p:grpSpPr>
          <p:pic>
            <p:nvPicPr>
              <p:cNvPr id="12" name="Picture 1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5878" y="116632"/>
                <a:ext cx="8844358" cy="1656183"/>
              </a:xfrm>
              <a:prstGeom prst="rect">
                <a:avLst/>
              </a:prstGeom>
            </p:spPr>
          </p:pic>
          <p:pic>
            <p:nvPicPr>
              <p:cNvPr id="13" name="Picture 12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76432" y="1342047"/>
                <a:ext cx="4844039" cy="319074"/>
              </a:xfrm>
              <a:prstGeom prst="rect">
                <a:avLst/>
              </a:prstGeom>
            </p:spPr>
          </p:pic>
          <p:sp>
            <p:nvSpPr>
              <p:cNvPr id="14" name="Rectangle 13"/>
              <p:cNvSpPr/>
              <p:nvPr/>
            </p:nvSpPr>
            <p:spPr>
              <a:xfrm>
                <a:off x="4644008" y="548680"/>
                <a:ext cx="1368152" cy="793367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5908340" y="1268760"/>
                <a:ext cx="256220" cy="15240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27984" y="404664"/>
              <a:ext cx="808494" cy="12117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77935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</TotalTime>
  <Words>927</Words>
  <Application>Microsoft Office PowerPoint</Application>
  <PresentationFormat>On-screen Show (4:3)</PresentationFormat>
  <Paragraphs>189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Pitch Battles!</vt:lpstr>
      <vt:lpstr>Pitch Battles!</vt:lpstr>
      <vt:lpstr>The Great Wessos Flake Off!</vt:lpstr>
      <vt:lpstr>The Great Wessos Flake Off!</vt:lpstr>
      <vt:lpstr>Ice To See You, To See You...</vt:lpstr>
      <vt:lpstr>Ice To See You, To See You…</vt:lpstr>
      <vt:lpstr>Wages - An Ice Cream War</vt:lpstr>
      <vt:lpstr>Wages - An Ice Cream War</vt:lpstr>
      <vt:lpstr>Holiday On Ice!</vt:lpstr>
      <vt:lpstr>Holiday On Ice!</vt:lpstr>
      <vt:lpstr>PowerPoint Presentation</vt:lpstr>
    </vt:vector>
  </TitlesOfParts>
  <Company>Worthing High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 Lutwyche</dc:creator>
  <cp:lastModifiedBy>A Lutwyche</cp:lastModifiedBy>
  <cp:revision>44</cp:revision>
  <dcterms:created xsi:type="dcterms:W3CDTF">2014-10-08T11:11:42Z</dcterms:created>
  <dcterms:modified xsi:type="dcterms:W3CDTF">2014-10-13T09:03:37Z</dcterms:modified>
</cp:coreProperties>
</file>