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7" r:id="rId9"/>
    <p:sldId id="264" r:id="rId10"/>
    <p:sldId id="265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1B3D9-20F7-4D1F-9338-BF676FAF9512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0A516-1F65-48FC-88ED-EFC46003D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A516-1F65-48FC-88ED-EFC46003D4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A516-1F65-48FC-88ED-EFC46003D42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2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0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9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1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19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8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78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1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93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3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16D0-6B4D-41E4-96EB-79DD6F0DE13F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566E-C42C-4E01-B76F-B88F1ABDD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3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9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microsoft.com/office/2007/relationships/hdphoto" Target="../media/hdphoto3.wdp"/><Relationship Id="rId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100.png"/><Relationship Id="rId9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150.png"/><Relationship Id="rId12" Type="http://schemas.openxmlformats.org/officeDocument/2006/relationships/image" Target="../media/image2.jp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0.png"/><Relationship Id="rId11" Type="http://schemas.openxmlformats.org/officeDocument/2006/relationships/image" Target="../media/image1.jpg"/><Relationship Id="rId10" Type="http://schemas.openxmlformats.org/officeDocument/2006/relationships/image" Target="../media/image18.png"/><Relationship Id="rId9" Type="http://schemas.openxmlformats.org/officeDocument/2006/relationships/image" Target="../media/image17.png"/><Relationship Id="rId1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jpg"/><Relationship Id="rId7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g"/><Relationship Id="rId5" Type="http://schemas.openxmlformats.org/officeDocument/2006/relationships/image" Target="../media/image7.jpg"/><Relationship Id="rId4" Type="http://schemas.openxmlformats.org/officeDocument/2006/relationships/image" Target="../media/image50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microsoft.com/office/2007/relationships/hdphoto" Target="../media/hdphoto4.wdp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94637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Castellar" panose="020A0402060406010301" pitchFamily="18" charset="0"/>
              </a:rPr>
              <a:t>Season 1</a:t>
            </a:r>
            <a:endParaRPr lang="en-GB" sz="4400" i="1" dirty="0">
              <a:latin typeface="Castellar" panose="020A0402060406010301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764704"/>
            <a:ext cx="8844358" cy="1656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32" y="1957798"/>
            <a:ext cx="4844039" cy="3190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4008" y="1196752"/>
            <a:ext cx="1368152" cy="7933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08340" y="1908448"/>
            <a:ext cx="25622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5878" y="3429000"/>
            <a:ext cx="8844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astellar" panose="020A0402060406010301" pitchFamily="18" charset="0"/>
              </a:rPr>
              <a:t>“a cold snack is Coming…”</a:t>
            </a:r>
            <a:endParaRPr lang="en-GB" sz="4000" dirty="0">
              <a:latin typeface="Castellar" panose="020A04020604060103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78" y="5517232"/>
            <a:ext cx="884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New York Times: “It’s chilling”</a:t>
            </a:r>
            <a:endParaRPr lang="en-GB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7537"/>
            <a:ext cx="808494" cy="121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b="1" dirty="0"/>
              <a:t>Wages - An Ice Cream War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398952267"/>
                  </p:ext>
                </p:extLst>
              </p:nvPr>
            </p:nvGraphicFramePr>
            <p:xfrm>
              <a:off x="457200" y="1548482"/>
              <a:ext cx="4040188" cy="34346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Deduction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Taken Off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Tax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Pension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Van Maintenance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Uniform Hire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Take Home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398952267"/>
                  </p:ext>
                </p:extLst>
              </p:nvPr>
            </p:nvGraphicFramePr>
            <p:xfrm>
              <a:off x="457200" y="1548482"/>
              <a:ext cx="4040188" cy="34346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Deduction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Taken Off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Tax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302" t="-66667" b="-408081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Pension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302" t="-166667" b="-308081"/>
                          </a:stretch>
                        </a:blipFill>
                      </a:tcPr>
                    </a:tc>
                  </a:tr>
                  <a:tr h="6049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Van Maintenance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302" t="-264000" b="-205000"/>
                          </a:stretch>
                        </a:blipFill>
                      </a:tcPr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Uniform Hire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302" t="-367677" b="-10707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Take Home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446067635"/>
                  </p:ext>
                </p:extLst>
              </p:nvPr>
            </p:nvGraphicFramePr>
            <p:xfrm>
              <a:off x="4645025" y="1548482"/>
              <a:ext cx="4041776" cy="34382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888"/>
                    <a:gridCol w="20208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Deduction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Taken Off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Tax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Pension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Van Maintenance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Uniform Hire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Take Home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446067635"/>
                  </p:ext>
                </p:extLst>
              </p:nvPr>
            </p:nvGraphicFramePr>
            <p:xfrm>
              <a:off x="4645025" y="1548482"/>
              <a:ext cx="4041776" cy="34382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888"/>
                    <a:gridCol w="20208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Deduction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Taken Off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Tax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04" t="-66667" b="-409091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Pension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04" t="-165000" b="-30500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Van Maintenance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04" t="-267677" b="-208081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Uniform Hire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04" t="-364000" b="-106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Take Home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 smtClean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3768" y="4365104"/>
                <a:ext cx="2016224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𝟐𝟖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𝟔𝟎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365104"/>
                <a:ext cx="2016224" cy="6365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60232" y="4365104"/>
                <a:ext cx="2016224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365104"/>
                <a:ext cx="2016224" cy="6365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7544" y="501317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Which company offers their employees the better deal?</a:t>
            </a:r>
            <a:endParaRPr lang="en-GB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7544" y="5589240"/>
                <a:ext cx="8208912" cy="101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FF0000"/>
                    </a:solidFill>
                  </a:rPr>
                  <a:t>Stannister Dairy offers its workers a better deal taking home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𝟑𝟑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𝒕𝒉𝒔</m:t>
                    </m:r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 of their wages compared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𝒕𝒉𝒔</m:t>
                    </m:r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 for Lark Ices.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589240"/>
                <a:ext cx="8208912" cy="1016689"/>
              </a:xfrm>
              <a:prstGeom prst="rect">
                <a:avLst/>
              </a:prstGeom>
              <a:blipFill rotWithShape="1">
                <a:blip r:embed="rId7"/>
                <a:stretch>
                  <a:fillRect t="-4790" b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79512" y="116632"/>
            <a:ext cx="1729818" cy="319674"/>
            <a:chOff x="105878" y="116632"/>
            <a:chExt cx="8844358" cy="1656183"/>
          </a:xfrm>
        </p:grpSpPr>
        <p:grpSp>
          <p:nvGrpSpPr>
            <p:cNvPr id="24" name="Group 23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 flipH="1">
            <a:off x="7234670" y="116632"/>
            <a:ext cx="1729818" cy="319674"/>
            <a:chOff x="105878" y="116632"/>
            <a:chExt cx="8844358" cy="1656183"/>
          </a:xfrm>
        </p:grpSpPr>
        <p:grpSp>
          <p:nvGrpSpPr>
            <p:cNvPr id="31" name="Group 30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35" name="Rectangle 34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059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Holiday On Ice!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As well as ice cream, the companies sell ice lollies. They like to know what fraction of each lolly they sell.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find the missing fractional amounts?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98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Holiday On Ice!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6738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165147161"/>
                  </p:ext>
                </p:extLst>
              </p:nvPr>
            </p:nvGraphicFramePr>
            <p:xfrm>
              <a:off x="457200" y="1606500"/>
              <a:ext cx="4040188" cy="3469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Ice Lolly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Sold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Kallippo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Kornitto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Banquet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Meganum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Shuttle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165147161"/>
                  </p:ext>
                </p:extLst>
              </p:nvPr>
            </p:nvGraphicFramePr>
            <p:xfrm>
              <a:off x="457200" y="1606500"/>
              <a:ext cx="4040188" cy="3469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094"/>
                    <a:gridCol w="20200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Ice Lolly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Sold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Kallippo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02" t="-66667" b="-413131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Kornitto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02" t="-165000" b="-309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Banquet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Meganum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02" t="-373737" b="-10606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Shuttle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66738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938879213"/>
                  </p:ext>
                </p:extLst>
              </p:nvPr>
            </p:nvGraphicFramePr>
            <p:xfrm>
              <a:off x="4645025" y="1606500"/>
              <a:ext cx="4041776" cy="35004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888"/>
                    <a:gridCol w="2020888"/>
                  </a:tblGrid>
                  <a:tr h="3682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Ice Lolly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Sold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6356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Kallippo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356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Kornitto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08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Banquet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6356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Meganum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2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Shuttle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938879213"/>
                  </p:ext>
                </p:extLst>
              </p:nvPr>
            </p:nvGraphicFramePr>
            <p:xfrm>
              <a:off x="4645025" y="1606500"/>
              <a:ext cx="4041776" cy="35004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0888"/>
                    <a:gridCol w="2020888"/>
                  </a:tblGrid>
                  <a:tr h="3682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Ice Lolly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Sold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Kallippo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Kornitto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Banquet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604" t="-275000" b="-204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Meganum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 smtClean="0"/>
                        </a:p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Shuttle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604" t="-479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467544" y="5301208"/>
            <a:ext cx="40324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same amount of Banquets and Shuttles were sold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5262299"/>
            <a:ext cx="40324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same amount of </a:t>
            </a:r>
            <a:r>
              <a:rPr lang="en-GB" sz="2400" dirty="0" err="1" smtClean="0"/>
              <a:t>Kallippos</a:t>
            </a:r>
            <a:r>
              <a:rPr lang="en-GB" sz="2400" dirty="0" smtClean="0"/>
              <a:t>, </a:t>
            </a:r>
            <a:r>
              <a:rPr lang="en-GB" sz="2400" dirty="0" err="1" smtClean="0"/>
              <a:t>Kornittos</a:t>
            </a:r>
            <a:r>
              <a:rPr lang="en-GB" sz="2400" dirty="0" smtClean="0"/>
              <a:t> and </a:t>
            </a:r>
            <a:r>
              <a:rPr lang="en-GB" sz="2400" dirty="0" err="1" smtClean="0"/>
              <a:t>Meganums</a:t>
            </a:r>
            <a:r>
              <a:rPr lang="en-GB" sz="2400" dirty="0" smtClean="0"/>
              <a:t> were sold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03848" y="3212976"/>
                <a:ext cx="542736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212976"/>
                <a:ext cx="542736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3848" y="4476107"/>
                <a:ext cx="542736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476107"/>
                <a:ext cx="542736" cy="6090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401673" y="1966325"/>
                <a:ext cx="54273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673" y="1966325"/>
                <a:ext cx="542736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380312" y="3861048"/>
                <a:ext cx="54273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861048"/>
                <a:ext cx="542736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13640" y="2603899"/>
                <a:ext cx="54273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640" y="2603899"/>
                <a:ext cx="542736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79512" y="188640"/>
            <a:ext cx="1729818" cy="319674"/>
            <a:chOff x="105878" y="116632"/>
            <a:chExt cx="8844358" cy="1656183"/>
          </a:xfrm>
        </p:grpSpPr>
        <p:grpSp>
          <p:nvGrpSpPr>
            <p:cNvPr id="26" name="Group 25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30" name="Rectangle 29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 flipH="1">
            <a:off x="7234670" y="188640"/>
            <a:ext cx="1729818" cy="319674"/>
            <a:chOff x="105878" y="116632"/>
            <a:chExt cx="8844358" cy="1656183"/>
          </a:xfrm>
        </p:grpSpPr>
        <p:grpSp>
          <p:nvGrpSpPr>
            <p:cNvPr id="33" name="Group 32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37" name="Rectangle 36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6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3811687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Castellar" panose="020A0402060406010301" pitchFamily="18" charset="0"/>
              </a:rPr>
              <a:t>Season 2 – Coming soon</a:t>
            </a:r>
            <a:endParaRPr lang="en-GB" sz="4400" i="1" dirty="0">
              <a:latin typeface="Castellar" panose="020A0402060406010301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27584" y="2348880"/>
            <a:ext cx="7346442" cy="1225415"/>
            <a:chOff x="105878" y="116632"/>
            <a:chExt cx="8844358" cy="1656183"/>
          </a:xfrm>
        </p:grpSpPr>
        <p:grpSp>
          <p:nvGrpSpPr>
            <p:cNvPr id="11" name="Group 10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52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916832"/>
            <a:ext cx="8770724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Back Story:</a:t>
            </a:r>
          </a:p>
          <a:p>
            <a:pPr marL="0" indent="0" algn="ctr">
              <a:buNone/>
            </a:pPr>
            <a:r>
              <a:rPr lang="en-GB" dirty="0" smtClean="0"/>
              <a:t>The city of </a:t>
            </a:r>
            <a:r>
              <a:rPr lang="en-GB" dirty="0" err="1" smtClean="0"/>
              <a:t>Easteros</a:t>
            </a:r>
            <a:r>
              <a:rPr lang="en-GB" dirty="0" smtClean="0"/>
              <a:t>, situated on the coast of </a:t>
            </a:r>
            <a:r>
              <a:rPr lang="en-GB" dirty="0" err="1" smtClean="0"/>
              <a:t>Wessos</a:t>
            </a:r>
            <a:r>
              <a:rPr lang="en-GB" dirty="0" smtClean="0"/>
              <a:t>, is the scene of a bitter ice cream feud between two companies:</a:t>
            </a:r>
          </a:p>
          <a:p>
            <a:pPr marL="0" indent="0" algn="ctr">
              <a:buNone/>
            </a:pPr>
            <a:r>
              <a:rPr lang="en-GB" b="1" dirty="0" smtClean="0"/>
              <a:t>Lark Ices </a:t>
            </a:r>
            <a:r>
              <a:rPr lang="en-GB" dirty="0" smtClean="0"/>
              <a:t>(run by Edward Lark)</a:t>
            </a:r>
          </a:p>
          <a:p>
            <a:pPr marL="0" indent="0" algn="ctr">
              <a:buNone/>
            </a:pPr>
            <a:r>
              <a:rPr lang="en-GB" b="1" dirty="0" err="1" smtClean="0"/>
              <a:t>Stannister</a:t>
            </a:r>
            <a:r>
              <a:rPr lang="en-GB" b="1" dirty="0" smtClean="0"/>
              <a:t> Dairy </a:t>
            </a:r>
            <a:r>
              <a:rPr lang="en-GB" dirty="0" smtClean="0"/>
              <a:t>(run by Bob </a:t>
            </a:r>
            <a:r>
              <a:rPr lang="en-GB" dirty="0" err="1" smtClean="0"/>
              <a:t>Stannister</a:t>
            </a:r>
            <a:r>
              <a:rPr lang="en-GB" dirty="0" smtClean="0"/>
              <a:t>)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Both men, through their companies, are trying to win control of the frozen dairy market in </a:t>
            </a:r>
            <a:r>
              <a:rPr lang="en-GB" dirty="0" err="1"/>
              <a:t>Easteros</a:t>
            </a:r>
            <a:r>
              <a:rPr lang="en-GB" dirty="0" smtClean="0"/>
              <a:t>, and will stop at nothing to achieve their goal!</a:t>
            </a:r>
          </a:p>
          <a:p>
            <a:pPr marL="0" indent="0" algn="ctr">
              <a:buNone/>
            </a:pPr>
            <a:r>
              <a:rPr lang="en-GB" dirty="0" smtClean="0"/>
              <a:t>The saga has become known as the “Games Of Cones”.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05878" y="116632"/>
            <a:ext cx="8844358" cy="1656183"/>
            <a:chOff x="105878" y="116632"/>
            <a:chExt cx="8844358" cy="1656183"/>
          </a:xfrm>
        </p:grpSpPr>
        <p:grpSp>
          <p:nvGrpSpPr>
            <p:cNvPr id="9" name="Group 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816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Pitch Battles!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74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Each company sends vans to the four main beaches in </a:t>
            </a:r>
            <a:r>
              <a:rPr lang="en-GB" dirty="0" err="1" smtClean="0"/>
              <a:t>Easteros</a:t>
            </a:r>
            <a:r>
              <a:rPr lang="en-GB" dirty="0" smtClean="0"/>
              <a:t>. The company with the most vans at each beach is considered the “owner” of that beach.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calculate how many vans each company has at each beach and therefore who owns them? 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82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Pitch Battles!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908720"/>
                <a:ext cx="4040188" cy="3672408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GB" b="0" dirty="0" smtClean="0"/>
                  <a:t>Lark Ices have 32 vans.</a:t>
                </a:r>
              </a:p>
              <a:p>
                <a:pPr algn="ctr"/>
                <a:r>
                  <a:rPr lang="en-GB" b="0" dirty="0" smtClean="0"/>
                  <a:t>The fraction of their fleet at each beach is listed below: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b="0" dirty="0" smtClean="0"/>
                  <a:t> at the Walled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b="0" dirty="0" smtClean="0"/>
                  <a:t> at Valerie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b="0" dirty="0" smtClean="0"/>
                  <a:t> at Iron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b="0" dirty="0" smtClean="0"/>
                  <a:t> at </a:t>
                </a:r>
                <a:r>
                  <a:rPr lang="en-GB" b="0" dirty="0" err="1" smtClean="0"/>
                  <a:t>Daroky</a:t>
                </a:r>
                <a:r>
                  <a:rPr lang="en-GB" b="0" dirty="0" smtClean="0"/>
                  <a:t> Beach</a:t>
                </a:r>
                <a:endParaRPr lang="en-GB" b="0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08720"/>
                <a:ext cx="4040188" cy="3672408"/>
              </a:xfrm>
              <a:blipFill rotWithShape="1">
                <a:blip r:embed="rId2"/>
                <a:stretch>
                  <a:fillRect b="-2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91" y="4692352"/>
            <a:ext cx="2859806" cy="1905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645025" y="908720"/>
                <a:ext cx="4041775" cy="3672408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GB" b="0" dirty="0" smtClean="0"/>
                  <a:t>Stannister Dairy own 36 vans.</a:t>
                </a:r>
              </a:p>
              <a:p>
                <a:pPr algn="ctr"/>
                <a:r>
                  <a:rPr lang="en-GB" b="0" dirty="0"/>
                  <a:t>The fraction of their fleet at each beach is listed below: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b="0" dirty="0"/>
                  <a:t> at the Walled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  <m:r>
                          <a:rPr lang="en-GB" b="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b="0" dirty="0"/>
                  <a:t> at Valerie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b="0" dirty="0"/>
                  <a:t> at Iron Beach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b="0" dirty="0"/>
                  <a:t> at </a:t>
                </a:r>
                <a:r>
                  <a:rPr lang="en-GB" b="0" dirty="0" err="1"/>
                  <a:t>Daroky</a:t>
                </a:r>
                <a:r>
                  <a:rPr lang="en-GB" b="0" dirty="0"/>
                  <a:t> </a:t>
                </a:r>
                <a:r>
                  <a:rPr lang="en-GB" b="0" dirty="0" smtClean="0"/>
                  <a:t>Beach</a:t>
                </a:r>
                <a:endParaRPr lang="en-GB" b="0" dirty="0"/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645025" y="908720"/>
                <a:ext cx="4041775" cy="3672408"/>
              </a:xfrm>
              <a:blipFill rotWithShape="1">
                <a:blip r:embed="rId4"/>
                <a:stretch>
                  <a:fillRect b="-2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19" y="4692352"/>
            <a:ext cx="2861587" cy="1905000"/>
          </a:xfrm>
        </p:spPr>
      </p:pic>
      <p:sp>
        <p:nvSpPr>
          <p:cNvPr id="13" name="TextBox 12"/>
          <p:cNvSpPr txBox="1"/>
          <p:nvPr/>
        </p:nvSpPr>
        <p:spPr>
          <a:xfrm>
            <a:off x="467544" y="22768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8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8529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34290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40579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6376" y="22768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56376" y="28529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6376" y="34290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56376" y="40579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8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459183">
            <a:off x="1538341" y="2548450"/>
            <a:ext cx="214429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Owned!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459183">
            <a:off x="5605385" y="3868791"/>
            <a:ext cx="214429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Owned!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79512" y="188640"/>
            <a:ext cx="1729818" cy="319674"/>
            <a:chOff x="105878" y="116632"/>
            <a:chExt cx="8844358" cy="1656183"/>
          </a:xfrm>
        </p:grpSpPr>
        <p:grpSp>
          <p:nvGrpSpPr>
            <p:cNvPr id="34" name="Group 33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 flipH="1">
            <a:off x="7234670" y="188640"/>
            <a:ext cx="1729818" cy="319674"/>
            <a:chOff x="105878" y="116632"/>
            <a:chExt cx="8844358" cy="1656183"/>
          </a:xfrm>
        </p:grpSpPr>
        <p:grpSp>
          <p:nvGrpSpPr>
            <p:cNvPr id="41" name="Group 40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9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b="1" dirty="0" smtClean="0"/>
              <a:t>The Great </a:t>
            </a:r>
            <a:r>
              <a:rPr lang="en-GB" b="1" dirty="0" err="1" smtClean="0"/>
              <a:t>Wessos</a:t>
            </a:r>
            <a:r>
              <a:rPr lang="en-GB" b="1" dirty="0" smtClean="0"/>
              <a:t> Flake Off!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762"/>
            <a:ext cx="8229600" cy="417646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Profits are maximised when customers get a flake with their “99”, in fact, both companies measure their success on the number of flakes they sell on a daily basis.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calculate which company had the better of each day of one week?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40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b="1" dirty="0" smtClean="0"/>
              <a:t>The Great </a:t>
            </a:r>
            <a:r>
              <a:rPr lang="en-GB" b="1" dirty="0" err="1" smtClean="0"/>
              <a:t>Wessos</a:t>
            </a:r>
            <a:r>
              <a:rPr lang="en-GB" b="1" dirty="0" smtClean="0"/>
              <a:t> Flake Off!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 smtClean="0"/>
              <a:t>Lark Ices</a:t>
            </a:r>
            <a:endParaRPr lang="en-GB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504056"/>
          </a:xfrm>
        </p:spPr>
        <p:txBody>
          <a:bodyPr>
            <a:noAutofit/>
          </a:bodyPr>
          <a:lstStyle/>
          <a:p>
            <a:pPr algn="ctr"/>
            <a:r>
              <a:rPr lang="en-GB" sz="2800" dirty="0" err="1" smtClean="0"/>
              <a:t>Stannister</a:t>
            </a:r>
            <a:r>
              <a:rPr lang="en-GB" sz="2800" dirty="0" smtClean="0"/>
              <a:t> Dairy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609600590"/>
                  </p:ext>
                </p:extLst>
              </p:nvPr>
            </p:nvGraphicFramePr>
            <p:xfrm>
              <a:off x="81808" y="1426418"/>
              <a:ext cx="4415580" cy="5158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3848"/>
                    <a:gridCol w="1152128"/>
                    <a:gridCol w="1008112"/>
                    <a:gridCol w="86149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Total Custom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with flake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People</a:t>
                          </a:r>
                          <a:r>
                            <a:rPr lang="en-GB" baseline="0" dirty="0" smtClean="0"/>
                            <a:t> with flake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Monday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Tuesday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200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Wednesday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Thursday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240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Friday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300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Saturday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Sunday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640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609600590"/>
                  </p:ext>
                </p:extLst>
              </p:nvPr>
            </p:nvGraphicFramePr>
            <p:xfrm>
              <a:off x="81808" y="1426418"/>
              <a:ext cx="4415580" cy="5158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3848"/>
                    <a:gridCol w="1152128"/>
                    <a:gridCol w="1008112"/>
                    <a:gridCol w="861492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Total Custom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with flake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People</a:t>
                          </a:r>
                          <a:r>
                            <a:rPr lang="en-GB" baseline="0" dirty="0" smtClean="0"/>
                            <a:t> with flake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Monday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156566" r="-84940" b="-60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Tuesday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200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256566" r="-84940" b="-50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Wednesday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353000" r="-84940" b="-3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Thursday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240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453000" r="-84940" b="-2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Friday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300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553000" r="-84940" b="-1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Saturday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659596" r="-84940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49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Sunday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640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51807" t="-759596" r="-84940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625349760"/>
                  </p:ext>
                </p:extLst>
              </p:nvPr>
            </p:nvGraphicFramePr>
            <p:xfrm>
              <a:off x="4645025" y="1426418"/>
              <a:ext cx="4424572" cy="5169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7135"/>
                    <a:gridCol w="1008112"/>
                    <a:gridCol w="1080120"/>
                    <a:gridCol w="96920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Total Custom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with flake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People</a:t>
                          </a:r>
                          <a:r>
                            <a:rPr lang="en-GB" baseline="0" dirty="0" smtClean="0"/>
                            <a:t> with flake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Monday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150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Tuesday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Wednesday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Thursday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Friday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Saturday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510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Sunday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625349760"/>
                  </p:ext>
                </p:extLst>
              </p:nvPr>
            </p:nvGraphicFramePr>
            <p:xfrm>
              <a:off x="4645025" y="1426418"/>
              <a:ext cx="4424572" cy="5169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7135"/>
                    <a:gridCol w="1008112"/>
                    <a:gridCol w="1080120"/>
                    <a:gridCol w="969205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Total Custom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Fraction with flake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People</a:t>
                          </a:r>
                          <a:r>
                            <a:rPr lang="en-GB" baseline="0" dirty="0" smtClean="0"/>
                            <a:t> with flake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Monday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150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155000" r="-8983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Tuesday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257576" r="-89831" b="-50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048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Wednesday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357576" r="-89831" b="-40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11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Thursday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280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448515" r="-89831" b="-296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Friday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554000" r="-89831" b="-1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58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Saturday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510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660606" r="-89831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Sunday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720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20904" t="-753000" r="-898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3" name="TextBox 12"/>
          <p:cNvSpPr txBox="1"/>
          <p:nvPr/>
        </p:nvSpPr>
        <p:spPr>
          <a:xfrm>
            <a:off x="3635896" y="23488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60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2400" y="23488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5</a:t>
            </a:r>
            <a:r>
              <a:rPr lang="en-GB" sz="2800" b="1" dirty="0" smtClean="0">
                <a:solidFill>
                  <a:srgbClr val="FF0000"/>
                </a:solidFill>
              </a:rPr>
              <a:t>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29777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150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72400" y="29777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120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35896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3</a:t>
            </a:r>
            <a:r>
              <a:rPr lang="en-GB" sz="2800" b="1" dirty="0" smtClean="0">
                <a:solidFill>
                  <a:srgbClr val="FF0000"/>
                </a:solidFill>
              </a:rPr>
              <a:t>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2400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4</a:t>
            </a:r>
            <a:r>
              <a:rPr lang="en-GB" sz="2800" b="1" dirty="0" smtClean="0">
                <a:solidFill>
                  <a:srgbClr val="FF0000"/>
                </a:solidFill>
              </a:rPr>
              <a:t>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35896" y="42019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200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72400" y="42019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200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5896" y="47779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140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72400" y="47779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200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5896" y="542606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440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72400" y="54452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330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35896" y="60021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560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72400" y="60021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520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79512" y="116632"/>
            <a:ext cx="1134870" cy="222382"/>
            <a:chOff x="105878" y="116632"/>
            <a:chExt cx="8844358" cy="1656183"/>
          </a:xfrm>
        </p:grpSpPr>
        <p:grpSp>
          <p:nvGrpSpPr>
            <p:cNvPr id="42" name="Group 41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 flipH="1">
            <a:off x="7901626" y="116632"/>
            <a:ext cx="1134870" cy="222382"/>
            <a:chOff x="105878" y="116632"/>
            <a:chExt cx="8844358" cy="1656183"/>
          </a:xfrm>
        </p:grpSpPr>
        <p:grpSp>
          <p:nvGrpSpPr>
            <p:cNvPr id="49" name="Group 4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53" name="Rectangle 52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0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b="1" dirty="0" smtClean="0"/>
              <a:t>Ice To See You, To See You...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74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Both companies carried out a survey of the population of </a:t>
            </a:r>
            <a:r>
              <a:rPr lang="en-GB" dirty="0" err="1" smtClean="0"/>
              <a:t>Easteros</a:t>
            </a:r>
            <a:r>
              <a:rPr lang="en-GB" dirty="0" smtClean="0"/>
              <a:t>. They asked just one question:</a:t>
            </a:r>
          </a:p>
          <a:p>
            <a:pPr marL="0" indent="0" algn="ctr">
              <a:buNone/>
            </a:pPr>
            <a:r>
              <a:rPr lang="en-GB" dirty="0" smtClean="0"/>
              <a:t>“Have you visited a Lark Ices/</a:t>
            </a:r>
            <a:r>
              <a:rPr lang="en-GB" dirty="0" err="1" smtClean="0"/>
              <a:t>Stannister</a:t>
            </a:r>
            <a:r>
              <a:rPr lang="en-GB" dirty="0" smtClean="0"/>
              <a:t> Dairy van in the last year?”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From the responses they made the following claims...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08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Ice To See You, To See You…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174875"/>
                <a:ext cx="4040188" cy="2118221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200" dirty="0" smtClean="0"/>
                  <a:t> of the population of </a:t>
                </a:r>
                <a:r>
                  <a:rPr lang="en-GB" sz="3200" dirty="0" err="1" smtClean="0"/>
                  <a:t>Easteros</a:t>
                </a:r>
                <a:r>
                  <a:rPr lang="en-GB" sz="3200" dirty="0" smtClean="0"/>
                  <a:t> prefer Lark Ices.</a:t>
                </a:r>
                <a:endParaRPr lang="en-GB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174875"/>
                <a:ext cx="4040188" cy="2118221"/>
              </a:xfrm>
              <a:blipFill rotWithShape="1">
                <a:blip r:embed="rId2"/>
                <a:stretch>
                  <a:fillRect r="-27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174875"/>
                <a:ext cx="4041775" cy="211822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3200" dirty="0" err="1" smtClean="0"/>
                  <a:t>Stannister</a:t>
                </a:r>
                <a:r>
                  <a:rPr lang="en-GB" sz="3200" dirty="0" smtClean="0"/>
                  <a:t> Dairy is used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31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n-GB" sz="3200" dirty="0" smtClean="0"/>
                  <a:t> of the people of </a:t>
                </a:r>
                <a:r>
                  <a:rPr lang="en-GB" sz="3200" dirty="0" err="1" smtClean="0"/>
                  <a:t>Easteros</a:t>
                </a:r>
                <a:r>
                  <a:rPr lang="en-GB" sz="3200" dirty="0" smtClean="0"/>
                  <a:t> – a clear favourite!</a:t>
                </a:r>
                <a:endParaRPr lang="en-GB" sz="32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174875"/>
                <a:ext cx="4041775" cy="2118221"/>
              </a:xfrm>
              <a:blipFill rotWithShape="1">
                <a:blip r:embed="rId3"/>
                <a:stretch>
                  <a:fillRect l="-3620" t="-6052" r="-6184" b="-57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95536" y="422108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Which company claims that more people like them?</a:t>
            </a:r>
            <a:endParaRPr lang="en-GB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5445224"/>
                <a:ext cx="8496944" cy="993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FF0000"/>
                    </a:solidFill>
                  </a:rPr>
                  <a:t>Lark Ices: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𝟔𝟑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𝟕𝟐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; </a:t>
                </a:r>
                <a:r>
                  <a:rPr lang="en-GB" sz="2400" b="1" dirty="0" err="1" smtClean="0">
                    <a:solidFill>
                      <a:srgbClr val="FF0000"/>
                    </a:solidFill>
                  </a:rPr>
                  <a:t>Stannister</a:t>
                </a:r>
                <a:r>
                  <a:rPr lang="en-GB" sz="2400" b="1" dirty="0" smtClean="0">
                    <a:solidFill>
                      <a:srgbClr val="FF0000"/>
                    </a:solidFill>
                  </a:rPr>
                  <a:t> Dairy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𝟔𝟐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𝟕𝟐</m:t>
                        </m:r>
                      </m:den>
                    </m:f>
                  </m:oMath>
                </a14:m>
                <a:endParaRPr lang="en-GB" sz="24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GB" sz="2400" b="1" dirty="0" smtClean="0">
                    <a:solidFill>
                      <a:srgbClr val="FF0000"/>
                    </a:solidFill>
                  </a:rPr>
                  <a:t>Lark Ices are claiming that they are more popular.</a:t>
                </a:r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45224"/>
                <a:ext cx="8496944" cy="993798"/>
              </a:xfrm>
              <a:prstGeom prst="rect">
                <a:avLst/>
              </a:prstGeom>
              <a:blipFill rotWithShape="1">
                <a:blip r:embed="rId4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179512" y="188640"/>
            <a:ext cx="1729818" cy="319674"/>
            <a:chOff x="105878" y="116632"/>
            <a:chExt cx="8844358" cy="1656183"/>
          </a:xfrm>
        </p:grpSpPr>
        <p:grpSp>
          <p:nvGrpSpPr>
            <p:cNvPr id="20" name="Group 1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 flipH="1">
            <a:off x="7234670" y="188640"/>
            <a:ext cx="1729818" cy="319674"/>
            <a:chOff x="105878" y="116632"/>
            <a:chExt cx="8844358" cy="1656183"/>
          </a:xfrm>
        </p:grpSpPr>
        <p:grpSp>
          <p:nvGrpSpPr>
            <p:cNvPr id="27" name="Group 26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470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b="1" dirty="0" smtClean="0"/>
              <a:t>Wages - An Ice Cream War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Both companies want to attract the best ice cream sellers in the city of </a:t>
            </a:r>
            <a:r>
              <a:rPr lang="en-GB" dirty="0" err="1" smtClean="0"/>
              <a:t>Easteros</a:t>
            </a:r>
            <a:r>
              <a:rPr lang="en-GB" dirty="0" smtClean="0"/>
              <a:t>. In order to do this they must offer the best payment package they can.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calculate what fraction of their wages an employee would have after deductions for each company?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79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927</Words>
  <Application>Microsoft Office PowerPoint</Application>
  <PresentationFormat>On-screen Show (4:3)</PresentationFormat>
  <Paragraphs>189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Pitch Battles!</vt:lpstr>
      <vt:lpstr>Pitch Battles!</vt:lpstr>
      <vt:lpstr>The Great Wessos Flake Off!</vt:lpstr>
      <vt:lpstr>The Great Wessos Flake Off!</vt:lpstr>
      <vt:lpstr>Ice To See You, To See You...</vt:lpstr>
      <vt:lpstr>Ice To See You, To See You…</vt:lpstr>
      <vt:lpstr>Wages - An Ice Cream War</vt:lpstr>
      <vt:lpstr>Wages - An Ice Cream War</vt:lpstr>
      <vt:lpstr>Holiday On Ice!</vt:lpstr>
      <vt:lpstr>Holiday On Ice!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44</cp:revision>
  <dcterms:created xsi:type="dcterms:W3CDTF">2014-10-08T11:11:42Z</dcterms:created>
  <dcterms:modified xsi:type="dcterms:W3CDTF">2014-10-13T09:03:37Z</dcterms:modified>
</cp:coreProperties>
</file>