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6" r:id="rId4"/>
    <p:sldId id="261" r:id="rId5"/>
    <p:sldId id="267" r:id="rId6"/>
    <p:sldId id="257" r:id="rId7"/>
    <p:sldId id="268" r:id="rId8"/>
    <p:sldId id="258" r:id="rId9"/>
    <p:sldId id="269" r:id="rId10"/>
    <p:sldId id="259" r:id="rId11"/>
    <p:sldId id="270" r:id="rId12"/>
    <p:sldId id="260" r:id="rId13"/>
    <p:sldId id="271" r:id="rId14"/>
    <p:sldId id="262" r:id="rId15"/>
    <p:sldId id="272" r:id="rId16"/>
    <p:sldId id="265" r:id="rId17"/>
    <p:sldId id="273" r:id="rId18"/>
    <p:sldId id="26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EA6F5E-FD4E-4523-BFA7-999777783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987BFEB-419E-429D-AA54-6F5D95381C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FE43FF7-D26B-4292-906B-5CA961632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7FAB-FC0A-4480-9AB3-CF36C6C72586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354D8FA-45A3-4EAF-A933-17D887613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47F43D3-6078-4FCE-A55D-EA0401BBA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0DC8-4329-486B-8A22-FF2E591F32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3798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35C3C9-C211-4ADE-AA88-A10850458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BB786C6-71B7-4298-8F54-1CE9BAEAD2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97A3EAA-E1E6-479F-B635-E2947703F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7FAB-FC0A-4480-9AB3-CF36C6C72586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C9F2C12-1D57-415A-9826-E12AA9BDD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F4B988E-42F5-427A-88E9-146C40E01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0DC8-4329-486B-8A22-FF2E591F32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368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0CEC46CC-124F-40CA-B246-22753EAABA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72B429F-5486-4AAF-9F54-CD11F7DA5F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B07049-0D0E-4764-8050-27BA7AFBE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7FAB-FC0A-4480-9AB3-CF36C6C72586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64CE9EF-4F07-4456-A4E9-3A8ED9069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107D448-ABB3-4DD4-A0DF-102E3882E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0DC8-4329-486B-8A22-FF2E591F32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004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030D9D-7321-4C3A-A603-0D8C6FBD1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8D3DC67-88EA-49DC-8E49-14F7C58252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5B2285B-8DD3-45BB-933F-FB93A4BDE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7FAB-FC0A-4480-9AB3-CF36C6C72586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4886CC4-AC49-427F-8FB0-69724C5ED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0E3D8A0-0CC8-4D9C-9587-EDF6A60F2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0DC8-4329-486B-8A22-FF2E591F32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395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B9F51E-0765-497D-A0BE-9AD06E9EE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07C3502-A3B3-433B-B011-E115CAFB09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D08846F-64A0-4B35-967D-40995E7AD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7FAB-FC0A-4480-9AB3-CF36C6C72586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D6113A4-1520-42D3-8AAC-03850B929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5D2D93B-D0CF-4806-8208-5E825AB49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0DC8-4329-486B-8A22-FF2E591F32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7150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96777D-D12A-4739-9EC7-A87F8BE7A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E46F6EF-547D-4C24-9BA8-41F184B772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F43CB88-4201-4D11-95BA-222AFC58EA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628A954-A177-4BB6-9D2D-A21A548E2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7FAB-FC0A-4480-9AB3-CF36C6C72586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BC4042E-B312-4626-B923-EF9785B64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7F33537-FC16-4FD2-823A-E0D8FEA32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0DC8-4329-486B-8A22-FF2E591F32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1074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7EECE47-4CC7-4DA5-8B8A-191F23097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E222667-6591-4832-ACAF-8CADEAB624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739E1CC-8F3E-45F9-AAF7-2A295594C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B64EF8E5-5F81-4BE3-A502-45CA7508C5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FC5A7C0-1689-4271-B597-201AE1A2B8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53E8A1D8-7997-4526-A3AB-FF1FC352F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7FAB-FC0A-4480-9AB3-CF36C6C72586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5A9891B2-29AA-48B0-B524-20F3ED697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3DAC64E-3457-4571-8A43-5DDF1B755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0DC8-4329-486B-8A22-FF2E591F32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303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941B81-25B4-4CAB-A1D0-D9D53BE8E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6F4B839-2303-488A-B278-3C0555A03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7FAB-FC0A-4480-9AB3-CF36C6C72586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8FE2E6C-096A-4187-A646-DD73CA6E4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B688233-426B-42C0-B87E-EADCEABE2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0DC8-4329-486B-8A22-FF2E591F32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648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99D40EF-C2ED-44BD-A2DA-618B54214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7FAB-FC0A-4480-9AB3-CF36C6C72586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929412EF-E949-4608-AC80-9A199AAB1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A6A4C17-B74C-47EA-9A93-F39FBB90B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0DC8-4329-486B-8A22-FF2E591F32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936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48C131-5C26-49C2-AED0-8E1F7827C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926F538-6037-4F1C-9E8F-A224436C4C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E80E7CD-2A18-4996-A6AE-47AC2499C0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BDE39F1-3F94-407E-B163-907035899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7FAB-FC0A-4480-9AB3-CF36C6C72586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11158A6-1267-4768-B278-5EBDC22EA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2EC78AE-C8DA-4BCE-B4BA-3DF8DAD50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0DC8-4329-486B-8A22-FF2E591F32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9296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3618CE-7E6C-4176-BAD6-44AC6A622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2B5E4607-0485-4C38-A42F-57258A79E6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0B00B58-E30E-41CF-B245-F5CD46C04A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644DBCB-E8F3-4E3F-8463-6E2B4B404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7FAB-FC0A-4480-9AB3-CF36C6C72586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C32467C-4271-4A8D-85ED-9D3B119FB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41E449B-147D-4745-ADC0-414CB0EE2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0DC8-4329-486B-8A22-FF2E591F32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825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F0EE533C-8AAF-465B-A04D-D42978D1D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1333DBB-BCFD-4173-BD1D-79AA6E257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867C580-4FBA-4F64-B132-60DDFC908F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F7FAB-FC0A-4480-9AB3-CF36C6C72586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019339D-6DE5-4EF2-9230-12B7A7ADF1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2C4307F-E21B-4157-B625-A9EFFEAC01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70DC8-4329-486B-8A22-FF2E591F32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3108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6.png"/><Relationship Id="rId7" Type="http://schemas.openxmlformats.org/officeDocument/2006/relationships/image" Target="../media/image29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3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47.png"/><Relationship Id="rId7" Type="http://schemas.openxmlformats.org/officeDocument/2006/relationships/image" Target="../media/image11.png"/><Relationship Id="rId2" Type="http://schemas.openxmlformats.org/officeDocument/2006/relationships/image" Target="../media/image3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50.png"/><Relationship Id="rId7" Type="http://schemas.openxmlformats.org/officeDocument/2006/relationships/image" Target="../media/image17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19.png"/><Relationship Id="rId7" Type="http://schemas.openxmlformats.org/officeDocument/2006/relationships/image" Target="../media/image24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634B17-2EC1-46BE-91C2-C7CF5C6C3E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6600" b="1" dirty="0"/>
              <a:t>Fractions, Decimals and Percentages Manipulation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152D3F5-B9F0-4805-8943-734006053F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732501"/>
          </a:xfrm>
        </p:spPr>
        <p:txBody>
          <a:bodyPr>
            <a:normAutofit lnSpcReduction="10000"/>
          </a:bodyPr>
          <a:lstStyle/>
          <a:p>
            <a:r>
              <a:rPr lang="en-GB" sz="3600" i="1" dirty="0"/>
              <a:t>On each slide will be a calculation; change one element of the calculation to fit the given requirements.</a:t>
            </a:r>
          </a:p>
          <a:p>
            <a:endParaRPr lang="en-GB" sz="3600" i="1" dirty="0"/>
          </a:p>
          <a:p>
            <a:r>
              <a:rPr lang="en-GB" sz="3600" i="1" dirty="0"/>
              <a:t>There will be more than one answer for each.</a:t>
            </a:r>
          </a:p>
        </p:txBody>
      </p:sp>
    </p:spTree>
    <p:extLst>
      <p:ext uri="{BB962C8B-B14F-4D97-AF65-F5344CB8AC3E}">
        <p14:creationId xmlns:p14="http://schemas.microsoft.com/office/powerpoint/2010/main" val="7748306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xmlns="" id="{726ABD72-121D-4134-B331-B30DD5E0D9D5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6000" b="1" i="1" smtClean="0">
                        <a:latin typeface="Cambria Math" panose="02040503050406030204" pitchFamily="18" charset="0"/>
                      </a:rPr>
                      <m:t>𝟑𝟎</m:t>
                    </m:r>
                    <m:r>
                      <a:rPr lang="en-GB" sz="6000" b="1" i="1" smtClean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en-GB" sz="6000" b="1" dirty="0"/>
                  <a:t> of </a:t>
                </a:r>
                <a14:m>
                  <m:oMath xmlns:m="http://schemas.openxmlformats.org/officeDocument/2006/math">
                    <m:r>
                      <a:rPr lang="en-GB" sz="6000" b="1" i="1" smtClean="0">
                        <a:latin typeface="Cambria Math" panose="02040503050406030204" pitchFamily="18" charset="0"/>
                      </a:rPr>
                      <m:t>𝟖𝟎</m:t>
                    </m:r>
                  </m:oMath>
                </a14:m>
                <a:endParaRPr lang="en-GB" sz="6000" b="1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26ABD72-121D-4134-B331-B30DD5E0D9D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5530" b="-161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180F6253-5416-487B-B365-7B840E0612B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3600" dirty="0" smtClean="0"/>
                  <a:t>Change one element of the calculation so that the answer is: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12</m:t>
                    </m:r>
                  </m:oMath>
                </a14:m>
                <a:endParaRPr lang="en-GB" sz="3600" dirty="0"/>
              </a:p>
              <a:p>
                <a:pPr algn="ctr"/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GB" sz="3600" dirty="0"/>
              </a:p>
              <a:p>
                <a:pPr algn="ctr"/>
                <a:r>
                  <a:rPr lang="en-GB" sz="3600" dirty="0"/>
                  <a:t>A cube number</a:t>
                </a:r>
              </a:p>
              <a:p>
                <a:pPr algn="ctr"/>
                <a:r>
                  <a:rPr lang="en-GB" sz="3600" dirty="0"/>
                  <a:t>A number greater than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80</m:t>
                    </m:r>
                  </m:oMath>
                </a14:m>
                <a:endParaRPr lang="en-GB" sz="3600" dirty="0"/>
              </a:p>
              <a:p>
                <a:pPr algn="ctr"/>
                <a:r>
                  <a:rPr lang="en-GB" sz="3600" dirty="0"/>
                  <a:t>A number greater than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200</m:t>
                    </m:r>
                  </m:oMath>
                </a14:m>
                <a:endParaRPr lang="en-GB" sz="36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80F6253-5416-487B-B365-7B840E0612B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t="-3361" b="-15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34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xmlns="" id="{726ABD72-121D-4134-B331-B30DD5E0D9D5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6000" b="1" i="1" smtClean="0">
                        <a:latin typeface="Cambria Math" panose="02040503050406030204" pitchFamily="18" charset="0"/>
                      </a:rPr>
                      <m:t>𝟑𝟎</m:t>
                    </m:r>
                    <m:r>
                      <a:rPr lang="en-GB" sz="6000" b="1" i="1" smtClean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en-GB" sz="6000" b="1" dirty="0"/>
                  <a:t> of </a:t>
                </a:r>
                <a14:m>
                  <m:oMath xmlns:m="http://schemas.openxmlformats.org/officeDocument/2006/math">
                    <m:r>
                      <a:rPr lang="en-GB" sz="6000" b="1" i="1" smtClean="0">
                        <a:latin typeface="Cambria Math" panose="02040503050406030204" pitchFamily="18" charset="0"/>
                      </a:rPr>
                      <m:t>𝟖𝟎</m:t>
                    </m:r>
                  </m:oMath>
                </a14:m>
                <a:endParaRPr lang="en-GB" sz="6000" b="1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26ABD72-121D-4134-B331-B30DD5E0D9D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5530" b="-161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180F6253-5416-487B-B365-7B840E0612B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3600" dirty="0" smtClean="0"/>
                  <a:t>Change one element of the calculation so that the answer is: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12</m:t>
                    </m:r>
                  </m:oMath>
                </a14:m>
                <a:endParaRPr lang="en-GB" sz="3600" dirty="0"/>
              </a:p>
              <a:p>
                <a:pPr algn="ctr"/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GB" sz="3600" dirty="0"/>
              </a:p>
              <a:p>
                <a:pPr algn="ctr"/>
                <a:r>
                  <a:rPr lang="en-GB" sz="3600" dirty="0"/>
                  <a:t>A cube number</a:t>
                </a:r>
              </a:p>
              <a:p>
                <a:pPr algn="ctr"/>
                <a:r>
                  <a:rPr lang="en-GB" sz="3600" dirty="0"/>
                  <a:t>A number greater than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80</m:t>
                    </m:r>
                  </m:oMath>
                </a14:m>
                <a:endParaRPr lang="en-GB" sz="3600" dirty="0"/>
              </a:p>
              <a:p>
                <a:pPr algn="ctr"/>
                <a:r>
                  <a:rPr lang="en-GB" sz="3600" dirty="0"/>
                  <a:t>A number greater than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200</m:t>
                    </m:r>
                  </m:oMath>
                </a14:m>
                <a:endParaRPr lang="en-GB" sz="36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80F6253-5416-487B-B365-7B840E0612B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t="-3361" b="-15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4AC3208-D41A-410C-BBE0-34E7A237230C}"/>
              </a:ext>
            </a:extLst>
          </p:cNvPr>
          <p:cNvSpPr txBox="1"/>
          <p:nvPr/>
        </p:nvSpPr>
        <p:spPr>
          <a:xfrm rot="20474102">
            <a:off x="72033" y="759872"/>
            <a:ext cx="4439479" cy="7694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rgbClr val="FF0000"/>
                </a:solidFill>
              </a:rPr>
              <a:t>Possible Answers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021173FF-3779-4F66-9DE4-A3301F4BC47F}"/>
                  </a:ext>
                </a:extLst>
              </p:cNvPr>
              <p:cNvSpPr/>
              <p:nvPr/>
            </p:nvSpPr>
            <p:spPr>
              <a:xfrm>
                <a:off x="9290499" y="2900642"/>
                <a:ext cx="198804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30%</m:t>
                    </m:r>
                  </m:oMath>
                </a14:m>
                <a:r>
                  <a:rPr lang="en-GB" sz="3200" dirty="0"/>
                  <a:t> of </a:t>
                </a:r>
                <a14:m>
                  <m:oMath xmlns:m="http://schemas.openxmlformats.org/officeDocument/2006/math">
                    <m:r>
                      <a:rPr lang="en-GB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GB" sz="3200" b="0" i="1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021173FF-3779-4F66-9DE4-A3301F4BC47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0499" y="2900642"/>
                <a:ext cx="1988045" cy="584775"/>
              </a:xfrm>
              <a:prstGeom prst="rect">
                <a:avLst/>
              </a:prstGeom>
              <a:blipFill>
                <a:blip r:embed="rId4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C642C4AA-EF8E-494A-B1C1-EE336D16161C}"/>
                  </a:ext>
                </a:extLst>
              </p:cNvPr>
              <p:cNvSpPr/>
              <p:nvPr/>
            </p:nvSpPr>
            <p:spPr>
              <a:xfrm>
                <a:off x="9290496" y="3517970"/>
                <a:ext cx="198804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>
                        <a:latin typeface="Cambria Math" panose="02040503050406030204" pitchFamily="18" charset="0"/>
                      </a:rPr>
                      <m:t>30%</m:t>
                    </m:r>
                  </m:oMath>
                </a14:m>
                <a:r>
                  <a:rPr lang="en-GB" sz="3200" dirty="0"/>
                  <a:t> of </a:t>
                </a:r>
                <a14:m>
                  <m:oMath xmlns:m="http://schemas.openxmlformats.org/officeDocument/2006/math">
                    <m:r>
                      <a:rPr lang="en-GB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GB" sz="3200" b="0" i="1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n-GB" sz="3200" dirty="0"/>
              </a:p>
            </p:txBody>
          </p:sp>
        </mc:Choice>
        <mc:Fallback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C642C4AA-EF8E-494A-B1C1-EE336D16161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0496" y="3517970"/>
                <a:ext cx="1988045" cy="584775"/>
              </a:xfrm>
              <a:prstGeom prst="rect">
                <a:avLst/>
              </a:prstGeom>
              <a:blipFill rotWithShape="0">
                <a:blip r:embed="rId5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5371DFF2-D67D-4B1A-8270-14EE33F38FBE}"/>
                  </a:ext>
                </a:extLst>
              </p:cNvPr>
              <p:cNvSpPr/>
              <p:nvPr/>
            </p:nvSpPr>
            <p:spPr>
              <a:xfrm>
                <a:off x="9290497" y="4170214"/>
                <a:ext cx="200567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GB" sz="3200" b="0" i="1">
                        <a:latin typeface="Cambria Math" panose="02040503050406030204" pitchFamily="18" charset="0"/>
                      </a:rPr>
                      <m:t>0%</m:t>
                    </m:r>
                  </m:oMath>
                </a14:m>
                <a:r>
                  <a:rPr lang="en-GB" sz="3200" dirty="0"/>
                  <a:t> of </a:t>
                </a:r>
                <a14:m>
                  <m:oMath xmlns:m="http://schemas.openxmlformats.org/officeDocument/2006/math">
                    <m:r>
                      <a:rPr lang="en-GB" sz="3200" b="0" i="1">
                        <a:latin typeface="Cambria Math" panose="02040503050406030204" pitchFamily="18" charset="0"/>
                      </a:rPr>
                      <m:t>80</m:t>
                    </m:r>
                  </m:oMath>
                </a14:m>
                <a:endParaRPr lang="en-GB" sz="3200" dirty="0"/>
              </a:p>
            </p:txBody>
          </p:sp>
        </mc:Choice>
        <mc:Fallback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5371DFF2-D67D-4B1A-8270-14EE33F38F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0497" y="4170214"/>
                <a:ext cx="2005677" cy="584775"/>
              </a:xfrm>
              <a:prstGeom prst="rect">
                <a:avLst/>
              </a:prstGeom>
              <a:blipFill rotWithShape="0">
                <a:blip r:embed="rId6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0E57F4B6-F56C-4120-A978-B6704F108C78}"/>
                  </a:ext>
                </a:extLst>
              </p:cNvPr>
              <p:cNvSpPr/>
              <p:nvPr/>
            </p:nvSpPr>
            <p:spPr>
              <a:xfrm>
                <a:off x="9290497" y="4777742"/>
                <a:ext cx="2215671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GB" sz="3200" b="0" i="1">
                        <a:latin typeface="Cambria Math" panose="02040503050406030204" pitchFamily="18" charset="0"/>
                      </a:rPr>
                      <m:t>30%</m:t>
                    </m:r>
                  </m:oMath>
                </a14:m>
                <a:r>
                  <a:rPr lang="en-GB" sz="3200" dirty="0"/>
                  <a:t> of </a:t>
                </a:r>
                <a14:m>
                  <m:oMath xmlns:m="http://schemas.openxmlformats.org/officeDocument/2006/math">
                    <m:r>
                      <a:rPr lang="en-GB" sz="3200" b="0" i="1">
                        <a:latin typeface="Cambria Math" panose="02040503050406030204" pitchFamily="18" charset="0"/>
                      </a:rPr>
                      <m:t>80</m:t>
                    </m:r>
                  </m:oMath>
                </a14:m>
                <a:endParaRPr lang="en-GB" sz="3200" dirty="0"/>
              </a:p>
            </p:txBody>
          </p:sp>
        </mc:Choice>
        <mc:Fallback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0E57F4B6-F56C-4120-A978-B6704F108C7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0497" y="4777742"/>
                <a:ext cx="2215671" cy="584775"/>
              </a:xfrm>
              <a:prstGeom prst="rect">
                <a:avLst/>
              </a:prstGeom>
              <a:blipFill rotWithShape="0">
                <a:blip r:embed="rId7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xmlns="" id="{DB16EE1A-BDCA-429F-B884-EE83E799BCB8}"/>
                  </a:ext>
                </a:extLst>
              </p:cNvPr>
              <p:cNvSpPr/>
              <p:nvPr/>
            </p:nvSpPr>
            <p:spPr>
              <a:xfrm>
                <a:off x="9290499" y="5415757"/>
                <a:ext cx="223330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30%</m:t>
                    </m:r>
                  </m:oMath>
                </a14:m>
                <a:r>
                  <a:rPr lang="en-GB" sz="3200" dirty="0"/>
                  <a:t> of </a:t>
                </a:r>
                <a14:m>
                  <m:oMath xmlns:m="http://schemas.openxmlformats.org/officeDocument/2006/math">
                    <m:r>
                      <a:rPr lang="en-GB" sz="3200" b="0" i="1">
                        <a:latin typeface="Cambria Math" panose="02040503050406030204" pitchFamily="18" charset="0"/>
                      </a:rPr>
                      <m:t>80</m:t>
                    </m:r>
                    <m:r>
                      <a:rPr lang="en-GB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GB" sz="32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DB16EE1A-BDCA-429F-B884-EE83E799BC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0499" y="5415757"/>
                <a:ext cx="2233304" cy="584775"/>
              </a:xfrm>
              <a:prstGeom prst="rect">
                <a:avLst/>
              </a:prstGeom>
              <a:blipFill rotWithShape="0">
                <a:blip r:embed="rId8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0247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xmlns="" id="{726ABD72-121D-4134-B331-B30DD5E0D9D5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6000" b="1" i="1" smtClean="0">
                        <a:latin typeface="Cambria Math" panose="02040503050406030204" pitchFamily="18" charset="0"/>
                      </a:rPr>
                      <m:t>𝟔𝟓</m:t>
                    </m:r>
                    <m:r>
                      <a:rPr lang="en-GB" sz="6000" b="1" i="1" smtClean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en-GB" sz="6000" b="1" dirty="0"/>
                  <a:t> of </a:t>
                </a:r>
                <a14:m>
                  <m:oMath xmlns:m="http://schemas.openxmlformats.org/officeDocument/2006/math">
                    <m:r>
                      <a:rPr lang="en-GB" sz="6000" b="1" i="1" smtClean="0">
                        <a:latin typeface="Cambria Math" panose="02040503050406030204" pitchFamily="18" charset="0"/>
                      </a:rPr>
                      <m:t>𝟏𝟒𝟎</m:t>
                    </m:r>
                  </m:oMath>
                </a14:m>
                <a:endParaRPr lang="en-GB" sz="6000" b="1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26ABD72-121D-4134-B331-B30DD5E0D9D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5530" b="-161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180F6253-5416-487B-B365-7B840E0612B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3600" dirty="0"/>
                  <a:t>Change one element of the calculation so that the answer is: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35</m:t>
                    </m:r>
                  </m:oMath>
                </a14:m>
                <a:endParaRPr lang="en-GB" sz="3600" dirty="0"/>
              </a:p>
              <a:p>
                <a:pPr algn="ctr"/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133</m:t>
                    </m:r>
                  </m:oMath>
                </a14:m>
                <a:endParaRPr lang="en-GB" sz="3600" dirty="0"/>
              </a:p>
              <a:p>
                <a:pPr algn="ctr"/>
                <a:r>
                  <a:rPr lang="en-GB" sz="3600" dirty="0"/>
                  <a:t>A multiple of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en-GB" sz="3600" dirty="0"/>
              </a:p>
              <a:p>
                <a:pPr algn="ctr"/>
                <a:r>
                  <a:rPr lang="en-GB" sz="3600" dirty="0"/>
                  <a:t>A prime number</a:t>
                </a:r>
              </a:p>
              <a:p>
                <a:pPr algn="ctr"/>
                <a:r>
                  <a:rPr lang="en-GB" sz="3600" dirty="0"/>
                  <a:t>A square number</a:t>
                </a:r>
              </a:p>
              <a:p>
                <a:pPr algn="ctr"/>
                <a:endParaRPr lang="en-GB" sz="36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80F6253-5416-487B-B365-7B840E0612B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t="-3361" b="-14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472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xmlns="" id="{726ABD72-121D-4134-B331-B30DD5E0D9D5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6000" b="1" i="1" smtClean="0">
                        <a:latin typeface="Cambria Math" panose="02040503050406030204" pitchFamily="18" charset="0"/>
                      </a:rPr>
                      <m:t>𝟔𝟓</m:t>
                    </m:r>
                    <m:r>
                      <a:rPr lang="en-GB" sz="6000" b="1" i="1" smtClean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en-GB" sz="6000" b="1" dirty="0"/>
                  <a:t> of </a:t>
                </a:r>
                <a14:m>
                  <m:oMath xmlns:m="http://schemas.openxmlformats.org/officeDocument/2006/math">
                    <m:r>
                      <a:rPr lang="en-GB" sz="6000" b="1" i="1" smtClean="0">
                        <a:latin typeface="Cambria Math" panose="02040503050406030204" pitchFamily="18" charset="0"/>
                      </a:rPr>
                      <m:t>𝟏𝟒𝟎</m:t>
                    </m:r>
                  </m:oMath>
                </a14:m>
                <a:endParaRPr lang="en-GB" sz="6000" b="1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26ABD72-121D-4134-B331-B30DD5E0D9D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5530" b="-161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180F6253-5416-487B-B365-7B840E0612B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3600" dirty="0"/>
                  <a:t>Change one element of the calculation so that the answer is: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35</m:t>
                    </m:r>
                  </m:oMath>
                </a14:m>
                <a:endParaRPr lang="en-GB" sz="3600" dirty="0"/>
              </a:p>
              <a:p>
                <a:pPr algn="ctr"/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133</m:t>
                    </m:r>
                  </m:oMath>
                </a14:m>
                <a:endParaRPr lang="en-GB" sz="3600" dirty="0"/>
              </a:p>
              <a:p>
                <a:pPr algn="ctr"/>
                <a:r>
                  <a:rPr lang="en-GB" sz="3600" dirty="0"/>
                  <a:t>A multiple of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en-GB" sz="3600" dirty="0"/>
              </a:p>
              <a:p>
                <a:pPr algn="ctr"/>
                <a:r>
                  <a:rPr lang="en-GB" sz="3600" dirty="0"/>
                  <a:t>A prime number</a:t>
                </a:r>
              </a:p>
              <a:p>
                <a:pPr algn="ctr"/>
                <a:r>
                  <a:rPr lang="en-GB" sz="3600" dirty="0"/>
                  <a:t>A square number</a:t>
                </a:r>
              </a:p>
              <a:p>
                <a:pPr algn="ctr"/>
                <a:endParaRPr lang="en-GB" sz="36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80F6253-5416-487B-B365-7B840E0612B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t="-3361" b="-14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E5CE0A3-43A9-44BD-BBB0-66C664B41D1E}"/>
              </a:ext>
            </a:extLst>
          </p:cNvPr>
          <p:cNvSpPr txBox="1"/>
          <p:nvPr/>
        </p:nvSpPr>
        <p:spPr>
          <a:xfrm rot="20474102">
            <a:off x="72033" y="759872"/>
            <a:ext cx="4439479" cy="7694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rgbClr val="FF0000"/>
                </a:solidFill>
              </a:rPr>
              <a:t>Possible Answers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A5029ED3-6B73-4DE7-81A2-E59C6F3E298F}"/>
                  </a:ext>
                </a:extLst>
              </p:cNvPr>
              <p:cNvSpPr/>
              <p:nvPr/>
            </p:nvSpPr>
            <p:spPr>
              <a:xfrm>
                <a:off x="8837254" y="2892947"/>
                <a:ext cx="2215671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sz="3200" b="0" i="1">
                        <a:latin typeface="Cambria Math" panose="02040503050406030204" pitchFamily="18" charset="0"/>
                      </a:rPr>
                      <m:t>5%</m:t>
                    </m:r>
                  </m:oMath>
                </a14:m>
                <a:r>
                  <a:rPr lang="en-GB" sz="3200" dirty="0"/>
                  <a:t> of </a:t>
                </a:r>
                <a14:m>
                  <m:oMath xmlns:m="http://schemas.openxmlformats.org/officeDocument/2006/math">
                    <m:r>
                      <a:rPr lang="en-GB" sz="3200" b="0" i="1">
                        <a:latin typeface="Cambria Math" panose="02040503050406030204" pitchFamily="18" charset="0"/>
                      </a:rPr>
                      <m:t>140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A5029ED3-6B73-4DE7-81A2-E59C6F3E298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7254" y="2892947"/>
                <a:ext cx="2215671" cy="584775"/>
              </a:xfrm>
              <a:prstGeom prst="rect">
                <a:avLst/>
              </a:prstGeom>
              <a:blipFill>
                <a:blip r:embed="rId4"/>
                <a:stretch>
                  <a:fillRect t="-12632" b="-357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2BC4C564-313E-4927-8683-5D3F83FF92B1}"/>
                  </a:ext>
                </a:extLst>
              </p:cNvPr>
              <p:cNvSpPr/>
              <p:nvPr/>
            </p:nvSpPr>
            <p:spPr>
              <a:xfrm>
                <a:off x="8837254" y="3528660"/>
                <a:ext cx="2215671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𝟗</m:t>
                    </m:r>
                    <m:r>
                      <a:rPr lang="en-GB" sz="3200" b="0" i="1">
                        <a:latin typeface="Cambria Math" panose="02040503050406030204" pitchFamily="18" charset="0"/>
                      </a:rPr>
                      <m:t>5%</m:t>
                    </m:r>
                  </m:oMath>
                </a14:m>
                <a:r>
                  <a:rPr lang="en-GB" sz="3200" dirty="0"/>
                  <a:t> of </a:t>
                </a:r>
                <a14:m>
                  <m:oMath xmlns:m="http://schemas.openxmlformats.org/officeDocument/2006/math">
                    <m:r>
                      <a:rPr lang="en-GB" sz="3200" b="0" i="1">
                        <a:latin typeface="Cambria Math" panose="02040503050406030204" pitchFamily="18" charset="0"/>
                      </a:rPr>
                      <m:t>140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2BC4C564-313E-4927-8683-5D3F83FF92B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7254" y="3528660"/>
                <a:ext cx="2215671" cy="584775"/>
              </a:xfrm>
              <a:prstGeom prst="rect">
                <a:avLst/>
              </a:prstGeom>
              <a:blipFill>
                <a:blip r:embed="rId5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2B6B09E8-49F1-423B-A0B7-2711EEB63019}"/>
                  </a:ext>
                </a:extLst>
              </p:cNvPr>
              <p:cNvSpPr/>
              <p:nvPr/>
            </p:nvSpPr>
            <p:spPr>
              <a:xfrm>
                <a:off x="8837255" y="4164373"/>
                <a:ext cx="2215671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65%</m:t>
                    </m:r>
                  </m:oMath>
                </a14:m>
                <a:r>
                  <a:rPr lang="en-GB" sz="3200" dirty="0"/>
                  <a:t> of </a:t>
                </a:r>
                <a14:m>
                  <m:oMath xmlns:m="http://schemas.openxmlformats.org/officeDocument/2006/math">
                    <m:r>
                      <a:rPr lang="en-GB" sz="3200" b="0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sz="3200" b="0" i="1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2B6B09E8-49F1-423B-A0B7-2711EEB6301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7255" y="4164373"/>
                <a:ext cx="2215671" cy="584775"/>
              </a:xfrm>
              <a:prstGeom prst="rect">
                <a:avLst/>
              </a:prstGeom>
              <a:blipFill>
                <a:blip r:embed="rId6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53B699B4-3F3C-4A0F-9EEB-E8C4FA01C3E1}"/>
                  </a:ext>
                </a:extLst>
              </p:cNvPr>
              <p:cNvSpPr/>
              <p:nvPr/>
            </p:nvSpPr>
            <p:spPr>
              <a:xfrm>
                <a:off x="8951066" y="4803365"/>
                <a:ext cx="198804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GB" sz="3200" b="0" i="1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en-GB" sz="3200" dirty="0"/>
                  <a:t> of </a:t>
                </a:r>
                <a14:m>
                  <m:oMath xmlns:m="http://schemas.openxmlformats.org/officeDocument/2006/math">
                    <m:r>
                      <a:rPr lang="en-GB" sz="3200" b="0" i="1">
                        <a:latin typeface="Cambria Math" panose="02040503050406030204" pitchFamily="18" charset="0"/>
                      </a:rPr>
                      <m:t>140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53B699B4-3F3C-4A0F-9EEB-E8C4FA01C3E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1066" y="4803365"/>
                <a:ext cx="1988045" cy="584775"/>
              </a:xfrm>
              <a:prstGeom prst="rect">
                <a:avLst/>
              </a:prstGeom>
              <a:blipFill>
                <a:blip r:embed="rId7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xmlns="" id="{239D67C9-94BC-4753-827C-AE9CB251BDB9}"/>
                  </a:ext>
                </a:extLst>
              </p:cNvPr>
              <p:cNvSpPr/>
              <p:nvPr/>
            </p:nvSpPr>
            <p:spPr>
              <a:xfrm>
                <a:off x="8837257" y="5442357"/>
                <a:ext cx="2215671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GB" sz="3200" b="0" i="1">
                        <a:latin typeface="Cambria Math" panose="02040503050406030204" pitchFamily="18" charset="0"/>
                      </a:rPr>
                      <m:t>5%</m:t>
                    </m:r>
                  </m:oMath>
                </a14:m>
                <a:r>
                  <a:rPr lang="en-GB" sz="3200" dirty="0"/>
                  <a:t> of </a:t>
                </a:r>
                <a14:m>
                  <m:oMath xmlns:m="http://schemas.openxmlformats.org/officeDocument/2006/math">
                    <m:r>
                      <a:rPr lang="en-GB" sz="3200" b="0" i="1">
                        <a:latin typeface="Cambria Math" panose="02040503050406030204" pitchFamily="18" charset="0"/>
                      </a:rPr>
                      <m:t>140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239D67C9-94BC-4753-827C-AE9CB251BDB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7257" y="5442357"/>
                <a:ext cx="2215671" cy="584775"/>
              </a:xfrm>
              <a:prstGeom prst="rect">
                <a:avLst/>
              </a:prstGeom>
              <a:blipFill>
                <a:blip r:embed="rId8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2582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xmlns="" id="{726ABD72-121D-4134-B331-B30DD5E0D9D5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26ABD72-121D-4134-B331-B30DD5E0D9D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180F6253-5416-487B-B365-7B840E0612B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3600" dirty="0"/>
                  <a:t>Change one element of the calculation so that the answer is:</a:t>
                </a: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3600" dirty="0"/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</m:oMath>
                </a14:m>
                <a:endParaRPr lang="en-GB" sz="3600" dirty="0"/>
              </a:p>
              <a:p>
                <a:pPr algn="ctr"/>
                <a:r>
                  <a:rPr lang="en-GB" sz="3600" dirty="0"/>
                  <a:t>Greater than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GB" sz="3600" dirty="0"/>
              </a:p>
              <a:p>
                <a:pPr algn="ctr"/>
                <a:r>
                  <a:rPr lang="en-GB" sz="3600" dirty="0"/>
                  <a:t>A unit fraction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80F6253-5416-487B-B365-7B840E0612B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t="-33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80400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xmlns="" id="{726ABD72-121D-4134-B331-B30DD5E0D9D5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26ABD72-121D-4134-B331-B30DD5E0D9D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180F6253-5416-487B-B365-7B840E0612B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3600" dirty="0"/>
                  <a:t>Change one element of the calculation so that the answer is:</a:t>
                </a: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3600" dirty="0"/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</m:oMath>
                </a14:m>
                <a:endParaRPr lang="en-GB" sz="3600" dirty="0"/>
              </a:p>
              <a:p>
                <a:pPr algn="ctr"/>
                <a:r>
                  <a:rPr lang="en-GB" sz="3600" dirty="0"/>
                  <a:t>Greater than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GB" sz="3600" dirty="0"/>
              </a:p>
              <a:p>
                <a:pPr algn="ctr"/>
                <a:r>
                  <a:rPr lang="en-GB" sz="3600" dirty="0"/>
                  <a:t>A unit fraction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80F6253-5416-487B-B365-7B840E0612B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t="-33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8608F61-F84B-4D3D-874D-7B3B2CB20F64}"/>
              </a:ext>
            </a:extLst>
          </p:cNvPr>
          <p:cNvSpPr txBox="1"/>
          <p:nvPr/>
        </p:nvSpPr>
        <p:spPr>
          <a:xfrm rot="20474102">
            <a:off x="72033" y="759872"/>
            <a:ext cx="4439479" cy="7694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rgbClr val="FF0000"/>
                </a:solidFill>
              </a:rPr>
              <a:t>Possible Answers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31693FD0-01B4-4A28-81EB-23B559263043}"/>
                  </a:ext>
                </a:extLst>
              </p:cNvPr>
              <p:cNvSpPr/>
              <p:nvPr/>
            </p:nvSpPr>
            <p:spPr>
              <a:xfrm>
                <a:off x="8722995" y="2870843"/>
                <a:ext cx="1107226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GB" sz="2800" b="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31693FD0-01B4-4A28-81EB-23B55926304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2995" y="2870843"/>
                <a:ext cx="1107226" cy="90178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A883F0AD-E585-4B32-B35D-F0D322261645}"/>
                  </a:ext>
                </a:extLst>
              </p:cNvPr>
              <p:cNvSpPr/>
              <p:nvPr/>
            </p:nvSpPr>
            <p:spPr>
              <a:xfrm>
                <a:off x="2434838" y="3712653"/>
                <a:ext cx="1107226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  <m:r>
                        <a:rPr lang="en-GB" sz="2800" b="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A883F0AD-E585-4B32-B35D-F0D32226164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4838" y="3712653"/>
                <a:ext cx="1107226" cy="90178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6F8F9FAE-6735-416C-B178-3C5AC15DFF1B}"/>
                  </a:ext>
                </a:extLst>
              </p:cNvPr>
              <p:cNvSpPr/>
              <p:nvPr/>
            </p:nvSpPr>
            <p:spPr>
              <a:xfrm>
                <a:off x="8722995" y="4366953"/>
                <a:ext cx="1091196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800" b="0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6F8F9FAE-6735-416C-B178-3C5AC15DFF1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2995" y="4366953"/>
                <a:ext cx="1091196" cy="90178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15CE49AF-E97D-4B15-A98B-BA6404575509}"/>
                  </a:ext>
                </a:extLst>
              </p:cNvPr>
              <p:cNvSpPr/>
              <p:nvPr/>
            </p:nvSpPr>
            <p:spPr>
              <a:xfrm>
                <a:off x="2434838" y="4944808"/>
                <a:ext cx="1107226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800" b="0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2800" b="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GB" sz="2800" b="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15CE49AF-E97D-4B15-A98B-BA64045755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4838" y="4944808"/>
                <a:ext cx="1107226" cy="90178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3064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xmlns="" id="{726ABD72-121D-4134-B331-B30DD5E0D9D5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  <m:r>
                        <a:rPr lang="en-GB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f>
                        <m:fPr>
                          <m:ctrlPr>
                            <a:rPr lang="en-GB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GB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26ABD72-121D-4134-B331-B30DD5E0D9D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180F6253-5416-487B-B365-7B840E0612B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3600" dirty="0"/>
                  <a:t>Change one element of the calculation so that the answer is:</a:t>
                </a: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27</m:t>
                        </m:r>
                      </m:den>
                    </m:f>
                  </m:oMath>
                </a14:m>
                <a:endParaRPr lang="en-GB" sz="3600" dirty="0"/>
              </a:p>
              <a:p>
                <a:pPr algn="ctr"/>
                <a14:m>
                  <m:oMath xmlns:m="http://schemas.openxmlformats.org/officeDocument/2006/math">
                    <m:r>
                      <a:rPr lang="en-GB" sz="3600" i="1">
                        <a:latin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en-GB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3600" dirty="0"/>
              </a:p>
              <a:p>
                <a:pPr algn="ctr"/>
                <a:r>
                  <a:rPr lang="en-GB" sz="3600" dirty="0"/>
                  <a:t>A number less than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endParaRPr lang="en-GB" sz="3600" dirty="0"/>
              </a:p>
              <a:p>
                <a:pPr algn="ctr"/>
                <a:r>
                  <a:rPr lang="en-GB" sz="3600" dirty="0"/>
                  <a:t>A number greater than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80F6253-5416-487B-B365-7B840E0612B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t="-3361" b="-14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14742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xmlns="" id="{726ABD72-121D-4134-B331-B30DD5E0D9D5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  <m:r>
                        <a:rPr lang="en-GB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f>
                        <m:fPr>
                          <m:ctrlPr>
                            <a:rPr lang="en-GB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GB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26ABD72-121D-4134-B331-B30DD5E0D9D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180F6253-5416-487B-B365-7B840E0612B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3600" dirty="0"/>
                  <a:t>Change one element of the calculation so that the answer is:</a:t>
                </a: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27</m:t>
                        </m:r>
                      </m:den>
                    </m:f>
                  </m:oMath>
                </a14:m>
                <a:endParaRPr lang="en-GB" sz="3600" dirty="0"/>
              </a:p>
              <a:p>
                <a:pPr algn="ctr"/>
                <a14:m>
                  <m:oMath xmlns:m="http://schemas.openxmlformats.org/officeDocument/2006/math">
                    <m:r>
                      <a:rPr lang="en-GB" sz="3600" i="1">
                        <a:latin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en-GB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3600" dirty="0"/>
              </a:p>
              <a:p>
                <a:pPr algn="ctr"/>
                <a:r>
                  <a:rPr lang="en-GB" sz="3600" dirty="0"/>
                  <a:t>A number less than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endParaRPr lang="en-GB" sz="3600" dirty="0"/>
              </a:p>
              <a:p>
                <a:pPr algn="ctr"/>
                <a:r>
                  <a:rPr lang="en-GB" sz="3600" dirty="0"/>
                  <a:t>A number greater than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80F6253-5416-487B-B365-7B840E0612B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t="-3361" b="-14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9BF556F-3517-468F-B288-89712E114E64}"/>
              </a:ext>
            </a:extLst>
          </p:cNvPr>
          <p:cNvSpPr txBox="1"/>
          <p:nvPr/>
        </p:nvSpPr>
        <p:spPr>
          <a:xfrm rot="20474102">
            <a:off x="72033" y="759872"/>
            <a:ext cx="4439479" cy="7694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rgbClr val="FF0000"/>
                </a:solidFill>
              </a:rPr>
              <a:t>Possible Answers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B96F5BA9-23E8-496D-8862-2A1F47B1001E}"/>
                  </a:ext>
                </a:extLst>
              </p:cNvPr>
              <p:cNvSpPr/>
              <p:nvPr/>
            </p:nvSpPr>
            <p:spPr>
              <a:xfrm>
                <a:off x="9425361" y="2844338"/>
                <a:ext cx="1079975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GB" sz="2800" b="0" i="1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GB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800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B96F5BA9-23E8-496D-8862-2A1F47B1001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25361" y="2844338"/>
                <a:ext cx="1079975" cy="90178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963086A4-8120-4129-88D8-53F8C8B9118F}"/>
                  </a:ext>
                </a:extLst>
              </p:cNvPr>
              <p:cNvSpPr/>
              <p:nvPr/>
            </p:nvSpPr>
            <p:spPr>
              <a:xfrm>
                <a:off x="1613204" y="3693535"/>
                <a:ext cx="1107226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GB" sz="2800" b="0" i="1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GB" sz="2800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2800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963086A4-8120-4129-88D8-53F8C8B9118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3204" y="3693535"/>
                <a:ext cx="1107226" cy="90178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E4893412-8C07-4ABF-9ADF-2312683F3558}"/>
                  </a:ext>
                </a:extLst>
              </p:cNvPr>
              <p:cNvSpPr/>
              <p:nvPr/>
            </p:nvSpPr>
            <p:spPr>
              <a:xfrm>
                <a:off x="9406440" y="4533841"/>
                <a:ext cx="1107226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GB" sz="2800" b="0" i="1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GB" sz="2800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800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4893412-8C07-4ABF-9ADF-2312683F35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6440" y="4533841"/>
                <a:ext cx="1107226" cy="90178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167743B7-8A8C-423D-9BEC-88D2B45D99BE}"/>
                  </a:ext>
                </a:extLst>
              </p:cNvPr>
              <p:cNvSpPr/>
              <p:nvPr/>
            </p:nvSpPr>
            <p:spPr>
              <a:xfrm>
                <a:off x="1613204" y="5211302"/>
                <a:ext cx="1107226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GB" sz="2800" b="0" i="1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GB" sz="2800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167743B7-8A8C-423D-9BEC-88D2B45D99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3204" y="5211302"/>
                <a:ext cx="1107226" cy="90178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1200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xmlns="" id="{726ABD72-121D-4134-B331-B30DD5E0D9D5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1D0CA397-C25A-49C3-A527-AEC478C9740C}" type="mathplaceholder">
                        <a:rPr lang="en-GB" sz="6000" b="1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GB" sz="6000" b="1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26ABD72-121D-4134-B331-B30DD5E0D9D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80F6253-5416-487B-B365-7B840E061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600" dirty="0"/>
              <a:t>Change one element of the calculation so that </a:t>
            </a:r>
            <a:r>
              <a:rPr lang="en-GB" sz="3600"/>
              <a:t>the answer is:</a:t>
            </a:r>
          </a:p>
          <a:p>
            <a:pPr algn="ctr"/>
            <a:endParaRPr lang="en-GB" sz="3600"/>
          </a:p>
        </p:txBody>
      </p:sp>
    </p:spTree>
    <p:extLst>
      <p:ext uri="{BB962C8B-B14F-4D97-AF65-F5344CB8AC3E}">
        <p14:creationId xmlns:p14="http://schemas.microsoft.com/office/powerpoint/2010/main" val="4100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xmlns="" id="{726ABD72-121D-4134-B331-B30DD5E0D9D5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6000" b="1" i="1" smtClean="0"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lang="en-GB" sz="6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GB" sz="6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en-GB" sz="6000" b="1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26ABD72-121D-4134-B331-B30DD5E0D9D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180F6253-5416-487B-B365-7B840E0612B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3600" dirty="0"/>
                  <a:t>Change one element of the calculation so that the answer is:</a:t>
                </a:r>
              </a:p>
              <a:p>
                <a:pPr algn="ctr"/>
                <a:r>
                  <a:rPr lang="en-GB" sz="3600" dirty="0"/>
                  <a:t>Greater than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100</m:t>
                    </m:r>
                  </m:oMath>
                </a14:m>
                <a:endParaRPr lang="en-GB" sz="3600" dirty="0"/>
              </a:p>
              <a:p>
                <a:pPr algn="ctr"/>
                <a:r>
                  <a:rPr lang="en-GB" sz="3600" dirty="0"/>
                  <a:t>Less than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50</m:t>
                    </m:r>
                  </m:oMath>
                </a14:m>
                <a:endParaRPr lang="en-GB" sz="3600" dirty="0"/>
              </a:p>
              <a:p>
                <a:pPr algn="ctr"/>
                <a:r>
                  <a:rPr lang="en-GB" sz="3600" dirty="0"/>
                  <a:t>Is a multiple of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endParaRPr lang="en-GB" sz="3600" dirty="0"/>
              </a:p>
              <a:p>
                <a:pPr algn="ctr"/>
                <a:r>
                  <a:rPr lang="en-GB" sz="3600" dirty="0"/>
                  <a:t>Is a factor of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120</m:t>
                    </m:r>
                  </m:oMath>
                </a14:m>
                <a:endParaRPr lang="en-GB" sz="3600" dirty="0"/>
              </a:p>
              <a:p>
                <a:pPr algn="ctr"/>
                <a:r>
                  <a:rPr lang="en-GB" sz="3600" dirty="0"/>
                  <a:t>Less than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12</m:t>
                    </m:r>
                  </m:oMath>
                </a14:m>
                <a:endParaRPr lang="en-GB" sz="3600" dirty="0"/>
              </a:p>
              <a:p>
                <a:pPr algn="ctr"/>
                <a:endParaRPr lang="en-GB" sz="36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80F6253-5416-487B-B365-7B840E0612B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t="-3361" b="-15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5513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xmlns="" id="{726ABD72-121D-4134-B331-B30DD5E0D9D5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6000" b="1" i="1" smtClean="0"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lang="en-GB" sz="6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GB" sz="6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en-GB" sz="6000" b="1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26ABD72-121D-4134-B331-B30DD5E0D9D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180F6253-5416-487B-B365-7B840E0612B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3600" dirty="0"/>
                  <a:t>Change one element of the calculation so that the answer is:</a:t>
                </a:r>
              </a:p>
              <a:p>
                <a:pPr algn="ctr"/>
                <a:r>
                  <a:rPr lang="en-GB" sz="3600" dirty="0"/>
                  <a:t>Greater than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100</m:t>
                    </m:r>
                  </m:oMath>
                </a14:m>
                <a:endParaRPr lang="en-GB" sz="3600" dirty="0"/>
              </a:p>
              <a:p>
                <a:pPr algn="ctr"/>
                <a:r>
                  <a:rPr lang="en-GB" sz="3600" dirty="0"/>
                  <a:t>Less than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50</m:t>
                    </m:r>
                  </m:oMath>
                </a14:m>
                <a:endParaRPr lang="en-GB" sz="3600" dirty="0"/>
              </a:p>
              <a:p>
                <a:pPr algn="ctr"/>
                <a:r>
                  <a:rPr lang="en-GB" sz="3600" dirty="0"/>
                  <a:t>Is a multiple of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endParaRPr lang="en-GB" sz="3600" dirty="0"/>
              </a:p>
              <a:p>
                <a:pPr algn="ctr"/>
                <a:r>
                  <a:rPr lang="en-GB" sz="3600" dirty="0"/>
                  <a:t>Is a factor of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120</m:t>
                    </m:r>
                  </m:oMath>
                </a14:m>
                <a:endParaRPr lang="en-GB" sz="3600" dirty="0"/>
              </a:p>
              <a:p>
                <a:pPr algn="ctr"/>
                <a:r>
                  <a:rPr lang="en-GB" sz="3600" dirty="0"/>
                  <a:t>Less than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12</m:t>
                    </m:r>
                  </m:oMath>
                </a14:m>
                <a:endParaRPr lang="en-GB" sz="3600" dirty="0"/>
              </a:p>
              <a:p>
                <a:pPr algn="ctr"/>
                <a:endParaRPr lang="en-GB" sz="36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80F6253-5416-487B-B365-7B840E0612B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t="-3361" b="-15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1FA646A-4AC7-4614-A7A2-B8D6E28C9431}"/>
              </a:ext>
            </a:extLst>
          </p:cNvPr>
          <p:cNvSpPr txBox="1"/>
          <p:nvPr/>
        </p:nvSpPr>
        <p:spPr>
          <a:xfrm rot="20474102">
            <a:off x="72033" y="759872"/>
            <a:ext cx="4439479" cy="7694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rgbClr val="FF0000"/>
                </a:solidFill>
              </a:rPr>
              <a:t>Possible Answers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8181B251-DCEE-4342-919A-9F2201A83280}"/>
                  </a:ext>
                </a:extLst>
              </p:cNvPr>
              <p:cNvSpPr/>
              <p:nvPr/>
            </p:nvSpPr>
            <p:spPr>
              <a:xfrm>
                <a:off x="9015881" y="2937793"/>
                <a:ext cx="1453860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GB" sz="3200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8181B251-DCEE-4342-919A-9F2201A8328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5881" y="2937793"/>
                <a:ext cx="1453860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284F4FEF-D8A4-475E-A12C-349967FE883F}"/>
                  </a:ext>
                </a:extLst>
              </p:cNvPr>
              <p:cNvSpPr/>
              <p:nvPr/>
            </p:nvSpPr>
            <p:spPr>
              <a:xfrm>
                <a:off x="9120877" y="3522568"/>
                <a:ext cx="1226233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GB" sz="3200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×6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284F4FEF-D8A4-475E-A12C-349967FE88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0877" y="3522568"/>
                <a:ext cx="1226233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956BEB50-4CAD-43AE-9D96-EC0025351311}"/>
                  </a:ext>
                </a:extLst>
              </p:cNvPr>
              <p:cNvSpPr/>
              <p:nvPr/>
            </p:nvSpPr>
            <p:spPr>
              <a:xfrm>
                <a:off x="9015881" y="4139357"/>
                <a:ext cx="1453860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GB" sz="3200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956BEB50-4CAD-43AE-9D96-EC002535131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5881" y="4139357"/>
                <a:ext cx="1453860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592EC060-B51A-48F9-A814-B3598176CA87}"/>
                  </a:ext>
                </a:extLst>
              </p:cNvPr>
              <p:cNvSpPr/>
              <p:nvPr/>
            </p:nvSpPr>
            <p:spPr>
              <a:xfrm>
                <a:off x="9015882" y="4784046"/>
                <a:ext cx="143622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GB" sz="3200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592EC060-B51A-48F9-A814-B3598176CA8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5882" y="4784046"/>
                <a:ext cx="1436227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xmlns="" id="{1A598AD6-0DC8-4A47-A082-28CBFC96E788}"/>
                  </a:ext>
                </a:extLst>
              </p:cNvPr>
              <p:cNvSpPr/>
              <p:nvPr/>
            </p:nvSpPr>
            <p:spPr>
              <a:xfrm>
                <a:off x="8816563" y="5383764"/>
                <a:ext cx="185249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GB" sz="3200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A598AD6-0DC8-4A47-A082-28CBFC96E78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6563" y="5383764"/>
                <a:ext cx="1852495" cy="5847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9702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xmlns="" id="{726ABD72-121D-4134-B331-B30DD5E0D9D5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6000" b="1" i="1" smtClean="0">
                          <a:latin typeface="Cambria Math" panose="02040503050406030204" pitchFamily="18" charset="0"/>
                        </a:rPr>
                        <m:t>𝟔𝟎</m:t>
                      </m:r>
                      <m:r>
                        <a:rPr lang="en-GB" sz="6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GB" sz="6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GB" sz="6000" b="1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26ABD72-121D-4134-B331-B30DD5E0D9D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180F6253-5416-487B-B365-7B840E0612B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3600" dirty="0"/>
                  <a:t>Change one element of the calculation so that the answer is:</a:t>
                </a:r>
              </a:p>
              <a:p>
                <a:pPr algn="ctr"/>
                <a:r>
                  <a:rPr lang="en-GB" sz="3600" dirty="0"/>
                  <a:t>A multiple of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endParaRPr lang="en-GB" sz="3600" dirty="0"/>
              </a:p>
              <a:p>
                <a:pPr algn="ctr"/>
                <a:r>
                  <a:rPr lang="en-GB" sz="3600" dirty="0"/>
                  <a:t>Less than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endParaRPr lang="en-GB" sz="3600" dirty="0"/>
              </a:p>
              <a:p>
                <a:pPr algn="ctr"/>
                <a:r>
                  <a:rPr lang="en-GB" sz="3600" dirty="0"/>
                  <a:t>Negative</a:t>
                </a:r>
              </a:p>
              <a:p>
                <a:pPr algn="ctr"/>
                <a:r>
                  <a:rPr lang="en-GB" sz="3600" dirty="0"/>
                  <a:t>A decimal</a:t>
                </a:r>
              </a:p>
              <a:p>
                <a:pPr algn="ctr"/>
                <a:r>
                  <a:rPr lang="en-GB" sz="3600" dirty="0"/>
                  <a:t>Greater than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60</m:t>
                    </m:r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80F6253-5416-487B-B365-7B840E0612B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t="-3361" b="-15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3482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xmlns="" id="{726ABD72-121D-4134-B331-B30DD5E0D9D5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6000" b="1" i="1" smtClean="0">
                          <a:latin typeface="Cambria Math" panose="02040503050406030204" pitchFamily="18" charset="0"/>
                        </a:rPr>
                        <m:t>𝟔𝟎</m:t>
                      </m:r>
                      <m:r>
                        <a:rPr lang="en-GB" sz="6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GB" sz="6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GB" sz="6000" b="1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26ABD72-121D-4134-B331-B30DD5E0D9D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180F6253-5416-487B-B365-7B840E0612B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3600" dirty="0"/>
                  <a:t>Change one element of the calculation so that the answer is:</a:t>
                </a:r>
              </a:p>
              <a:p>
                <a:pPr algn="ctr"/>
                <a:r>
                  <a:rPr lang="en-GB" sz="3600" dirty="0"/>
                  <a:t>A multiple of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endParaRPr lang="en-GB" sz="3600" dirty="0"/>
              </a:p>
              <a:p>
                <a:pPr algn="ctr"/>
                <a:r>
                  <a:rPr lang="en-GB" sz="3600" dirty="0"/>
                  <a:t>Less than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endParaRPr lang="en-GB" sz="3600" dirty="0"/>
              </a:p>
              <a:p>
                <a:pPr algn="ctr"/>
                <a:r>
                  <a:rPr lang="en-GB" sz="3600" dirty="0"/>
                  <a:t>Negative</a:t>
                </a:r>
              </a:p>
              <a:p>
                <a:pPr algn="ctr"/>
                <a:r>
                  <a:rPr lang="en-GB" sz="3600" dirty="0"/>
                  <a:t>A decimal</a:t>
                </a:r>
              </a:p>
              <a:p>
                <a:pPr algn="ctr"/>
                <a:r>
                  <a:rPr lang="en-GB" sz="3600" dirty="0"/>
                  <a:t>Greater than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60</m:t>
                    </m:r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80F6253-5416-487B-B365-7B840E0612B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t="-3361" b="-15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C8037B10-4E0E-4407-8F11-8D5A15D862E6}"/>
              </a:ext>
            </a:extLst>
          </p:cNvPr>
          <p:cNvSpPr txBox="1"/>
          <p:nvPr/>
        </p:nvSpPr>
        <p:spPr>
          <a:xfrm rot="20474102">
            <a:off x="72033" y="759872"/>
            <a:ext cx="4439479" cy="7694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rgbClr val="FF0000"/>
                </a:solidFill>
              </a:rPr>
              <a:t>Possible Answers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35DD7C2E-9B53-4452-A6B5-7287476C2D0E}"/>
                  </a:ext>
                </a:extLst>
              </p:cNvPr>
              <p:cNvSpPr/>
              <p:nvPr/>
            </p:nvSpPr>
            <p:spPr>
              <a:xfrm>
                <a:off x="9237163" y="2913895"/>
                <a:ext cx="146668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GB" sz="3200" b="0" i="1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sz="3200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÷4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35DD7C2E-9B53-4452-A6B5-7287476C2D0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7163" y="2913895"/>
                <a:ext cx="1466684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86308228-556B-480C-9978-7B8707A6CBB3}"/>
                  </a:ext>
                </a:extLst>
              </p:cNvPr>
              <p:cNvSpPr/>
              <p:nvPr/>
            </p:nvSpPr>
            <p:spPr>
              <a:xfrm>
                <a:off x="9114533" y="3511082"/>
                <a:ext cx="171194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60</m:t>
                      </m:r>
                      <m:r>
                        <a:rPr lang="en-GB" sz="3200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𝟏𝟓</m:t>
                      </m:r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86308228-556B-480C-9978-7B8707A6CBB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14533" y="3511082"/>
                <a:ext cx="1711944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DD1C162E-6647-4A36-A145-F76E05BA6325}"/>
                  </a:ext>
                </a:extLst>
              </p:cNvPr>
              <p:cNvSpPr/>
              <p:nvPr/>
            </p:nvSpPr>
            <p:spPr>
              <a:xfrm>
                <a:off x="9035987" y="4167817"/>
                <a:ext cx="1790490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𝟔𝟎</m:t>
                      </m:r>
                      <m:r>
                        <a:rPr lang="en-GB" sz="3200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÷4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DD1C162E-6647-4A36-A145-F76E05BA632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5987" y="4167817"/>
                <a:ext cx="1790490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3FBFCFB7-D3BD-44E4-AAC6-FAF78AF4A14D}"/>
                  </a:ext>
                </a:extLst>
              </p:cNvPr>
              <p:cNvSpPr/>
              <p:nvPr/>
            </p:nvSpPr>
            <p:spPr>
              <a:xfrm>
                <a:off x="9342159" y="4771909"/>
                <a:ext cx="123905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GB" sz="3200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÷4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3FBFCFB7-D3BD-44E4-AAC6-FAF78AF4A14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2159" y="4771909"/>
                <a:ext cx="1239057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xmlns="" id="{217A445D-5C64-4E02-9500-44A9455B411F}"/>
                  </a:ext>
                </a:extLst>
              </p:cNvPr>
              <p:cNvSpPr/>
              <p:nvPr/>
            </p:nvSpPr>
            <p:spPr>
              <a:xfrm>
                <a:off x="8998572" y="5376001"/>
                <a:ext cx="186531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60</m:t>
                      </m:r>
                      <m:r>
                        <a:rPr lang="en-GB" sz="3200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217A445D-5C64-4E02-9500-44A9455B41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8572" y="5376001"/>
                <a:ext cx="1865319" cy="5847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0571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xmlns="" id="{726ABD72-121D-4134-B331-B30DD5E0D9D5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6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6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6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GB" sz="6000" b="1" dirty="0"/>
                  <a:t> of </a:t>
                </a:r>
                <a14:m>
                  <m:oMath xmlns:m="http://schemas.openxmlformats.org/officeDocument/2006/math">
                    <m:r>
                      <a:rPr lang="en-GB" sz="6000" b="1" i="1" smtClean="0">
                        <a:latin typeface="Cambria Math" panose="02040503050406030204" pitchFamily="18" charset="0"/>
                      </a:rPr>
                      <m:t>𝟐𝟒</m:t>
                    </m:r>
                  </m:oMath>
                </a14:m>
                <a:endParaRPr lang="en-GB" sz="6000" b="1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26ABD72-121D-4134-B331-B30DD5E0D9D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4608" b="-170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180F6253-5416-487B-B365-7B840E0612B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3600" dirty="0"/>
                  <a:t>Change one element of the calculation so that the answer is:</a:t>
                </a:r>
              </a:p>
              <a:p>
                <a:pPr algn="ctr"/>
                <a:r>
                  <a:rPr lang="en-GB" sz="3600" dirty="0"/>
                  <a:t>An odd number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12</m:t>
                    </m:r>
                  </m:oMath>
                </a14:m>
                <a:endParaRPr lang="en-GB" sz="3600" dirty="0"/>
              </a:p>
              <a:p>
                <a:pPr algn="ctr"/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16</m:t>
                    </m:r>
                  </m:oMath>
                </a14:m>
                <a:endParaRPr lang="en-GB" sz="3600" dirty="0"/>
              </a:p>
              <a:p>
                <a:pPr algn="ctr"/>
                <a:r>
                  <a:rPr lang="en-GB" sz="3600" dirty="0"/>
                  <a:t>Greater than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15</m:t>
                    </m:r>
                  </m:oMath>
                </a14:m>
                <a:endParaRPr lang="en-GB" sz="3600" dirty="0"/>
              </a:p>
              <a:p>
                <a:pPr algn="ctr"/>
                <a:r>
                  <a:rPr lang="en-GB" sz="3600" dirty="0"/>
                  <a:t>Greater than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24</m:t>
                    </m:r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80F6253-5416-487B-B365-7B840E0612B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t="-3361" b="-15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2060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xmlns="" id="{726ABD72-121D-4134-B331-B30DD5E0D9D5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6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6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6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GB" sz="6000" b="1" dirty="0"/>
                  <a:t> of </a:t>
                </a:r>
                <a14:m>
                  <m:oMath xmlns:m="http://schemas.openxmlformats.org/officeDocument/2006/math">
                    <m:r>
                      <a:rPr lang="en-GB" sz="6000" b="1" i="1" smtClean="0">
                        <a:latin typeface="Cambria Math" panose="02040503050406030204" pitchFamily="18" charset="0"/>
                      </a:rPr>
                      <m:t>𝟐𝟒</m:t>
                    </m:r>
                  </m:oMath>
                </a14:m>
                <a:endParaRPr lang="en-GB" sz="6000" b="1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26ABD72-121D-4134-B331-B30DD5E0D9D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4608" b="-170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180F6253-5416-487B-B365-7B840E0612B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3600" dirty="0"/>
                  <a:t>Change one element of the calculation so that the answer is:</a:t>
                </a:r>
              </a:p>
              <a:p>
                <a:pPr algn="ctr"/>
                <a:r>
                  <a:rPr lang="en-GB" sz="3600" dirty="0"/>
                  <a:t>An odd number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12</m:t>
                    </m:r>
                  </m:oMath>
                </a14:m>
                <a:endParaRPr lang="en-GB" sz="3600" dirty="0"/>
              </a:p>
              <a:p>
                <a:pPr algn="ctr"/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16</m:t>
                    </m:r>
                  </m:oMath>
                </a14:m>
                <a:endParaRPr lang="en-GB" sz="3600" dirty="0"/>
              </a:p>
              <a:p>
                <a:pPr algn="ctr"/>
                <a:r>
                  <a:rPr lang="en-GB" sz="3600" dirty="0"/>
                  <a:t>Greater than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15</m:t>
                    </m:r>
                  </m:oMath>
                </a14:m>
                <a:endParaRPr lang="en-GB" sz="3600" dirty="0"/>
              </a:p>
              <a:p>
                <a:pPr algn="ctr"/>
                <a:r>
                  <a:rPr lang="en-GB" sz="3600" dirty="0"/>
                  <a:t>Greater than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24</m:t>
                    </m:r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80F6253-5416-487B-B365-7B840E0612B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t="-3361" b="-15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6F7BFE6-0C34-450F-8A4F-8DE16CA18ED5}"/>
              </a:ext>
            </a:extLst>
          </p:cNvPr>
          <p:cNvSpPr txBox="1"/>
          <p:nvPr/>
        </p:nvSpPr>
        <p:spPr>
          <a:xfrm rot="20474102">
            <a:off x="72033" y="759872"/>
            <a:ext cx="4439479" cy="7694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rgbClr val="FF0000"/>
                </a:solidFill>
              </a:rPr>
              <a:t>Possible Answers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5811CAD3-1122-46D6-9DA8-AD69C3856F9E}"/>
                  </a:ext>
                </a:extLst>
              </p:cNvPr>
              <p:cNvSpPr/>
              <p:nvPr/>
            </p:nvSpPr>
            <p:spPr>
              <a:xfrm>
                <a:off x="8937116" y="2638784"/>
                <a:ext cx="1340432" cy="7902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GB" sz="3200" dirty="0"/>
                  <a:t> of </a:t>
                </a:r>
                <a14:m>
                  <m:oMath xmlns:m="http://schemas.openxmlformats.org/officeDocument/2006/math">
                    <m:r>
                      <a:rPr lang="en-GB" sz="3200" b="0" i="1">
                        <a:latin typeface="Cambria Math" panose="02040503050406030204" pitchFamily="18" charset="0"/>
                      </a:rPr>
                      <m:t>24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811CAD3-1122-46D6-9DA8-AD69C3856F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7116" y="2638784"/>
                <a:ext cx="1340432" cy="790216"/>
              </a:xfrm>
              <a:prstGeom prst="rect">
                <a:avLst/>
              </a:prstGeom>
              <a:blipFill>
                <a:blip r:embed="rId4"/>
                <a:stretch>
                  <a:fillRect b="-115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B80A58C2-0296-4DF1-AE0C-8758D486B9DF}"/>
                  </a:ext>
                </a:extLst>
              </p:cNvPr>
              <p:cNvSpPr/>
              <p:nvPr/>
            </p:nvSpPr>
            <p:spPr>
              <a:xfrm>
                <a:off x="2584669" y="3409728"/>
                <a:ext cx="1340432" cy="7902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GB" sz="3200" dirty="0"/>
                  <a:t> of </a:t>
                </a:r>
                <a14:m>
                  <m:oMath xmlns:m="http://schemas.openxmlformats.org/officeDocument/2006/math">
                    <m:r>
                      <a:rPr lang="en-GB" sz="3200" b="0" i="1">
                        <a:latin typeface="Cambria Math" panose="02040503050406030204" pitchFamily="18" charset="0"/>
                      </a:rPr>
                      <m:t>24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B80A58C2-0296-4DF1-AE0C-8758D486B9D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4669" y="3409728"/>
                <a:ext cx="1340432" cy="790216"/>
              </a:xfrm>
              <a:prstGeom prst="rect">
                <a:avLst/>
              </a:prstGeom>
              <a:blipFill>
                <a:blip r:embed="rId5"/>
                <a:stretch>
                  <a:fillRect b="-115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775527ED-5833-4BEE-82F9-D1DD68F9ED4B}"/>
                  </a:ext>
                </a:extLst>
              </p:cNvPr>
              <p:cNvSpPr/>
              <p:nvPr/>
            </p:nvSpPr>
            <p:spPr>
              <a:xfrm>
                <a:off x="8937116" y="4057494"/>
                <a:ext cx="1346844" cy="8038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GB" sz="3200" b="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3200" dirty="0"/>
                  <a:t> of </a:t>
                </a:r>
                <a14:m>
                  <m:oMath xmlns:m="http://schemas.openxmlformats.org/officeDocument/2006/math">
                    <m:r>
                      <a:rPr lang="en-GB" sz="3200" b="0" i="1">
                        <a:latin typeface="Cambria Math" panose="02040503050406030204" pitchFamily="18" charset="0"/>
                      </a:rPr>
                      <m:t>24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775527ED-5833-4BEE-82F9-D1DD68F9ED4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7116" y="4057494"/>
                <a:ext cx="1346844" cy="803810"/>
              </a:xfrm>
              <a:prstGeom prst="rect">
                <a:avLst/>
              </a:prstGeom>
              <a:blipFill>
                <a:blip r:embed="rId6"/>
                <a:stretch>
                  <a:fillRect b="-129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D6C41D62-A117-4D2C-A23B-FA2F24D977DB}"/>
                  </a:ext>
                </a:extLst>
              </p:cNvPr>
              <p:cNvSpPr/>
              <p:nvPr/>
            </p:nvSpPr>
            <p:spPr>
              <a:xfrm>
                <a:off x="2584669" y="4659479"/>
                <a:ext cx="1358064" cy="7902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3200" b="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3200" dirty="0"/>
                  <a:t> of </a:t>
                </a:r>
                <a14:m>
                  <m:oMath xmlns:m="http://schemas.openxmlformats.org/officeDocument/2006/math">
                    <m:r>
                      <a:rPr lang="en-GB" sz="3200" b="0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𝟖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D6C41D62-A117-4D2C-A23B-FA2F24D977D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4669" y="4659479"/>
                <a:ext cx="1358064" cy="790216"/>
              </a:xfrm>
              <a:prstGeom prst="rect">
                <a:avLst/>
              </a:prstGeom>
              <a:blipFill>
                <a:blip r:embed="rId7"/>
                <a:stretch>
                  <a:fillRect b="-115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xmlns="" id="{0190A86F-C14D-421D-AFD7-95009D73AE17}"/>
                  </a:ext>
                </a:extLst>
              </p:cNvPr>
              <p:cNvSpPr/>
              <p:nvPr/>
            </p:nvSpPr>
            <p:spPr>
              <a:xfrm>
                <a:off x="8937116" y="5310286"/>
                <a:ext cx="1346844" cy="8038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GB" sz="3200" b="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3200" dirty="0"/>
                  <a:t> of </a:t>
                </a:r>
                <a14:m>
                  <m:oMath xmlns:m="http://schemas.openxmlformats.org/officeDocument/2006/math">
                    <m:r>
                      <a:rPr lang="en-GB" sz="3200" b="0" i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3200" b="0" i="1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190A86F-C14D-421D-AFD7-95009D73AE1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7116" y="5310286"/>
                <a:ext cx="1346844" cy="803810"/>
              </a:xfrm>
              <a:prstGeom prst="rect">
                <a:avLst/>
              </a:prstGeom>
              <a:blipFill>
                <a:blip r:embed="rId8"/>
                <a:stretch>
                  <a:fillRect b="-113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5590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xmlns="" id="{726ABD72-121D-4134-B331-B30DD5E0D9D5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6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6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GB" sz="60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GB" sz="6000" b="1" dirty="0"/>
                  <a:t> of </a:t>
                </a:r>
                <a14:m>
                  <m:oMath xmlns:m="http://schemas.openxmlformats.org/officeDocument/2006/math">
                    <m:r>
                      <a:rPr lang="en-GB" sz="6000" b="1" i="1" smtClean="0">
                        <a:latin typeface="Cambria Math" panose="02040503050406030204" pitchFamily="18" charset="0"/>
                      </a:rPr>
                      <m:t>𝟑𝟓</m:t>
                    </m:r>
                  </m:oMath>
                </a14:m>
                <a:endParaRPr lang="en-GB" sz="6000" b="1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26ABD72-121D-4134-B331-B30DD5E0D9D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4608" b="-170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180F6253-5416-487B-B365-7B840E0612B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3600" dirty="0"/>
                  <a:t>Change one element of the calculation so that the answer is: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28</m:t>
                    </m:r>
                  </m:oMath>
                </a14:m>
                <a:endParaRPr lang="en-GB" sz="3600" dirty="0"/>
              </a:p>
              <a:p>
                <a:pPr algn="ctr"/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endParaRPr lang="en-GB" sz="3600" dirty="0"/>
              </a:p>
              <a:p>
                <a:pPr algn="ctr"/>
                <a:r>
                  <a:rPr lang="en-GB" sz="3600" dirty="0"/>
                  <a:t>A multiple of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en-GB" sz="3600" dirty="0"/>
              </a:p>
              <a:p>
                <a:pPr algn="ctr"/>
                <a:r>
                  <a:rPr lang="en-GB" sz="3600" dirty="0"/>
                  <a:t>A factor of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100</m:t>
                    </m:r>
                  </m:oMath>
                </a14:m>
                <a:endParaRPr lang="en-GB" sz="3600" dirty="0"/>
              </a:p>
              <a:p>
                <a:pPr algn="ctr"/>
                <a:r>
                  <a:rPr lang="en-GB" sz="3600" dirty="0"/>
                  <a:t>A square number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80F6253-5416-487B-B365-7B840E0612B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t="-3361" b="-14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1233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xmlns="" id="{726ABD72-121D-4134-B331-B30DD5E0D9D5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6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6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GB" sz="60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GB" sz="6000" b="1" dirty="0"/>
                  <a:t> of </a:t>
                </a:r>
                <a14:m>
                  <m:oMath xmlns:m="http://schemas.openxmlformats.org/officeDocument/2006/math">
                    <m:r>
                      <a:rPr lang="en-GB" sz="6000" b="1" i="1" smtClean="0">
                        <a:latin typeface="Cambria Math" panose="02040503050406030204" pitchFamily="18" charset="0"/>
                      </a:rPr>
                      <m:t>𝟑𝟓</m:t>
                    </m:r>
                  </m:oMath>
                </a14:m>
                <a:endParaRPr lang="en-GB" sz="6000" b="1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26ABD72-121D-4134-B331-B30DD5E0D9D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4608" b="-170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180F6253-5416-487B-B365-7B840E0612B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3600" dirty="0"/>
                  <a:t>Change one element of the calculation so that the answer is: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28</m:t>
                    </m:r>
                  </m:oMath>
                </a14:m>
                <a:endParaRPr lang="en-GB" sz="3600" dirty="0"/>
              </a:p>
              <a:p>
                <a:pPr algn="ctr"/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endParaRPr lang="en-GB" sz="3600" dirty="0"/>
              </a:p>
              <a:p>
                <a:pPr algn="ctr"/>
                <a:r>
                  <a:rPr lang="en-GB" sz="3600" dirty="0"/>
                  <a:t>A multiple of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en-GB" sz="3600" dirty="0"/>
              </a:p>
              <a:p>
                <a:pPr algn="ctr"/>
                <a:r>
                  <a:rPr lang="en-GB" sz="3600" dirty="0"/>
                  <a:t>A factor of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100</m:t>
                    </m:r>
                  </m:oMath>
                </a14:m>
                <a:endParaRPr lang="en-GB" sz="3600" dirty="0"/>
              </a:p>
              <a:p>
                <a:pPr algn="ctr"/>
                <a:r>
                  <a:rPr lang="en-GB" sz="3600" dirty="0"/>
                  <a:t>A square number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80F6253-5416-487B-B365-7B840E0612B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t="-3361" b="-14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B79B2AC-25B0-4D98-9274-2D298D6D66F6}"/>
              </a:ext>
            </a:extLst>
          </p:cNvPr>
          <p:cNvSpPr txBox="1"/>
          <p:nvPr/>
        </p:nvSpPr>
        <p:spPr>
          <a:xfrm rot="20474102">
            <a:off x="72033" y="759872"/>
            <a:ext cx="4439479" cy="7694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rgbClr val="FF0000"/>
                </a:solidFill>
              </a:rPr>
              <a:t>Possible Answers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0898B767-2D03-4030-BAF9-4060A22CA529}"/>
                  </a:ext>
                </a:extLst>
              </p:cNvPr>
              <p:cNvSpPr/>
              <p:nvPr/>
            </p:nvSpPr>
            <p:spPr>
              <a:xfrm>
                <a:off x="9029883" y="2777531"/>
                <a:ext cx="1346844" cy="8043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GB" sz="3200" b="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3200" dirty="0"/>
                  <a:t> of </a:t>
                </a:r>
                <a14:m>
                  <m:oMath xmlns:m="http://schemas.openxmlformats.org/officeDocument/2006/math">
                    <m:r>
                      <a:rPr lang="en-GB" sz="3200" b="0" i="1">
                        <a:latin typeface="Cambria Math" panose="02040503050406030204" pitchFamily="18" charset="0"/>
                      </a:rPr>
                      <m:t>35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0898B767-2D03-4030-BAF9-4060A22CA52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9883" y="2777531"/>
                <a:ext cx="1346844" cy="804387"/>
              </a:xfrm>
              <a:prstGeom prst="rect">
                <a:avLst/>
              </a:prstGeom>
              <a:blipFill>
                <a:blip r:embed="rId4"/>
                <a:stretch>
                  <a:fillRect b="-113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A45C8C13-1021-4C62-8466-7D4D89BECD71}"/>
                  </a:ext>
                </a:extLst>
              </p:cNvPr>
              <p:cNvSpPr/>
              <p:nvPr/>
            </p:nvSpPr>
            <p:spPr>
              <a:xfrm>
                <a:off x="2113358" y="3415748"/>
                <a:ext cx="1340432" cy="7918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GB" sz="3200" dirty="0"/>
                  <a:t> of </a:t>
                </a:r>
                <a14:m>
                  <m:oMath xmlns:m="http://schemas.openxmlformats.org/officeDocument/2006/math">
                    <m:r>
                      <a:rPr lang="en-GB" sz="3200" b="0" i="1">
                        <a:latin typeface="Cambria Math" panose="02040503050406030204" pitchFamily="18" charset="0"/>
                      </a:rPr>
                      <m:t>35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A45C8C13-1021-4C62-8466-7D4D89BECD7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3358" y="3415748"/>
                <a:ext cx="1340432" cy="791820"/>
              </a:xfrm>
              <a:prstGeom prst="rect">
                <a:avLst/>
              </a:prstGeom>
              <a:blipFill>
                <a:blip r:embed="rId5"/>
                <a:stretch>
                  <a:fillRect b="-123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11BDF95C-280E-4166-8C2B-A38369BC0B5D}"/>
                  </a:ext>
                </a:extLst>
              </p:cNvPr>
              <p:cNvSpPr/>
              <p:nvPr/>
            </p:nvSpPr>
            <p:spPr>
              <a:xfrm>
                <a:off x="9029883" y="4050420"/>
                <a:ext cx="1358064" cy="7918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3200" b="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3200" dirty="0"/>
                  <a:t> of </a:t>
                </a:r>
                <a14:m>
                  <m:oMath xmlns:m="http://schemas.openxmlformats.org/officeDocument/2006/math">
                    <m:r>
                      <a:rPr lang="en-GB" sz="3200" b="0" i="1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11BDF95C-280E-4166-8C2B-A38369BC0B5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9883" y="4050420"/>
                <a:ext cx="1358064" cy="791820"/>
              </a:xfrm>
              <a:prstGeom prst="rect">
                <a:avLst/>
              </a:prstGeom>
              <a:blipFill>
                <a:blip r:embed="rId6"/>
                <a:stretch>
                  <a:fillRect b="-123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1710F56B-86A9-4AF1-9E31-D3B7A90D4C64}"/>
                  </a:ext>
                </a:extLst>
              </p:cNvPr>
              <p:cNvSpPr/>
              <p:nvPr/>
            </p:nvSpPr>
            <p:spPr>
              <a:xfrm>
                <a:off x="2113358" y="4661580"/>
                <a:ext cx="1375698" cy="7918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3200" b="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3200" dirty="0"/>
                  <a:t> of </a:t>
                </a:r>
                <a14:m>
                  <m:oMath xmlns:m="http://schemas.openxmlformats.org/officeDocument/2006/math">
                    <m:r>
                      <a:rPr lang="en-GB" sz="32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GB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1710F56B-86A9-4AF1-9E31-D3B7A90D4C6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3358" y="4661580"/>
                <a:ext cx="1375698" cy="791820"/>
              </a:xfrm>
              <a:prstGeom prst="rect">
                <a:avLst/>
              </a:prstGeom>
              <a:blipFill>
                <a:blip r:embed="rId7"/>
                <a:stretch>
                  <a:fillRect b="-123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xmlns="" id="{D8252D80-0547-41DC-B80E-95BF5D763C6B}"/>
                  </a:ext>
                </a:extLst>
              </p:cNvPr>
              <p:cNvSpPr/>
              <p:nvPr/>
            </p:nvSpPr>
            <p:spPr>
              <a:xfrm>
                <a:off x="9029883" y="5340781"/>
                <a:ext cx="1375698" cy="7918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3200" b="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3200" dirty="0"/>
                  <a:t> of </a:t>
                </a:r>
                <a14:m>
                  <m:oMath xmlns:m="http://schemas.openxmlformats.org/officeDocument/2006/math">
                    <m:r>
                      <a:rPr lang="en-GB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𝟗𝟎</m:t>
                    </m:r>
                  </m:oMath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D8252D80-0547-41DC-B80E-95BF5D763C6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9883" y="5340781"/>
                <a:ext cx="1375698" cy="791820"/>
              </a:xfrm>
              <a:prstGeom prst="rect">
                <a:avLst/>
              </a:prstGeom>
              <a:blipFill>
                <a:blip r:embed="rId8"/>
                <a:stretch>
                  <a:fillRect b="-123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8801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536</Words>
  <Application>Microsoft Office PowerPoint</Application>
  <PresentationFormat>Widescreen</PresentationFormat>
  <Paragraphs>160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Office Theme</vt:lpstr>
      <vt:lpstr>Fractions, Decimals and Percentages Manipulation</vt:lpstr>
      <vt:lpstr>12×6</vt:lpstr>
      <vt:lpstr>12×6</vt:lpstr>
      <vt:lpstr>60÷4</vt:lpstr>
      <vt:lpstr>60÷4</vt:lpstr>
      <vt:lpstr>1/3 of 24</vt:lpstr>
      <vt:lpstr>1/3 of 24</vt:lpstr>
      <vt:lpstr>2/5 of 35</vt:lpstr>
      <vt:lpstr>2/5 of 35</vt:lpstr>
      <vt:lpstr>30% of 80</vt:lpstr>
      <vt:lpstr>30% of 80</vt:lpstr>
      <vt:lpstr>65% of 140</vt:lpstr>
      <vt:lpstr>65% of 140</vt:lpstr>
      <vt:lpstr>3/4-1/3</vt:lpstr>
      <vt:lpstr>3/4-1/3</vt:lpstr>
      <vt:lpstr>8/9÷2/3</vt:lpstr>
      <vt:lpstr>8/9÷2/3</vt:lpstr>
      <vt:lpstr>"Type equation here."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Fractions, Decimals and Percentages Manipulation</dc:title>
  <dc:creator>Andy Lutwyche</dc:creator>
  <cp:lastModifiedBy>A.Lutwyche</cp:lastModifiedBy>
  <cp:revision>29</cp:revision>
  <dcterms:created xsi:type="dcterms:W3CDTF">2020-08-22T18:38:29Z</dcterms:created>
  <dcterms:modified xsi:type="dcterms:W3CDTF">2020-09-28T10:45:07Z</dcterms:modified>
</cp:coreProperties>
</file>