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2" r:id="rId3"/>
    <p:sldId id="260" r:id="rId4"/>
    <p:sldId id="261" r:id="rId5"/>
    <p:sldId id="263" r:id="rId6"/>
    <p:sldId id="264" r:id="rId7"/>
    <p:sldId id="265" r:id="rId8"/>
    <p:sldId id="266" r:id="rId9"/>
    <p:sldId id="259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4118D-AFFE-43E4-AF2C-E7FE75CB7CD6}" type="datetimeFigureOut">
              <a:rPr lang="en-GB" smtClean="0"/>
              <a:t>18/09/2016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BFAC6-980B-4AEC-AB74-74955593D2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52072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4118D-AFFE-43E4-AF2C-E7FE75CB7CD6}" type="datetimeFigureOut">
              <a:rPr lang="en-GB" smtClean="0"/>
              <a:t>18/09/2016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BFAC6-980B-4AEC-AB74-74955593D2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42152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4118D-AFFE-43E4-AF2C-E7FE75CB7CD6}" type="datetimeFigureOut">
              <a:rPr lang="en-GB" smtClean="0"/>
              <a:t>18/09/2016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BFAC6-980B-4AEC-AB74-74955593D2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93393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4118D-AFFE-43E4-AF2C-E7FE75CB7CD6}" type="datetimeFigureOut">
              <a:rPr lang="en-GB" smtClean="0"/>
              <a:t>18/09/2016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BFAC6-980B-4AEC-AB74-74955593D2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52276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4118D-AFFE-43E4-AF2C-E7FE75CB7CD6}" type="datetimeFigureOut">
              <a:rPr lang="en-GB" smtClean="0"/>
              <a:t>18/09/2016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BFAC6-980B-4AEC-AB74-74955593D2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72572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4118D-AFFE-43E4-AF2C-E7FE75CB7CD6}" type="datetimeFigureOut">
              <a:rPr lang="en-GB" smtClean="0"/>
              <a:t>18/09/2016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BFAC6-980B-4AEC-AB74-74955593D2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54884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4118D-AFFE-43E4-AF2C-E7FE75CB7CD6}" type="datetimeFigureOut">
              <a:rPr lang="en-GB" smtClean="0"/>
              <a:t>18/09/2016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BFAC6-980B-4AEC-AB74-74955593D2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79077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4118D-AFFE-43E4-AF2C-E7FE75CB7CD6}" type="datetimeFigureOut">
              <a:rPr lang="en-GB" smtClean="0"/>
              <a:t>18/09/2016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BFAC6-980B-4AEC-AB74-74955593D2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99726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4118D-AFFE-43E4-AF2C-E7FE75CB7CD6}" type="datetimeFigureOut">
              <a:rPr lang="en-GB" smtClean="0"/>
              <a:t>18/09/2016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BFAC6-980B-4AEC-AB74-74955593D2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97191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4118D-AFFE-43E4-AF2C-E7FE75CB7CD6}" type="datetimeFigureOut">
              <a:rPr lang="en-GB" smtClean="0"/>
              <a:t>18/09/2016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BFAC6-980B-4AEC-AB74-74955593D2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29918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4118D-AFFE-43E4-AF2C-E7FE75CB7CD6}" type="datetimeFigureOut">
              <a:rPr lang="en-GB" smtClean="0"/>
              <a:t>18/09/2016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BFAC6-980B-4AEC-AB74-74955593D2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26231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F4118D-AFFE-43E4-AF2C-E7FE75CB7CD6}" type="datetimeFigureOut">
              <a:rPr lang="en-GB" smtClean="0"/>
              <a:t>18/09/2016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5BFAC6-980B-4AEC-AB74-74955593D2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44191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17" Type="http://schemas.openxmlformats.org/officeDocument/2006/relationships/image" Target="../media/image16.png"/><Relationship Id="rId2" Type="http://schemas.openxmlformats.org/officeDocument/2006/relationships/image" Target="../media/image1.png"/><Relationship Id="rId16" Type="http://schemas.openxmlformats.org/officeDocument/2006/relationships/image" Target="../media/image15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1.png"/><Relationship Id="rId18" Type="http://schemas.openxmlformats.org/officeDocument/2006/relationships/image" Target="../media/image24.png"/><Relationship Id="rId3" Type="http://schemas.openxmlformats.org/officeDocument/2006/relationships/image" Target="../media/image17.png"/><Relationship Id="rId7" Type="http://schemas.openxmlformats.org/officeDocument/2006/relationships/image" Target="../media/image6.png"/><Relationship Id="rId12" Type="http://schemas.openxmlformats.org/officeDocument/2006/relationships/image" Target="../media/image21.png"/><Relationship Id="rId17" Type="http://schemas.openxmlformats.org/officeDocument/2006/relationships/image" Target="../media/image15.png"/><Relationship Id="rId2" Type="http://schemas.openxmlformats.org/officeDocument/2006/relationships/image" Target="../media/image1.png"/><Relationship Id="rId16" Type="http://schemas.openxmlformats.org/officeDocument/2006/relationships/image" Target="../media/image2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11" Type="http://schemas.openxmlformats.org/officeDocument/2006/relationships/image" Target="../media/image9.png"/><Relationship Id="rId5" Type="http://schemas.openxmlformats.org/officeDocument/2006/relationships/image" Target="../media/image4.png"/><Relationship Id="rId15" Type="http://schemas.openxmlformats.org/officeDocument/2006/relationships/image" Target="../media/image13.png"/><Relationship Id="rId10" Type="http://schemas.openxmlformats.org/officeDocument/2006/relationships/image" Target="../media/image20.png"/><Relationship Id="rId4" Type="http://schemas.openxmlformats.org/officeDocument/2006/relationships/image" Target="../media/image18.png"/><Relationship Id="rId9" Type="http://schemas.openxmlformats.org/officeDocument/2006/relationships/image" Target="../media/image19.png"/><Relationship Id="rId14" Type="http://schemas.openxmlformats.org/officeDocument/2006/relationships/image" Target="../media/image22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1.png"/><Relationship Id="rId13" Type="http://schemas.openxmlformats.org/officeDocument/2006/relationships/image" Target="../media/image120.png"/><Relationship Id="rId3" Type="http://schemas.openxmlformats.org/officeDocument/2006/relationships/image" Target="../media/image210.png"/><Relationship Id="rId7" Type="http://schemas.openxmlformats.org/officeDocument/2006/relationships/image" Target="../media/image610.png"/><Relationship Id="rId12" Type="http://schemas.openxmlformats.org/officeDocument/2006/relationships/image" Target="../media/image11.png"/><Relationship Id="rId17" Type="http://schemas.openxmlformats.org/officeDocument/2006/relationships/image" Target="../media/image160.png"/><Relationship Id="rId2" Type="http://schemas.openxmlformats.org/officeDocument/2006/relationships/image" Target="../media/image110.png"/><Relationship Id="rId16" Type="http://schemas.openxmlformats.org/officeDocument/2006/relationships/image" Target="../media/image15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10.png"/><Relationship Id="rId11" Type="http://schemas.openxmlformats.org/officeDocument/2006/relationships/image" Target="../media/image100.png"/><Relationship Id="rId5" Type="http://schemas.openxmlformats.org/officeDocument/2006/relationships/image" Target="../media/image410.png"/><Relationship Id="rId15" Type="http://schemas.openxmlformats.org/officeDocument/2006/relationships/image" Target="../media/image140.png"/><Relationship Id="rId10" Type="http://schemas.openxmlformats.org/officeDocument/2006/relationships/image" Target="../media/image90.png"/><Relationship Id="rId4" Type="http://schemas.openxmlformats.org/officeDocument/2006/relationships/image" Target="../media/image310.png"/><Relationship Id="rId9" Type="http://schemas.openxmlformats.org/officeDocument/2006/relationships/image" Target="../media/image80.png"/><Relationship Id="rId14" Type="http://schemas.openxmlformats.org/officeDocument/2006/relationships/image" Target="../media/image130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1.png"/><Relationship Id="rId13" Type="http://schemas.openxmlformats.org/officeDocument/2006/relationships/image" Target="../media/image11.png"/><Relationship Id="rId18" Type="http://schemas.openxmlformats.org/officeDocument/2006/relationships/image" Target="../media/image240.png"/><Relationship Id="rId3" Type="http://schemas.openxmlformats.org/officeDocument/2006/relationships/image" Target="../media/image170.png"/><Relationship Id="rId7" Type="http://schemas.openxmlformats.org/officeDocument/2006/relationships/image" Target="../media/image610.png"/><Relationship Id="rId12" Type="http://schemas.openxmlformats.org/officeDocument/2006/relationships/image" Target="../media/image211.png"/><Relationship Id="rId17" Type="http://schemas.openxmlformats.org/officeDocument/2006/relationships/image" Target="../media/image150.png"/><Relationship Id="rId2" Type="http://schemas.openxmlformats.org/officeDocument/2006/relationships/image" Target="../media/image110.png"/><Relationship Id="rId16" Type="http://schemas.openxmlformats.org/officeDocument/2006/relationships/image" Target="../media/image23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10.png"/><Relationship Id="rId11" Type="http://schemas.openxmlformats.org/officeDocument/2006/relationships/image" Target="../media/image90.png"/><Relationship Id="rId5" Type="http://schemas.openxmlformats.org/officeDocument/2006/relationships/image" Target="../media/image410.png"/><Relationship Id="rId15" Type="http://schemas.openxmlformats.org/officeDocument/2006/relationships/image" Target="../media/image130.png"/><Relationship Id="rId10" Type="http://schemas.openxmlformats.org/officeDocument/2006/relationships/image" Target="../media/image200.png"/><Relationship Id="rId4" Type="http://schemas.openxmlformats.org/officeDocument/2006/relationships/image" Target="../media/image180.png"/><Relationship Id="rId9" Type="http://schemas.openxmlformats.org/officeDocument/2006/relationships/image" Target="../media/image190.png"/><Relationship Id="rId14" Type="http://schemas.openxmlformats.org/officeDocument/2006/relationships/image" Target="../media/image220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9.png"/><Relationship Id="rId13" Type="http://schemas.openxmlformats.org/officeDocument/2006/relationships/image" Target="../media/image12.png"/><Relationship Id="rId3" Type="http://schemas.openxmlformats.org/officeDocument/2006/relationships/image" Target="../media/image2.png"/><Relationship Id="rId7" Type="http://schemas.openxmlformats.org/officeDocument/2006/relationships/image" Target="../media/image28.png"/><Relationship Id="rId12" Type="http://schemas.openxmlformats.org/officeDocument/2006/relationships/image" Target="../media/image31.png"/><Relationship Id="rId17" Type="http://schemas.openxmlformats.org/officeDocument/2006/relationships/image" Target="../media/image16.png"/><Relationship Id="rId2" Type="http://schemas.openxmlformats.org/officeDocument/2006/relationships/image" Target="../media/image25.png"/><Relationship Id="rId16" Type="http://schemas.openxmlformats.org/officeDocument/2006/relationships/image" Target="../media/image3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7.png"/><Relationship Id="rId11" Type="http://schemas.openxmlformats.org/officeDocument/2006/relationships/image" Target="../media/image10.png"/><Relationship Id="rId5" Type="http://schemas.openxmlformats.org/officeDocument/2006/relationships/image" Target="../media/image26.png"/><Relationship Id="rId15" Type="http://schemas.openxmlformats.org/officeDocument/2006/relationships/image" Target="../media/image14.png"/><Relationship Id="rId10" Type="http://schemas.openxmlformats.org/officeDocument/2006/relationships/image" Target="../media/image30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32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9.png"/><Relationship Id="rId13" Type="http://schemas.openxmlformats.org/officeDocument/2006/relationships/image" Target="../media/image31.png"/><Relationship Id="rId18" Type="http://schemas.openxmlformats.org/officeDocument/2006/relationships/image" Target="../media/image41.png"/><Relationship Id="rId3" Type="http://schemas.openxmlformats.org/officeDocument/2006/relationships/image" Target="../media/image34.png"/><Relationship Id="rId7" Type="http://schemas.openxmlformats.org/officeDocument/2006/relationships/image" Target="../media/image28.png"/><Relationship Id="rId12" Type="http://schemas.openxmlformats.org/officeDocument/2006/relationships/image" Target="../media/image38.png"/><Relationship Id="rId17" Type="http://schemas.openxmlformats.org/officeDocument/2006/relationships/image" Target="../media/image33.png"/><Relationship Id="rId2" Type="http://schemas.openxmlformats.org/officeDocument/2006/relationships/image" Target="../media/image25.png"/><Relationship Id="rId16" Type="http://schemas.openxmlformats.org/officeDocument/2006/relationships/image" Target="../media/image4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7.png"/><Relationship Id="rId11" Type="http://schemas.openxmlformats.org/officeDocument/2006/relationships/image" Target="../media/image30.png"/><Relationship Id="rId5" Type="http://schemas.openxmlformats.org/officeDocument/2006/relationships/image" Target="../media/image26.png"/><Relationship Id="rId15" Type="http://schemas.openxmlformats.org/officeDocument/2006/relationships/image" Target="../media/image32.png"/><Relationship Id="rId10" Type="http://schemas.openxmlformats.org/officeDocument/2006/relationships/image" Target="../media/image37.png"/><Relationship Id="rId4" Type="http://schemas.openxmlformats.org/officeDocument/2006/relationships/image" Target="../media/image35.png"/><Relationship Id="rId9" Type="http://schemas.openxmlformats.org/officeDocument/2006/relationships/image" Target="../media/image36.png"/><Relationship Id="rId14" Type="http://schemas.openxmlformats.org/officeDocument/2006/relationships/image" Target="../media/image39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48.png"/><Relationship Id="rId13" Type="http://schemas.openxmlformats.org/officeDocument/2006/relationships/image" Target="../media/image52.png"/><Relationship Id="rId18" Type="http://schemas.openxmlformats.org/officeDocument/2006/relationships/image" Target="../media/image57.png"/><Relationship Id="rId3" Type="http://schemas.openxmlformats.org/officeDocument/2006/relationships/image" Target="../media/image43.png"/><Relationship Id="rId7" Type="http://schemas.openxmlformats.org/officeDocument/2006/relationships/image" Target="../media/image47.png"/><Relationship Id="rId12" Type="http://schemas.openxmlformats.org/officeDocument/2006/relationships/image" Target="../media/image51.png"/><Relationship Id="rId17" Type="http://schemas.openxmlformats.org/officeDocument/2006/relationships/image" Target="../media/image56.png"/><Relationship Id="rId2" Type="http://schemas.openxmlformats.org/officeDocument/2006/relationships/image" Target="../media/image42.png"/><Relationship Id="rId16" Type="http://schemas.openxmlformats.org/officeDocument/2006/relationships/image" Target="../media/image55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6.png"/><Relationship Id="rId11" Type="http://schemas.openxmlformats.org/officeDocument/2006/relationships/image" Target="../media/image50.png"/><Relationship Id="rId5" Type="http://schemas.openxmlformats.org/officeDocument/2006/relationships/image" Target="../media/image45.png"/><Relationship Id="rId15" Type="http://schemas.openxmlformats.org/officeDocument/2006/relationships/image" Target="../media/image54.png"/><Relationship Id="rId10" Type="http://schemas.openxmlformats.org/officeDocument/2006/relationships/image" Target="../media/image49.png"/><Relationship Id="rId19" Type="http://schemas.openxmlformats.org/officeDocument/2006/relationships/image" Target="../media/image58.png"/><Relationship Id="rId4" Type="http://schemas.openxmlformats.org/officeDocument/2006/relationships/image" Target="../media/image44.png"/><Relationship Id="rId9" Type="http://schemas.openxmlformats.org/officeDocument/2006/relationships/image" Target="../media/image10.png"/><Relationship Id="rId14" Type="http://schemas.openxmlformats.org/officeDocument/2006/relationships/image" Target="../media/image53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48.png"/><Relationship Id="rId13" Type="http://schemas.openxmlformats.org/officeDocument/2006/relationships/image" Target="../media/image63.png"/><Relationship Id="rId18" Type="http://schemas.openxmlformats.org/officeDocument/2006/relationships/image" Target="../media/image68.png"/><Relationship Id="rId3" Type="http://schemas.openxmlformats.org/officeDocument/2006/relationships/image" Target="../media/image43.png"/><Relationship Id="rId7" Type="http://schemas.openxmlformats.org/officeDocument/2006/relationships/image" Target="../media/image47.png"/><Relationship Id="rId12" Type="http://schemas.openxmlformats.org/officeDocument/2006/relationships/image" Target="../media/image62.png"/><Relationship Id="rId17" Type="http://schemas.openxmlformats.org/officeDocument/2006/relationships/image" Target="../media/image67.png"/><Relationship Id="rId2" Type="http://schemas.openxmlformats.org/officeDocument/2006/relationships/image" Target="../media/image42.png"/><Relationship Id="rId16" Type="http://schemas.openxmlformats.org/officeDocument/2006/relationships/image" Target="../media/image66.png"/><Relationship Id="rId20" Type="http://schemas.openxmlformats.org/officeDocument/2006/relationships/image" Target="../media/image7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6.png"/><Relationship Id="rId11" Type="http://schemas.openxmlformats.org/officeDocument/2006/relationships/image" Target="../media/image61.png"/><Relationship Id="rId5" Type="http://schemas.openxmlformats.org/officeDocument/2006/relationships/image" Target="../media/image45.png"/><Relationship Id="rId15" Type="http://schemas.openxmlformats.org/officeDocument/2006/relationships/image" Target="../media/image65.png"/><Relationship Id="rId10" Type="http://schemas.openxmlformats.org/officeDocument/2006/relationships/image" Target="../media/image60.png"/><Relationship Id="rId19" Type="http://schemas.openxmlformats.org/officeDocument/2006/relationships/image" Target="../media/image69.png"/><Relationship Id="rId4" Type="http://schemas.openxmlformats.org/officeDocument/2006/relationships/image" Target="../media/image44.png"/><Relationship Id="rId9" Type="http://schemas.openxmlformats.org/officeDocument/2006/relationships/image" Target="../media/image59.png"/><Relationship Id="rId14" Type="http://schemas.openxmlformats.org/officeDocument/2006/relationships/image" Target="../media/image64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0.png"/><Relationship Id="rId3" Type="http://schemas.openxmlformats.org/officeDocument/2006/relationships/image" Target="../media/image210.png"/><Relationship Id="rId7" Type="http://schemas.openxmlformats.org/officeDocument/2006/relationships/image" Target="../media/image260.png"/><Relationship Id="rId12" Type="http://schemas.openxmlformats.org/officeDocument/2006/relationships/image" Target="../media/image160.png"/><Relationship Id="rId2" Type="http://schemas.openxmlformats.org/officeDocument/2006/relationships/image" Target="../media/image8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0.png"/><Relationship Id="rId11" Type="http://schemas.openxmlformats.org/officeDocument/2006/relationships/image" Target="../media/image280.png"/><Relationship Id="rId5" Type="http://schemas.openxmlformats.org/officeDocument/2006/relationships/image" Target="../media/image250.png"/><Relationship Id="rId10" Type="http://schemas.openxmlformats.org/officeDocument/2006/relationships/image" Target="../media/image140.png"/><Relationship Id="rId4" Type="http://schemas.openxmlformats.org/officeDocument/2006/relationships/image" Target="../media/image310.png"/><Relationship Id="rId9" Type="http://schemas.openxmlformats.org/officeDocument/2006/relationships/image" Target="../media/image27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4" name="Rectangle 3"/>
              <p:cNvSpPr/>
              <p:nvPr/>
            </p:nvSpPr>
            <p:spPr>
              <a:xfrm>
                <a:off x="5499277" y="2859111"/>
                <a:ext cx="1094706" cy="1171975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800" i="1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800" b="0" i="1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2800" b="0" i="1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  <m:t>8</m:t>
                          </m:r>
                        </m:den>
                      </m:f>
                    </m:oMath>
                  </m:oMathPara>
                </a14:m>
                <a:endParaRPr lang="en-GB" sz="2800" dirty="0">
                  <a:solidFill>
                    <a:sysClr val="windowText" lastClr="000000"/>
                  </a:solidFill>
                </a:endParaRPr>
              </a:p>
            </p:txBody>
          </p:sp>
        </mc:Choice>
        <mc:Fallback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99277" y="2859111"/>
                <a:ext cx="1094706" cy="1171975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  <a:ln w="2857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" name="Straight Connector 5"/>
          <p:cNvCxnSpPr/>
          <p:nvPr/>
        </p:nvCxnSpPr>
        <p:spPr>
          <a:xfrm flipV="1">
            <a:off x="6606862" y="1738645"/>
            <a:ext cx="1448873" cy="112046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>
            <a:stCxn id="4" idx="3"/>
            <a:endCxn id="37" idx="1"/>
          </p:cNvCxnSpPr>
          <p:nvPr/>
        </p:nvCxnSpPr>
        <p:spPr>
          <a:xfrm flipV="1">
            <a:off x="6593983" y="3432220"/>
            <a:ext cx="2137896" cy="12879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6606862" y="4018207"/>
            <a:ext cx="1448873" cy="112046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flipH="1" flipV="1">
            <a:off x="4005328" y="1738645"/>
            <a:ext cx="1493951" cy="112046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4005328" y="4031086"/>
            <a:ext cx="1481071" cy="109470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>
            <a:stCxn id="38" idx="3"/>
            <a:endCxn id="4" idx="1"/>
          </p:cNvCxnSpPr>
          <p:nvPr/>
        </p:nvCxnSpPr>
        <p:spPr>
          <a:xfrm>
            <a:off x="3400020" y="3445098"/>
            <a:ext cx="2099257" cy="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>
            <a:stCxn id="4" idx="0"/>
            <a:endCxn id="29" idx="2"/>
          </p:cNvCxnSpPr>
          <p:nvPr/>
        </p:nvCxnSpPr>
        <p:spPr>
          <a:xfrm flipV="1">
            <a:off x="6046630" y="1378036"/>
            <a:ext cx="0" cy="1481075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stCxn id="4" idx="2"/>
            <a:endCxn id="30" idx="0"/>
          </p:cNvCxnSpPr>
          <p:nvPr/>
        </p:nvCxnSpPr>
        <p:spPr>
          <a:xfrm>
            <a:off x="6046630" y="4031086"/>
            <a:ext cx="0" cy="149394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29" name="Rectangle 28"/>
              <p:cNvSpPr/>
              <p:nvPr/>
            </p:nvSpPr>
            <p:spPr>
              <a:xfrm>
                <a:off x="5499277" y="206061"/>
                <a:ext cx="1094706" cy="1171975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8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/>
                        <m:den/>
                      </m:f>
                    </m:oMath>
                  </m:oMathPara>
                </a14:m>
                <a:endParaRPr lang="en-GB" sz="2800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29" name="Rectangle 2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99277" y="206061"/>
                <a:ext cx="1094706" cy="1171975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  <a:ln w="2857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0" name="Rectangle 29"/>
              <p:cNvSpPr/>
              <p:nvPr/>
            </p:nvSpPr>
            <p:spPr>
              <a:xfrm>
                <a:off x="5499277" y="5525033"/>
                <a:ext cx="1094706" cy="1171975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8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/>
                        <m:den/>
                      </m:f>
                    </m:oMath>
                  </m:oMathPara>
                </a14:m>
                <a:endParaRPr lang="en-GB" sz="2800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30" name="Rectangle 2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99277" y="5525033"/>
                <a:ext cx="1094706" cy="1171975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  <a:ln w="2857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3" name="Rectangle 32"/>
              <p:cNvSpPr/>
              <p:nvPr/>
            </p:nvSpPr>
            <p:spPr>
              <a:xfrm>
                <a:off x="8055735" y="566670"/>
                <a:ext cx="1094706" cy="1171975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800" i="1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800" b="0" i="1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GB" sz="2800" b="0" i="1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GB" sz="2800" dirty="0">
                  <a:solidFill>
                    <a:sysClr val="windowText" lastClr="000000"/>
                  </a:solidFill>
                </a:endParaRPr>
              </a:p>
            </p:txBody>
          </p:sp>
        </mc:Choice>
        <mc:Fallback>
          <p:sp>
            <p:nvSpPr>
              <p:cNvPr id="33" name="Rectangle 3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55735" y="566670"/>
                <a:ext cx="1094706" cy="1171975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  <a:ln w="2857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4" name="Rectangle 33"/>
              <p:cNvSpPr/>
              <p:nvPr/>
            </p:nvSpPr>
            <p:spPr>
              <a:xfrm>
                <a:off x="2910622" y="566670"/>
                <a:ext cx="1094706" cy="1171975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800" i="1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800" b="0" i="1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  <m:r>
                            <a:rPr lang="en-GB" sz="2800" b="0" i="1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GB" sz="2800" b="0" i="1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  <m:t>24</m:t>
                          </m:r>
                        </m:den>
                      </m:f>
                    </m:oMath>
                  </m:oMathPara>
                </a14:m>
                <a:endParaRPr lang="en-GB" sz="2800" dirty="0">
                  <a:solidFill>
                    <a:sysClr val="windowText" lastClr="000000"/>
                  </a:solidFill>
                </a:endParaRPr>
              </a:p>
            </p:txBody>
          </p:sp>
        </mc:Choice>
        <mc:Fallback>
          <p:sp>
            <p:nvSpPr>
              <p:cNvPr id="34" name="Rectangle 3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10622" y="566670"/>
                <a:ext cx="1094706" cy="1171975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  <a:ln w="2857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5" name="Rectangle 34"/>
              <p:cNvSpPr/>
              <p:nvPr/>
            </p:nvSpPr>
            <p:spPr>
              <a:xfrm>
                <a:off x="2910622" y="5125793"/>
                <a:ext cx="1094706" cy="1171975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800" i="1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800" b="0" i="1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  <m:t>11</m:t>
                          </m:r>
                        </m:num>
                        <m:den>
                          <m:r>
                            <a:rPr lang="en-GB" sz="2800" b="0" i="1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  <m:t>40</m:t>
                          </m:r>
                        </m:den>
                      </m:f>
                    </m:oMath>
                  </m:oMathPara>
                </a14:m>
                <a:endParaRPr lang="en-GB" sz="2800" dirty="0">
                  <a:solidFill>
                    <a:sysClr val="windowText" lastClr="000000"/>
                  </a:solidFill>
                </a:endParaRPr>
              </a:p>
            </p:txBody>
          </p:sp>
        </mc:Choice>
        <mc:Fallback>
          <p:sp>
            <p:nvSpPr>
              <p:cNvPr id="35" name="Rectangle 3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10622" y="5125793"/>
                <a:ext cx="1094706" cy="1171975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  <a:ln w="2857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6" name="Rectangle 35"/>
              <p:cNvSpPr/>
              <p:nvPr/>
            </p:nvSpPr>
            <p:spPr>
              <a:xfrm>
                <a:off x="8055735" y="5125794"/>
                <a:ext cx="1094706" cy="1171975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800" i="1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800" b="0" i="1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  <m:t>7</m:t>
                          </m:r>
                        </m:num>
                        <m:den>
                          <m:r>
                            <a:rPr lang="en-GB" sz="2800" b="0" i="1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  <m:t>16</m:t>
                          </m:r>
                        </m:den>
                      </m:f>
                    </m:oMath>
                  </m:oMathPara>
                </a14:m>
                <a:endParaRPr lang="en-GB" sz="2800" dirty="0">
                  <a:solidFill>
                    <a:sysClr val="windowText" lastClr="000000"/>
                  </a:solidFill>
                </a:endParaRPr>
              </a:p>
            </p:txBody>
          </p:sp>
        </mc:Choice>
        <mc:Fallback>
          <p:sp>
            <p:nvSpPr>
              <p:cNvPr id="36" name="Rectangle 3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55735" y="5125794"/>
                <a:ext cx="1094706" cy="1171975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  <a:ln w="2857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7" name="Rectangle 36"/>
              <p:cNvSpPr/>
              <p:nvPr/>
            </p:nvSpPr>
            <p:spPr>
              <a:xfrm>
                <a:off x="8731879" y="2846232"/>
                <a:ext cx="1094706" cy="1171975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8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/>
                        <m:den/>
                      </m:f>
                    </m:oMath>
                  </m:oMathPara>
                </a14:m>
                <a:endParaRPr lang="en-GB" sz="2800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37" name="Rectangle 3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31879" y="2846232"/>
                <a:ext cx="1094706" cy="1171975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  <a:ln w="2857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8" name="Rectangle 37"/>
              <p:cNvSpPr/>
              <p:nvPr/>
            </p:nvSpPr>
            <p:spPr>
              <a:xfrm>
                <a:off x="2305314" y="2859110"/>
                <a:ext cx="1094706" cy="1171975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8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/>
                        <m:den/>
                      </m:f>
                    </m:oMath>
                  </m:oMathPara>
                </a14:m>
                <a:endParaRPr lang="en-GB" sz="2800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38" name="Rectangle 3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05314" y="2859110"/>
                <a:ext cx="1094706" cy="1171975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  <a:ln w="2857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5" name="Rectangle 44"/>
              <p:cNvSpPr/>
              <p:nvPr/>
            </p:nvSpPr>
            <p:spPr>
              <a:xfrm>
                <a:off x="5698362" y="1647424"/>
                <a:ext cx="670777" cy="865029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2000" b="0" i="1" smtClean="0">
                          <a:solidFill>
                            <a:sysClr val="windowText" lastClr="00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GB" sz="2000" i="1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b="0" i="1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GB" sz="2000" b="0" i="1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  <m:t>8</m:t>
                          </m:r>
                        </m:den>
                      </m:f>
                    </m:oMath>
                  </m:oMathPara>
                </a14:m>
                <a:endParaRPr lang="en-GB" sz="2000" dirty="0">
                  <a:solidFill>
                    <a:sysClr val="windowText" lastClr="000000"/>
                  </a:solidFill>
                </a:endParaRPr>
              </a:p>
            </p:txBody>
          </p:sp>
        </mc:Choice>
        <mc:Fallback>
          <p:sp>
            <p:nvSpPr>
              <p:cNvPr id="45" name="Rectangle 4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98362" y="1647424"/>
                <a:ext cx="670777" cy="865029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  <a:ln w="2857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0" name="Rectangle 49"/>
              <p:cNvSpPr/>
              <p:nvPr/>
            </p:nvSpPr>
            <p:spPr>
              <a:xfrm>
                <a:off x="7069424" y="1866363"/>
                <a:ext cx="670777" cy="865029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20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GB" sz="20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/>
                        <m:den/>
                      </m:f>
                    </m:oMath>
                  </m:oMathPara>
                </a14:m>
                <a:endParaRPr lang="en-GB" sz="2000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50" name="Rectangle 4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69424" y="1866363"/>
                <a:ext cx="670777" cy="865029"/>
              </a:xfrm>
              <a:prstGeom prst="rect">
                <a:avLst/>
              </a:prstGeom>
              <a:blipFill rotWithShape="0">
                <a:blip r:embed="rId11"/>
                <a:stretch>
                  <a:fillRect/>
                </a:stretch>
              </a:blipFill>
              <a:ln w="2857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Rectangle 50"/>
              <p:cNvSpPr/>
              <p:nvPr/>
            </p:nvSpPr>
            <p:spPr>
              <a:xfrm>
                <a:off x="7352760" y="2999704"/>
                <a:ext cx="670777" cy="865029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2000" b="0" i="1" smtClean="0">
                          <a:solidFill>
                            <a:sysClr val="windowText" lastClr="00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GB" sz="2000" i="1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b="0" i="1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2000" b="0" i="1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GB" sz="2000" dirty="0">
                  <a:solidFill>
                    <a:sysClr val="windowText" lastClr="000000"/>
                  </a:solidFill>
                </a:endParaRPr>
              </a:p>
            </p:txBody>
          </p:sp>
        </mc:Choice>
        <mc:Fallback xmlns="">
          <p:sp>
            <p:nvSpPr>
              <p:cNvPr id="51" name="Rectangle 5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52760" y="2999704"/>
                <a:ext cx="670777" cy="865029"/>
              </a:xfrm>
              <a:prstGeom prst="rect">
                <a:avLst/>
              </a:prstGeom>
              <a:blipFill rotWithShape="0">
                <a:blip r:embed="rId12"/>
                <a:stretch>
                  <a:fillRect/>
                </a:stretch>
              </a:blipFill>
              <a:ln w="2857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2" name="Rectangle 51"/>
              <p:cNvSpPr/>
              <p:nvPr/>
            </p:nvSpPr>
            <p:spPr>
              <a:xfrm>
                <a:off x="7069424" y="4260760"/>
                <a:ext cx="670777" cy="865029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20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GB" sz="20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/>
                        <m:den/>
                      </m:f>
                    </m:oMath>
                  </m:oMathPara>
                </a14:m>
                <a:endParaRPr lang="en-GB" sz="2000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52" name="Rectangle 5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69424" y="4260760"/>
                <a:ext cx="670777" cy="865029"/>
              </a:xfrm>
              <a:prstGeom prst="rect">
                <a:avLst/>
              </a:prstGeom>
              <a:blipFill rotWithShape="0">
                <a:blip r:embed="rId13"/>
                <a:stretch>
                  <a:fillRect/>
                </a:stretch>
              </a:blipFill>
              <a:ln w="2857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3" name="Rectangle 52"/>
              <p:cNvSpPr/>
              <p:nvPr/>
            </p:nvSpPr>
            <p:spPr>
              <a:xfrm>
                <a:off x="5698361" y="4377744"/>
                <a:ext cx="670777" cy="865029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2000" b="0" i="1" smtClean="0">
                          <a:solidFill>
                            <a:sysClr val="windowText" lastClr="00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GB" sz="2000" i="1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b="0" i="1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  <m:t>11</m:t>
                          </m:r>
                        </m:num>
                        <m:den>
                          <m:r>
                            <a:rPr lang="en-GB" sz="2000" b="0" i="1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  <m:t>24</m:t>
                          </m:r>
                        </m:den>
                      </m:f>
                    </m:oMath>
                  </m:oMathPara>
                </a14:m>
                <a:endParaRPr lang="en-GB" sz="2000" dirty="0">
                  <a:solidFill>
                    <a:sysClr val="windowText" lastClr="000000"/>
                  </a:solidFill>
                </a:endParaRPr>
              </a:p>
            </p:txBody>
          </p:sp>
        </mc:Choice>
        <mc:Fallback>
          <p:sp>
            <p:nvSpPr>
              <p:cNvPr id="53" name="Rectangle 5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98361" y="4377744"/>
                <a:ext cx="670777" cy="865029"/>
              </a:xfrm>
              <a:prstGeom prst="rect">
                <a:avLst/>
              </a:prstGeom>
              <a:blipFill rotWithShape="0">
                <a:blip r:embed="rId14"/>
                <a:stretch>
                  <a:fillRect/>
                </a:stretch>
              </a:blipFill>
              <a:ln w="2857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4" name="Rectangle 53"/>
              <p:cNvSpPr/>
              <p:nvPr/>
            </p:nvSpPr>
            <p:spPr>
              <a:xfrm>
                <a:off x="4428177" y="1866363"/>
                <a:ext cx="670777" cy="865029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20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GB" sz="20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/>
                        <m:den/>
                      </m:f>
                    </m:oMath>
                  </m:oMathPara>
                </a14:m>
                <a:endParaRPr lang="en-GB" sz="2000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54" name="Rectangle 5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28177" y="1866363"/>
                <a:ext cx="670777" cy="865029"/>
              </a:xfrm>
              <a:prstGeom prst="rect">
                <a:avLst/>
              </a:prstGeom>
              <a:blipFill rotWithShape="0">
                <a:blip r:embed="rId15"/>
                <a:stretch>
                  <a:fillRect/>
                </a:stretch>
              </a:blipFill>
              <a:ln w="2857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5" name="Rectangle 54"/>
              <p:cNvSpPr/>
              <p:nvPr/>
            </p:nvSpPr>
            <p:spPr>
              <a:xfrm>
                <a:off x="4081525" y="2999703"/>
                <a:ext cx="670777" cy="865029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2000" b="0" i="1" smtClean="0">
                          <a:solidFill>
                            <a:sysClr val="windowText" lastClr="00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GB" sz="2000" i="1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b="0" i="1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2000" b="0" i="1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  <m:t>7</m:t>
                          </m:r>
                        </m:den>
                      </m:f>
                    </m:oMath>
                  </m:oMathPara>
                </a14:m>
                <a:endParaRPr lang="en-GB" sz="2000" dirty="0">
                  <a:solidFill>
                    <a:sysClr val="windowText" lastClr="000000"/>
                  </a:solidFill>
                </a:endParaRPr>
              </a:p>
            </p:txBody>
          </p:sp>
        </mc:Choice>
        <mc:Fallback>
          <p:sp>
            <p:nvSpPr>
              <p:cNvPr id="55" name="Rectangle 5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81525" y="2999703"/>
                <a:ext cx="670777" cy="865029"/>
              </a:xfrm>
              <a:prstGeom prst="rect">
                <a:avLst/>
              </a:prstGeom>
              <a:blipFill rotWithShape="0">
                <a:blip r:embed="rId16"/>
                <a:stretch>
                  <a:fillRect/>
                </a:stretch>
              </a:blipFill>
              <a:ln w="2857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6" name="Rectangle 55"/>
              <p:cNvSpPr/>
              <p:nvPr/>
            </p:nvSpPr>
            <p:spPr>
              <a:xfrm>
                <a:off x="4428176" y="4260759"/>
                <a:ext cx="670777" cy="865029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20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GB" sz="20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/>
                        <m:den/>
                      </m:f>
                    </m:oMath>
                  </m:oMathPara>
                </a14:m>
                <a:endParaRPr lang="en-GB" sz="2000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56" name="Rectangle 5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28176" y="4260759"/>
                <a:ext cx="670777" cy="865029"/>
              </a:xfrm>
              <a:prstGeom prst="rect">
                <a:avLst/>
              </a:prstGeom>
              <a:blipFill rotWithShape="0">
                <a:blip r:embed="rId17"/>
                <a:stretch>
                  <a:fillRect/>
                </a:stretch>
              </a:blipFill>
              <a:ln w="2857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TextBox 1"/>
          <p:cNvSpPr txBox="1"/>
          <p:nvPr/>
        </p:nvSpPr>
        <p:spPr>
          <a:xfrm>
            <a:off x="537" y="206061"/>
            <a:ext cx="257577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b="1" i="1" dirty="0" smtClean="0"/>
              <a:t>Fraction Spider </a:t>
            </a:r>
            <a:r>
              <a:rPr lang="en-GB" sz="3200" b="1" i="1" dirty="0" smtClean="0"/>
              <a:t>1</a:t>
            </a:r>
            <a:endParaRPr lang="en-GB" sz="3200" b="1" i="1" dirty="0"/>
          </a:p>
        </p:txBody>
      </p:sp>
    </p:spTree>
    <p:extLst>
      <p:ext uri="{BB962C8B-B14F-4D97-AF65-F5344CB8AC3E}">
        <p14:creationId xmlns:p14="http://schemas.microsoft.com/office/powerpoint/2010/main" val="34069333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4" name="Rectangle 3"/>
              <p:cNvSpPr/>
              <p:nvPr/>
            </p:nvSpPr>
            <p:spPr>
              <a:xfrm>
                <a:off x="5499277" y="2859111"/>
                <a:ext cx="1094706" cy="1171975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800" i="1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800" b="0" i="1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2800" b="0" i="1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  <m:t>8</m:t>
                          </m:r>
                        </m:den>
                      </m:f>
                    </m:oMath>
                  </m:oMathPara>
                </a14:m>
                <a:endParaRPr lang="en-GB" sz="2800" dirty="0">
                  <a:solidFill>
                    <a:sysClr val="windowText" lastClr="000000"/>
                  </a:solidFill>
                </a:endParaRPr>
              </a:p>
            </p:txBody>
          </p:sp>
        </mc:Choice>
        <mc:Fallback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99277" y="2859111"/>
                <a:ext cx="1094706" cy="1171975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  <a:ln w="2857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" name="Straight Connector 5"/>
          <p:cNvCxnSpPr/>
          <p:nvPr/>
        </p:nvCxnSpPr>
        <p:spPr>
          <a:xfrm flipV="1">
            <a:off x="6606862" y="1738645"/>
            <a:ext cx="1448873" cy="112046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>
            <a:stCxn id="4" idx="3"/>
            <a:endCxn id="37" idx="1"/>
          </p:cNvCxnSpPr>
          <p:nvPr/>
        </p:nvCxnSpPr>
        <p:spPr>
          <a:xfrm flipV="1">
            <a:off x="6593983" y="3432220"/>
            <a:ext cx="2137896" cy="12879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6606862" y="4018207"/>
            <a:ext cx="1448873" cy="112046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flipH="1" flipV="1">
            <a:off x="4005328" y="1738645"/>
            <a:ext cx="1493951" cy="112046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4005328" y="4031086"/>
            <a:ext cx="1481071" cy="109470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>
            <a:stCxn id="38" idx="3"/>
            <a:endCxn id="4" idx="1"/>
          </p:cNvCxnSpPr>
          <p:nvPr/>
        </p:nvCxnSpPr>
        <p:spPr>
          <a:xfrm>
            <a:off x="3400020" y="3445098"/>
            <a:ext cx="2099257" cy="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>
            <a:stCxn id="4" idx="0"/>
            <a:endCxn id="29" idx="2"/>
          </p:cNvCxnSpPr>
          <p:nvPr/>
        </p:nvCxnSpPr>
        <p:spPr>
          <a:xfrm flipV="1">
            <a:off x="6046630" y="1378036"/>
            <a:ext cx="0" cy="1481075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stCxn id="4" idx="2"/>
            <a:endCxn id="30" idx="0"/>
          </p:cNvCxnSpPr>
          <p:nvPr/>
        </p:nvCxnSpPr>
        <p:spPr>
          <a:xfrm>
            <a:off x="6046630" y="4031086"/>
            <a:ext cx="0" cy="149394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29" name="Rectangle 28"/>
              <p:cNvSpPr/>
              <p:nvPr/>
            </p:nvSpPr>
            <p:spPr>
              <a:xfrm>
                <a:off x="5499277" y="206061"/>
                <a:ext cx="1094706" cy="1171975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8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8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28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2800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29" name="Rectangle 2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99277" y="206061"/>
                <a:ext cx="1094706" cy="1171975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  <a:ln w="2857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0" name="Rectangle 29"/>
              <p:cNvSpPr/>
              <p:nvPr/>
            </p:nvSpPr>
            <p:spPr>
              <a:xfrm>
                <a:off x="5499277" y="5525033"/>
                <a:ext cx="1094706" cy="1171975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8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8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7</m:t>
                          </m:r>
                        </m:num>
                        <m:den>
                          <m:r>
                            <a:rPr lang="en-GB" sz="28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12</m:t>
                          </m:r>
                        </m:den>
                      </m:f>
                    </m:oMath>
                  </m:oMathPara>
                </a14:m>
                <a:endParaRPr lang="en-GB" sz="2800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30" name="Rectangle 2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99277" y="5525033"/>
                <a:ext cx="1094706" cy="1171975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  <a:ln w="2857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3" name="Rectangle 32"/>
              <p:cNvSpPr/>
              <p:nvPr/>
            </p:nvSpPr>
            <p:spPr>
              <a:xfrm>
                <a:off x="8055735" y="566670"/>
                <a:ext cx="1094706" cy="1171975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800" i="1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800" b="0" i="1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GB" sz="2800" b="0" i="1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GB" sz="2800" dirty="0">
                  <a:solidFill>
                    <a:sysClr val="windowText" lastClr="000000"/>
                  </a:solidFill>
                </a:endParaRPr>
              </a:p>
            </p:txBody>
          </p:sp>
        </mc:Choice>
        <mc:Fallback>
          <p:sp>
            <p:nvSpPr>
              <p:cNvPr id="33" name="Rectangle 3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55735" y="566670"/>
                <a:ext cx="1094706" cy="1171975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  <a:ln w="2857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4" name="Rectangle 33"/>
              <p:cNvSpPr/>
              <p:nvPr/>
            </p:nvSpPr>
            <p:spPr>
              <a:xfrm>
                <a:off x="2910622" y="566670"/>
                <a:ext cx="1094706" cy="1171975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800" i="1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800" b="0" i="1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  <m:r>
                            <a:rPr lang="en-GB" sz="2800" b="0" i="1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GB" sz="2800" b="0" i="1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  <m:t>24</m:t>
                          </m:r>
                        </m:den>
                      </m:f>
                    </m:oMath>
                  </m:oMathPara>
                </a14:m>
                <a:endParaRPr lang="en-GB" sz="2800" dirty="0">
                  <a:solidFill>
                    <a:sysClr val="windowText" lastClr="000000"/>
                  </a:solidFill>
                </a:endParaRPr>
              </a:p>
            </p:txBody>
          </p:sp>
        </mc:Choice>
        <mc:Fallback>
          <p:sp>
            <p:nvSpPr>
              <p:cNvPr id="34" name="Rectangle 3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10622" y="566670"/>
                <a:ext cx="1094706" cy="1171975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  <a:ln w="2857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5" name="Rectangle 34"/>
              <p:cNvSpPr/>
              <p:nvPr/>
            </p:nvSpPr>
            <p:spPr>
              <a:xfrm>
                <a:off x="2910622" y="5125793"/>
                <a:ext cx="1094706" cy="1171975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800" i="1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800" b="0" i="1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  <m:t>11</m:t>
                          </m:r>
                        </m:num>
                        <m:den>
                          <m:r>
                            <a:rPr lang="en-GB" sz="2800" b="0" i="1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  <m:t>40</m:t>
                          </m:r>
                        </m:den>
                      </m:f>
                    </m:oMath>
                  </m:oMathPara>
                </a14:m>
                <a:endParaRPr lang="en-GB" sz="2800" dirty="0">
                  <a:solidFill>
                    <a:sysClr val="windowText" lastClr="000000"/>
                  </a:solidFill>
                </a:endParaRPr>
              </a:p>
            </p:txBody>
          </p:sp>
        </mc:Choice>
        <mc:Fallback>
          <p:sp>
            <p:nvSpPr>
              <p:cNvPr id="35" name="Rectangle 3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10622" y="5125793"/>
                <a:ext cx="1094706" cy="1171975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  <a:ln w="2857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6" name="Rectangle 35"/>
              <p:cNvSpPr/>
              <p:nvPr/>
            </p:nvSpPr>
            <p:spPr>
              <a:xfrm>
                <a:off x="8055735" y="5125794"/>
                <a:ext cx="1094706" cy="1171975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800" i="1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800" b="0" i="1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  <m:t>7</m:t>
                          </m:r>
                        </m:num>
                        <m:den>
                          <m:r>
                            <a:rPr lang="en-GB" sz="2800" b="0" i="1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  <m:t>16</m:t>
                          </m:r>
                        </m:den>
                      </m:f>
                    </m:oMath>
                  </m:oMathPara>
                </a14:m>
                <a:endParaRPr lang="en-GB" sz="2800" dirty="0">
                  <a:solidFill>
                    <a:sysClr val="windowText" lastClr="000000"/>
                  </a:solidFill>
                </a:endParaRPr>
              </a:p>
            </p:txBody>
          </p:sp>
        </mc:Choice>
        <mc:Fallback>
          <p:sp>
            <p:nvSpPr>
              <p:cNvPr id="36" name="Rectangle 3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55735" y="5125794"/>
                <a:ext cx="1094706" cy="1171975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  <a:ln w="2857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7" name="Rectangle 36"/>
              <p:cNvSpPr/>
              <p:nvPr/>
            </p:nvSpPr>
            <p:spPr>
              <a:xfrm>
                <a:off x="8731879" y="2846232"/>
                <a:ext cx="1094706" cy="1171975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8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8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GB" sz="28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8</m:t>
                          </m:r>
                        </m:den>
                      </m:f>
                    </m:oMath>
                  </m:oMathPara>
                </a14:m>
                <a:endParaRPr lang="en-GB" sz="2800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37" name="Rectangle 3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31879" y="2846232"/>
                <a:ext cx="1094706" cy="1171975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  <a:ln w="2857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8" name="Rectangle 37"/>
              <p:cNvSpPr/>
              <p:nvPr/>
            </p:nvSpPr>
            <p:spPr>
              <a:xfrm>
                <a:off x="2305314" y="2859110"/>
                <a:ext cx="1094706" cy="1171975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8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8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15</m:t>
                          </m:r>
                        </m:num>
                        <m:den>
                          <m:r>
                            <a:rPr lang="en-GB" sz="28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56</m:t>
                          </m:r>
                        </m:den>
                      </m:f>
                    </m:oMath>
                  </m:oMathPara>
                </a14:m>
                <a:endParaRPr lang="en-GB" sz="2800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38" name="Rectangle 3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05314" y="2859110"/>
                <a:ext cx="1094706" cy="1171975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  <a:ln w="2857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5" name="Rectangle 44"/>
              <p:cNvSpPr/>
              <p:nvPr/>
            </p:nvSpPr>
            <p:spPr>
              <a:xfrm>
                <a:off x="5698362" y="1647424"/>
                <a:ext cx="670777" cy="865029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2000" b="0" i="1" smtClean="0">
                          <a:solidFill>
                            <a:sysClr val="windowText" lastClr="00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GB" sz="2000" i="1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b="0" i="1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GB" sz="2000" b="0" i="1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  <m:t>8</m:t>
                          </m:r>
                        </m:den>
                      </m:f>
                    </m:oMath>
                  </m:oMathPara>
                </a14:m>
                <a:endParaRPr lang="en-GB" sz="2000" dirty="0">
                  <a:solidFill>
                    <a:sysClr val="windowText" lastClr="000000"/>
                  </a:solidFill>
                </a:endParaRPr>
              </a:p>
            </p:txBody>
          </p:sp>
        </mc:Choice>
        <mc:Fallback>
          <p:sp>
            <p:nvSpPr>
              <p:cNvPr id="45" name="Rectangle 4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98362" y="1647424"/>
                <a:ext cx="670777" cy="865029"/>
              </a:xfrm>
              <a:prstGeom prst="rect">
                <a:avLst/>
              </a:prstGeom>
              <a:blipFill rotWithShape="0">
                <a:blip r:embed="rId11"/>
                <a:stretch>
                  <a:fillRect/>
                </a:stretch>
              </a:blipFill>
              <a:ln w="2857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0" name="Rectangle 49"/>
              <p:cNvSpPr/>
              <p:nvPr/>
            </p:nvSpPr>
            <p:spPr>
              <a:xfrm>
                <a:off x="7069424" y="1866363"/>
                <a:ext cx="670777" cy="865029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GB" sz="20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8</m:t>
                          </m:r>
                        </m:den>
                      </m:f>
                    </m:oMath>
                  </m:oMathPara>
                </a14:m>
                <a:endParaRPr lang="en-GB" sz="2000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50" name="Rectangle 4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69424" y="1866363"/>
                <a:ext cx="670777" cy="865029"/>
              </a:xfrm>
              <a:prstGeom prst="rect">
                <a:avLst/>
              </a:prstGeom>
              <a:blipFill rotWithShape="0">
                <a:blip r:embed="rId12"/>
                <a:stretch>
                  <a:fillRect/>
                </a:stretch>
              </a:blipFill>
              <a:ln w="2857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Rectangle 50"/>
              <p:cNvSpPr/>
              <p:nvPr/>
            </p:nvSpPr>
            <p:spPr>
              <a:xfrm>
                <a:off x="7352760" y="2999704"/>
                <a:ext cx="670777" cy="865029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2000" b="0" i="1" smtClean="0">
                          <a:solidFill>
                            <a:sysClr val="windowText" lastClr="00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GB" sz="2000" i="1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b="0" i="1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2000" b="0" i="1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GB" sz="2000" dirty="0">
                  <a:solidFill>
                    <a:sysClr val="windowText" lastClr="000000"/>
                  </a:solidFill>
                </a:endParaRPr>
              </a:p>
            </p:txBody>
          </p:sp>
        </mc:Choice>
        <mc:Fallback xmlns="">
          <p:sp>
            <p:nvSpPr>
              <p:cNvPr id="51" name="Rectangle 5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52760" y="2999704"/>
                <a:ext cx="670777" cy="865029"/>
              </a:xfrm>
              <a:prstGeom prst="rect">
                <a:avLst/>
              </a:prstGeom>
              <a:blipFill rotWithShape="0">
                <a:blip r:embed="rId13"/>
                <a:stretch>
                  <a:fillRect/>
                </a:stretch>
              </a:blipFill>
              <a:ln w="2857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2" name="Rectangle 51"/>
              <p:cNvSpPr/>
              <p:nvPr/>
            </p:nvSpPr>
            <p:spPr>
              <a:xfrm>
                <a:off x="7069424" y="4260760"/>
                <a:ext cx="670777" cy="865029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GB" sz="20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16</m:t>
                          </m:r>
                        </m:den>
                      </m:f>
                    </m:oMath>
                  </m:oMathPara>
                </a14:m>
                <a:endParaRPr lang="en-GB" sz="2000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52" name="Rectangle 5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69424" y="4260760"/>
                <a:ext cx="670777" cy="865029"/>
              </a:xfrm>
              <a:prstGeom prst="rect">
                <a:avLst/>
              </a:prstGeom>
              <a:blipFill rotWithShape="0">
                <a:blip r:embed="rId14"/>
                <a:stretch>
                  <a:fillRect/>
                </a:stretch>
              </a:blipFill>
              <a:ln w="2857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3" name="Rectangle 52"/>
              <p:cNvSpPr/>
              <p:nvPr/>
            </p:nvSpPr>
            <p:spPr>
              <a:xfrm>
                <a:off x="5698361" y="4377744"/>
                <a:ext cx="670777" cy="865029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2000" b="0" i="1" smtClean="0">
                          <a:solidFill>
                            <a:sysClr val="windowText" lastClr="00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GB" sz="2000" i="1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b="0" i="1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  <m:t>11</m:t>
                          </m:r>
                        </m:num>
                        <m:den>
                          <m:r>
                            <a:rPr lang="en-GB" sz="2000" b="0" i="1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  <m:t>24</m:t>
                          </m:r>
                        </m:den>
                      </m:f>
                    </m:oMath>
                  </m:oMathPara>
                </a14:m>
                <a:endParaRPr lang="en-GB" sz="2000" dirty="0">
                  <a:solidFill>
                    <a:sysClr val="windowText" lastClr="000000"/>
                  </a:solidFill>
                </a:endParaRPr>
              </a:p>
            </p:txBody>
          </p:sp>
        </mc:Choice>
        <mc:Fallback>
          <p:sp>
            <p:nvSpPr>
              <p:cNvPr id="53" name="Rectangle 5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98361" y="4377744"/>
                <a:ext cx="670777" cy="865029"/>
              </a:xfrm>
              <a:prstGeom prst="rect">
                <a:avLst/>
              </a:prstGeom>
              <a:blipFill rotWithShape="0">
                <a:blip r:embed="rId15"/>
                <a:stretch>
                  <a:fillRect/>
                </a:stretch>
              </a:blipFill>
              <a:ln w="2857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4" name="Rectangle 53"/>
              <p:cNvSpPr/>
              <p:nvPr/>
            </p:nvSpPr>
            <p:spPr>
              <a:xfrm>
                <a:off x="4428177" y="1866363"/>
                <a:ext cx="670777" cy="865029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GB" sz="20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12</m:t>
                          </m:r>
                        </m:den>
                      </m:f>
                    </m:oMath>
                  </m:oMathPara>
                </a14:m>
                <a:endParaRPr lang="en-GB" sz="2000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54" name="Rectangle 5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28177" y="1866363"/>
                <a:ext cx="670777" cy="865029"/>
              </a:xfrm>
              <a:prstGeom prst="rect">
                <a:avLst/>
              </a:prstGeom>
              <a:blipFill rotWithShape="0">
                <a:blip r:embed="rId16"/>
                <a:stretch>
                  <a:fillRect/>
                </a:stretch>
              </a:blipFill>
              <a:ln w="2857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5" name="Rectangle 54"/>
              <p:cNvSpPr/>
              <p:nvPr/>
            </p:nvSpPr>
            <p:spPr>
              <a:xfrm>
                <a:off x="4081525" y="2999703"/>
                <a:ext cx="670777" cy="865029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2000" b="0" i="1" smtClean="0">
                          <a:solidFill>
                            <a:sysClr val="windowText" lastClr="00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GB" sz="2000" i="1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b="0" i="1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2000" b="0" i="1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  <m:t>7</m:t>
                          </m:r>
                        </m:den>
                      </m:f>
                    </m:oMath>
                  </m:oMathPara>
                </a14:m>
                <a:endParaRPr lang="en-GB" sz="2000" dirty="0">
                  <a:solidFill>
                    <a:sysClr val="windowText" lastClr="000000"/>
                  </a:solidFill>
                </a:endParaRPr>
              </a:p>
            </p:txBody>
          </p:sp>
        </mc:Choice>
        <mc:Fallback>
          <p:sp>
            <p:nvSpPr>
              <p:cNvPr id="55" name="Rectangle 5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81525" y="2999703"/>
                <a:ext cx="670777" cy="865029"/>
              </a:xfrm>
              <a:prstGeom prst="rect">
                <a:avLst/>
              </a:prstGeom>
              <a:blipFill rotWithShape="0">
                <a:blip r:embed="rId17"/>
                <a:stretch>
                  <a:fillRect/>
                </a:stretch>
              </a:blipFill>
              <a:ln w="2857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6" name="Rectangle 55"/>
              <p:cNvSpPr/>
              <p:nvPr/>
            </p:nvSpPr>
            <p:spPr>
              <a:xfrm>
                <a:off x="4428176" y="4260759"/>
                <a:ext cx="670777" cy="865029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GB" sz="20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20</m:t>
                          </m:r>
                        </m:den>
                      </m:f>
                    </m:oMath>
                  </m:oMathPara>
                </a14:m>
                <a:endParaRPr lang="en-GB" sz="2000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56" name="Rectangle 5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28176" y="4260759"/>
                <a:ext cx="670777" cy="865029"/>
              </a:xfrm>
              <a:prstGeom prst="rect">
                <a:avLst/>
              </a:prstGeom>
              <a:blipFill rotWithShape="0">
                <a:blip r:embed="rId18"/>
                <a:stretch>
                  <a:fillRect/>
                </a:stretch>
              </a:blipFill>
              <a:ln w="2857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TextBox 1"/>
          <p:cNvSpPr txBox="1"/>
          <p:nvPr/>
        </p:nvSpPr>
        <p:spPr>
          <a:xfrm>
            <a:off x="537" y="206061"/>
            <a:ext cx="257577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b="1" i="1" dirty="0" smtClean="0"/>
              <a:t>Fraction Spider </a:t>
            </a:r>
            <a:r>
              <a:rPr lang="en-GB" sz="3200" b="1" i="1" dirty="0" smtClean="0"/>
              <a:t>1 Answers</a:t>
            </a:r>
            <a:endParaRPr lang="en-GB" sz="3200" b="1" i="1" dirty="0"/>
          </a:p>
        </p:txBody>
      </p:sp>
    </p:spTree>
    <p:extLst>
      <p:ext uri="{BB962C8B-B14F-4D97-AF65-F5344CB8AC3E}">
        <p14:creationId xmlns:p14="http://schemas.microsoft.com/office/powerpoint/2010/main" val="33049401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/>
              <p:cNvSpPr/>
              <p:nvPr/>
            </p:nvSpPr>
            <p:spPr>
              <a:xfrm>
                <a:off x="5499277" y="2859111"/>
                <a:ext cx="1094706" cy="1171975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800" i="1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800" b="0" i="1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2800" b="0" i="1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</m:oMath>
                  </m:oMathPara>
                </a14:m>
                <a:endParaRPr lang="en-GB" sz="2800" dirty="0">
                  <a:solidFill>
                    <a:sysClr val="windowText" lastClr="000000"/>
                  </a:solidFill>
                </a:endParaRPr>
              </a:p>
            </p:txBody>
          </p:sp>
        </mc:Choice>
        <mc:Fallback xmlns=""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99277" y="2859111"/>
                <a:ext cx="1094706" cy="1171975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  <a:ln w="2857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" name="Straight Connector 5"/>
          <p:cNvCxnSpPr/>
          <p:nvPr/>
        </p:nvCxnSpPr>
        <p:spPr>
          <a:xfrm flipV="1">
            <a:off x="6606862" y="1738645"/>
            <a:ext cx="1448873" cy="112046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>
            <a:stCxn id="4" idx="3"/>
            <a:endCxn id="37" idx="1"/>
          </p:cNvCxnSpPr>
          <p:nvPr/>
        </p:nvCxnSpPr>
        <p:spPr>
          <a:xfrm flipV="1">
            <a:off x="6593983" y="3432220"/>
            <a:ext cx="2137896" cy="12879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6606862" y="4018207"/>
            <a:ext cx="1448873" cy="112046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flipH="1" flipV="1">
            <a:off x="4005328" y="1738645"/>
            <a:ext cx="1493951" cy="112046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4005328" y="4031086"/>
            <a:ext cx="1481071" cy="109470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>
            <a:stCxn id="38" idx="3"/>
            <a:endCxn id="4" idx="1"/>
          </p:cNvCxnSpPr>
          <p:nvPr/>
        </p:nvCxnSpPr>
        <p:spPr>
          <a:xfrm>
            <a:off x="3400020" y="3445098"/>
            <a:ext cx="2099257" cy="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>
            <a:stCxn id="4" idx="0"/>
            <a:endCxn id="29" idx="2"/>
          </p:cNvCxnSpPr>
          <p:nvPr/>
        </p:nvCxnSpPr>
        <p:spPr>
          <a:xfrm flipV="1">
            <a:off x="6046630" y="1378036"/>
            <a:ext cx="0" cy="1481075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stCxn id="4" idx="2"/>
            <a:endCxn id="30" idx="0"/>
          </p:cNvCxnSpPr>
          <p:nvPr/>
        </p:nvCxnSpPr>
        <p:spPr>
          <a:xfrm>
            <a:off x="6046630" y="4031086"/>
            <a:ext cx="0" cy="149394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Rectangle 28"/>
              <p:cNvSpPr/>
              <p:nvPr/>
            </p:nvSpPr>
            <p:spPr>
              <a:xfrm>
                <a:off x="5499277" y="206061"/>
                <a:ext cx="1094706" cy="1171975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8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/>
                        <m:den/>
                      </m:f>
                    </m:oMath>
                  </m:oMathPara>
                </a14:m>
                <a:endParaRPr lang="en-GB" sz="28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9" name="Rectangle 2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99277" y="206061"/>
                <a:ext cx="1094706" cy="1171975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  <a:ln w="2857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Rectangle 29"/>
              <p:cNvSpPr/>
              <p:nvPr/>
            </p:nvSpPr>
            <p:spPr>
              <a:xfrm>
                <a:off x="5499277" y="5525033"/>
                <a:ext cx="1094706" cy="1171975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8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/>
                        <m:den/>
                      </m:f>
                    </m:oMath>
                  </m:oMathPara>
                </a14:m>
                <a:endParaRPr lang="en-GB" sz="28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0" name="Rectangle 2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99277" y="5525033"/>
                <a:ext cx="1094706" cy="1171975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  <a:ln w="2857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Rectangle 32"/>
              <p:cNvSpPr/>
              <p:nvPr/>
            </p:nvSpPr>
            <p:spPr>
              <a:xfrm>
                <a:off x="8055735" y="566670"/>
                <a:ext cx="1094706" cy="1171975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800" i="1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800" b="0" i="1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  <m:t>11</m:t>
                          </m:r>
                        </m:num>
                        <m:den>
                          <m:r>
                            <a:rPr lang="en-GB" sz="2800" b="0" i="1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  <m:t>20</m:t>
                          </m:r>
                        </m:den>
                      </m:f>
                    </m:oMath>
                  </m:oMathPara>
                </a14:m>
                <a:endParaRPr lang="en-GB" sz="2800" dirty="0">
                  <a:solidFill>
                    <a:sysClr val="windowText" lastClr="000000"/>
                  </a:solidFill>
                </a:endParaRPr>
              </a:p>
            </p:txBody>
          </p:sp>
        </mc:Choice>
        <mc:Fallback xmlns="">
          <p:sp>
            <p:nvSpPr>
              <p:cNvPr id="33" name="Rectangle 3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55735" y="566670"/>
                <a:ext cx="1094706" cy="1171975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  <a:ln w="2857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Rectangle 33"/>
              <p:cNvSpPr/>
              <p:nvPr/>
            </p:nvSpPr>
            <p:spPr>
              <a:xfrm>
                <a:off x="2910622" y="566670"/>
                <a:ext cx="1094706" cy="1171975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800" i="1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800" b="0" i="1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  <m:t>37</m:t>
                          </m:r>
                        </m:num>
                        <m:den>
                          <m:r>
                            <a:rPr lang="en-GB" sz="2800" b="0" i="1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  <m:t>60</m:t>
                          </m:r>
                        </m:den>
                      </m:f>
                    </m:oMath>
                  </m:oMathPara>
                </a14:m>
                <a:endParaRPr lang="en-GB" sz="2800" dirty="0">
                  <a:solidFill>
                    <a:sysClr val="windowText" lastClr="000000"/>
                  </a:solidFill>
                </a:endParaRPr>
              </a:p>
            </p:txBody>
          </p:sp>
        </mc:Choice>
        <mc:Fallback xmlns="">
          <p:sp>
            <p:nvSpPr>
              <p:cNvPr id="34" name="Rectangle 3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10622" y="566670"/>
                <a:ext cx="1094706" cy="1171975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  <a:ln w="2857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Rectangle 34"/>
              <p:cNvSpPr/>
              <p:nvPr/>
            </p:nvSpPr>
            <p:spPr>
              <a:xfrm>
                <a:off x="2910622" y="5125793"/>
                <a:ext cx="1094706" cy="1171975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800" i="1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800" b="0" i="1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GB" sz="2800" b="0" i="1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GB" sz="2800" dirty="0">
                  <a:solidFill>
                    <a:sysClr val="windowText" lastClr="000000"/>
                  </a:solidFill>
                </a:endParaRPr>
              </a:p>
            </p:txBody>
          </p:sp>
        </mc:Choice>
        <mc:Fallback xmlns="">
          <p:sp>
            <p:nvSpPr>
              <p:cNvPr id="35" name="Rectangle 3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10622" y="5125793"/>
                <a:ext cx="1094706" cy="1171975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  <a:ln w="2857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Rectangle 35"/>
              <p:cNvSpPr/>
              <p:nvPr/>
            </p:nvSpPr>
            <p:spPr>
              <a:xfrm>
                <a:off x="8055735" y="5125794"/>
                <a:ext cx="1094706" cy="1171975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800" i="1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800" b="0" i="1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  <m:t>11</m:t>
                          </m:r>
                        </m:num>
                        <m:den>
                          <m:r>
                            <a:rPr lang="en-GB" sz="2800" b="0" i="1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  <m:t>30</m:t>
                          </m:r>
                        </m:den>
                      </m:f>
                    </m:oMath>
                  </m:oMathPara>
                </a14:m>
                <a:endParaRPr lang="en-GB" sz="2800" dirty="0">
                  <a:solidFill>
                    <a:sysClr val="windowText" lastClr="000000"/>
                  </a:solidFill>
                </a:endParaRPr>
              </a:p>
            </p:txBody>
          </p:sp>
        </mc:Choice>
        <mc:Fallback xmlns="">
          <p:sp>
            <p:nvSpPr>
              <p:cNvPr id="36" name="Rectangle 3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55735" y="5125794"/>
                <a:ext cx="1094706" cy="1171975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  <a:ln w="2857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Rectangle 36"/>
              <p:cNvSpPr/>
              <p:nvPr/>
            </p:nvSpPr>
            <p:spPr>
              <a:xfrm>
                <a:off x="8731879" y="2846232"/>
                <a:ext cx="1094706" cy="1171975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8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/>
                        <m:den/>
                      </m:f>
                    </m:oMath>
                  </m:oMathPara>
                </a14:m>
                <a:endParaRPr lang="en-GB" sz="28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7" name="Rectangle 3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31879" y="2846232"/>
                <a:ext cx="1094706" cy="1171975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  <a:ln w="2857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Rectangle 37"/>
              <p:cNvSpPr/>
              <p:nvPr/>
            </p:nvSpPr>
            <p:spPr>
              <a:xfrm>
                <a:off x="2305314" y="2859110"/>
                <a:ext cx="1094706" cy="1171975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8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/>
                        <m:den/>
                      </m:f>
                    </m:oMath>
                  </m:oMathPara>
                </a14:m>
                <a:endParaRPr lang="en-GB" sz="28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8" name="Rectangle 3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05314" y="2859110"/>
                <a:ext cx="1094706" cy="1171975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  <a:ln w="2857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Rectangle 44"/>
              <p:cNvSpPr/>
              <p:nvPr/>
            </p:nvSpPr>
            <p:spPr>
              <a:xfrm>
                <a:off x="5698362" y="1647424"/>
                <a:ext cx="670777" cy="865029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2000" b="0" i="1" smtClean="0">
                          <a:solidFill>
                            <a:sysClr val="windowText" lastClr="00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GB" sz="2000" i="1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b="0" i="1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GB" sz="2000" b="0" i="1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  <m:t>10</m:t>
                          </m:r>
                        </m:den>
                      </m:f>
                    </m:oMath>
                  </m:oMathPara>
                </a14:m>
                <a:endParaRPr lang="en-GB" sz="2000" dirty="0">
                  <a:solidFill>
                    <a:sysClr val="windowText" lastClr="000000"/>
                  </a:solidFill>
                </a:endParaRPr>
              </a:p>
            </p:txBody>
          </p:sp>
        </mc:Choice>
        <mc:Fallback xmlns="">
          <p:sp>
            <p:nvSpPr>
              <p:cNvPr id="45" name="Rectangle 4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98362" y="1647424"/>
                <a:ext cx="670777" cy="865029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  <a:ln w="2857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Rectangle 49"/>
              <p:cNvSpPr/>
              <p:nvPr/>
            </p:nvSpPr>
            <p:spPr>
              <a:xfrm>
                <a:off x="7069424" y="1866363"/>
                <a:ext cx="670777" cy="865029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20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GB" sz="20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/>
                        <m:den/>
                      </m:f>
                    </m:oMath>
                  </m:oMathPara>
                </a14:m>
                <a:endParaRPr lang="en-GB" sz="2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50" name="Rectangle 4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69424" y="1866363"/>
                <a:ext cx="670777" cy="865029"/>
              </a:xfrm>
              <a:prstGeom prst="rect">
                <a:avLst/>
              </a:prstGeom>
              <a:blipFill rotWithShape="0">
                <a:blip r:embed="rId11"/>
                <a:stretch>
                  <a:fillRect/>
                </a:stretch>
              </a:blipFill>
              <a:ln w="2857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Rectangle 50"/>
              <p:cNvSpPr/>
              <p:nvPr/>
            </p:nvSpPr>
            <p:spPr>
              <a:xfrm>
                <a:off x="7352760" y="2999704"/>
                <a:ext cx="670777" cy="865029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2000" b="0" i="1" smtClean="0">
                          <a:solidFill>
                            <a:sysClr val="windowText" lastClr="00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GB" sz="2000" i="1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b="0" i="1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2000" b="0" i="1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GB" sz="2000" dirty="0">
                  <a:solidFill>
                    <a:sysClr val="windowText" lastClr="000000"/>
                  </a:solidFill>
                </a:endParaRPr>
              </a:p>
            </p:txBody>
          </p:sp>
        </mc:Choice>
        <mc:Fallback xmlns="">
          <p:sp>
            <p:nvSpPr>
              <p:cNvPr id="51" name="Rectangle 5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52760" y="2999704"/>
                <a:ext cx="670777" cy="865029"/>
              </a:xfrm>
              <a:prstGeom prst="rect">
                <a:avLst/>
              </a:prstGeom>
              <a:blipFill rotWithShape="0">
                <a:blip r:embed="rId12"/>
                <a:stretch>
                  <a:fillRect/>
                </a:stretch>
              </a:blipFill>
              <a:ln w="2857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Rectangle 51"/>
              <p:cNvSpPr/>
              <p:nvPr/>
            </p:nvSpPr>
            <p:spPr>
              <a:xfrm>
                <a:off x="7069424" y="4260760"/>
                <a:ext cx="670777" cy="865029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20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GB" sz="20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/>
                        <m:den/>
                      </m:f>
                    </m:oMath>
                  </m:oMathPara>
                </a14:m>
                <a:endParaRPr lang="en-GB" sz="2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52" name="Rectangle 5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69424" y="4260760"/>
                <a:ext cx="670777" cy="865029"/>
              </a:xfrm>
              <a:prstGeom prst="rect">
                <a:avLst/>
              </a:prstGeom>
              <a:blipFill rotWithShape="0">
                <a:blip r:embed="rId13"/>
                <a:stretch>
                  <a:fillRect/>
                </a:stretch>
              </a:blipFill>
              <a:ln w="2857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Rectangle 52"/>
              <p:cNvSpPr/>
              <p:nvPr/>
            </p:nvSpPr>
            <p:spPr>
              <a:xfrm>
                <a:off x="5698361" y="4377744"/>
                <a:ext cx="670777" cy="865029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2000" b="0" i="1" smtClean="0">
                          <a:solidFill>
                            <a:sysClr val="windowText" lastClr="00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GB" sz="2000" i="1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b="0" i="1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GB" sz="2000" b="0" i="1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  <m:t>8</m:t>
                          </m:r>
                        </m:den>
                      </m:f>
                    </m:oMath>
                  </m:oMathPara>
                </a14:m>
                <a:endParaRPr lang="en-GB" sz="2000" dirty="0">
                  <a:solidFill>
                    <a:sysClr val="windowText" lastClr="000000"/>
                  </a:solidFill>
                </a:endParaRPr>
              </a:p>
            </p:txBody>
          </p:sp>
        </mc:Choice>
        <mc:Fallback xmlns="">
          <p:sp>
            <p:nvSpPr>
              <p:cNvPr id="53" name="Rectangle 5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98361" y="4377744"/>
                <a:ext cx="670777" cy="865029"/>
              </a:xfrm>
              <a:prstGeom prst="rect">
                <a:avLst/>
              </a:prstGeom>
              <a:blipFill rotWithShape="0">
                <a:blip r:embed="rId14"/>
                <a:stretch>
                  <a:fillRect/>
                </a:stretch>
              </a:blipFill>
              <a:ln w="2857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Rectangle 53"/>
              <p:cNvSpPr/>
              <p:nvPr/>
            </p:nvSpPr>
            <p:spPr>
              <a:xfrm>
                <a:off x="4428177" y="1866363"/>
                <a:ext cx="670777" cy="865029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20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GB" sz="20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/>
                        <m:den/>
                      </m:f>
                    </m:oMath>
                  </m:oMathPara>
                </a14:m>
                <a:endParaRPr lang="en-GB" sz="2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54" name="Rectangle 5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28177" y="1866363"/>
                <a:ext cx="670777" cy="865029"/>
              </a:xfrm>
              <a:prstGeom prst="rect">
                <a:avLst/>
              </a:prstGeom>
              <a:blipFill rotWithShape="0">
                <a:blip r:embed="rId15"/>
                <a:stretch>
                  <a:fillRect/>
                </a:stretch>
              </a:blipFill>
              <a:ln w="2857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Rectangle 54"/>
              <p:cNvSpPr/>
              <p:nvPr/>
            </p:nvSpPr>
            <p:spPr>
              <a:xfrm>
                <a:off x="4081525" y="2999703"/>
                <a:ext cx="670777" cy="865029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2000" b="0" i="1" smtClean="0">
                          <a:solidFill>
                            <a:sysClr val="windowText" lastClr="00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GB" sz="2000" i="1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b="0" i="1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en-GB" sz="2000" b="0" i="1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  <m:t>9</m:t>
                          </m:r>
                        </m:den>
                      </m:f>
                    </m:oMath>
                  </m:oMathPara>
                </a14:m>
                <a:endParaRPr lang="en-GB" sz="2000" dirty="0">
                  <a:solidFill>
                    <a:sysClr val="windowText" lastClr="000000"/>
                  </a:solidFill>
                </a:endParaRPr>
              </a:p>
            </p:txBody>
          </p:sp>
        </mc:Choice>
        <mc:Fallback xmlns="">
          <p:sp>
            <p:nvSpPr>
              <p:cNvPr id="55" name="Rectangle 5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81525" y="2999703"/>
                <a:ext cx="670777" cy="865029"/>
              </a:xfrm>
              <a:prstGeom prst="rect">
                <a:avLst/>
              </a:prstGeom>
              <a:blipFill rotWithShape="0">
                <a:blip r:embed="rId16"/>
                <a:stretch>
                  <a:fillRect/>
                </a:stretch>
              </a:blipFill>
              <a:ln w="2857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6" name="Rectangle 55"/>
              <p:cNvSpPr/>
              <p:nvPr/>
            </p:nvSpPr>
            <p:spPr>
              <a:xfrm>
                <a:off x="4428176" y="4260759"/>
                <a:ext cx="670777" cy="865029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20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GB" sz="20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/>
                        <m:den/>
                      </m:f>
                    </m:oMath>
                  </m:oMathPara>
                </a14:m>
                <a:endParaRPr lang="en-GB" sz="2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56" name="Rectangle 5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28176" y="4260759"/>
                <a:ext cx="670777" cy="865029"/>
              </a:xfrm>
              <a:prstGeom prst="rect">
                <a:avLst/>
              </a:prstGeom>
              <a:blipFill rotWithShape="0">
                <a:blip r:embed="rId17"/>
                <a:stretch>
                  <a:fillRect/>
                </a:stretch>
              </a:blipFill>
              <a:ln w="2857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TextBox 1"/>
          <p:cNvSpPr txBox="1"/>
          <p:nvPr/>
        </p:nvSpPr>
        <p:spPr>
          <a:xfrm>
            <a:off x="537" y="206061"/>
            <a:ext cx="257577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b="1" i="1" dirty="0" smtClean="0"/>
              <a:t>Fraction Spider 2</a:t>
            </a:r>
            <a:endParaRPr lang="en-GB" sz="3200" b="1" i="1" dirty="0"/>
          </a:p>
        </p:txBody>
      </p:sp>
    </p:spTree>
    <p:extLst>
      <p:ext uri="{BB962C8B-B14F-4D97-AF65-F5344CB8AC3E}">
        <p14:creationId xmlns:p14="http://schemas.microsoft.com/office/powerpoint/2010/main" val="41926052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/>
              <p:cNvSpPr/>
              <p:nvPr/>
            </p:nvSpPr>
            <p:spPr>
              <a:xfrm>
                <a:off x="5499277" y="2859111"/>
                <a:ext cx="1094706" cy="1171975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800" i="1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800" b="0" i="1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2800" b="0" i="1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</m:oMath>
                  </m:oMathPara>
                </a14:m>
                <a:endParaRPr lang="en-GB" sz="2800" dirty="0">
                  <a:solidFill>
                    <a:sysClr val="windowText" lastClr="000000"/>
                  </a:solidFill>
                </a:endParaRPr>
              </a:p>
            </p:txBody>
          </p:sp>
        </mc:Choice>
        <mc:Fallback xmlns=""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99277" y="2859111"/>
                <a:ext cx="1094706" cy="1171975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  <a:ln w="2857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" name="Straight Connector 5"/>
          <p:cNvCxnSpPr/>
          <p:nvPr/>
        </p:nvCxnSpPr>
        <p:spPr>
          <a:xfrm flipV="1">
            <a:off x="6606862" y="1738645"/>
            <a:ext cx="1448873" cy="112046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>
            <a:stCxn id="4" idx="3"/>
            <a:endCxn id="37" idx="1"/>
          </p:cNvCxnSpPr>
          <p:nvPr/>
        </p:nvCxnSpPr>
        <p:spPr>
          <a:xfrm flipV="1">
            <a:off x="6593983" y="3432220"/>
            <a:ext cx="2137896" cy="12879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6606862" y="4018207"/>
            <a:ext cx="1448873" cy="112046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flipH="1" flipV="1">
            <a:off x="4005328" y="1738645"/>
            <a:ext cx="1493951" cy="112046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4005328" y="4031086"/>
            <a:ext cx="1481071" cy="109470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>
            <a:stCxn id="38" idx="3"/>
            <a:endCxn id="4" idx="1"/>
          </p:cNvCxnSpPr>
          <p:nvPr/>
        </p:nvCxnSpPr>
        <p:spPr>
          <a:xfrm>
            <a:off x="3400020" y="3445098"/>
            <a:ext cx="2099257" cy="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>
            <a:stCxn id="4" idx="0"/>
            <a:endCxn id="29" idx="2"/>
          </p:cNvCxnSpPr>
          <p:nvPr/>
        </p:nvCxnSpPr>
        <p:spPr>
          <a:xfrm flipV="1">
            <a:off x="6046630" y="1378036"/>
            <a:ext cx="0" cy="1481075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stCxn id="4" idx="2"/>
            <a:endCxn id="30" idx="0"/>
          </p:cNvCxnSpPr>
          <p:nvPr/>
        </p:nvCxnSpPr>
        <p:spPr>
          <a:xfrm>
            <a:off x="6046630" y="4031086"/>
            <a:ext cx="0" cy="149394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Rectangle 28"/>
              <p:cNvSpPr/>
              <p:nvPr/>
            </p:nvSpPr>
            <p:spPr>
              <a:xfrm>
                <a:off x="5499277" y="206061"/>
                <a:ext cx="1094706" cy="1171975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8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8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28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28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9" name="Rectangle 2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99277" y="206061"/>
                <a:ext cx="1094706" cy="1171975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  <a:ln w="2857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Rectangle 29"/>
              <p:cNvSpPr/>
              <p:nvPr/>
            </p:nvSpPr>
            <p:spPr>
              <a:xfrm>
                <a:off x="5499277" y="5525033"/>
                <a:ext cx="1094706" cy="1171975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8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8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23</m:t>
                          </m:r>
                        </m:num>
                        <m:den>
                          <m:r>
                            <a:rPr lang="en-GB" sz="28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40</m:t>
                          </m:r>
                        </m:den>
                      </m:f>
                    </m:oMath>
                  </m:oMathPara>
                </a14:m>
                <a:endParaRPr lang="en-GB" sz="28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0" name="Rectangle 2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99277" y="5525033"/>
                <a:ext cx="1094706" cy="1171975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  <a:ln w="2857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Rectangle 32"/>
              <p:cNvSpPr/>
              <p:nvPr/>
            </p:nvSpPr>
            <p:spPr>
              <a:xfrm>
                <a:off x="8055735" y="566670"/>
                <a:ext cx="1094706" cy="1171975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800" i="1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800" b="0" i="1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  <m:t>11</m:t>
                          </m:r>
                        </m:num>
                        <m:den>
                          <m:r>
                            <a:rPr lang="en-GB" sz="2800" b="0" i="1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  <m:t>20</m:t>
                          </m:r>
                        </m:den>
                      </m:f>
                    </m:oMath>
                  </m:oMathPara>
                </a14:m>
                <a:endParaRPr lang="en-GB" sz="2800" dirty="0">
                  <a:solidFill>
                    <a:sysClr val="windowText" lastClr="000000"/>
                  </a:solidFill>
                </a:endParaRPr>
              </a:p>
            </p:txBody>
          </p:sp>
        </mc:Choice>
        <mc:Fallback xmlns="">
          <p:sp>
            <p:nvSpPr>
              <p:cNvPr id="33" name="Rectangle 3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55735" y="566670"/>
                <a:ext cx="1094706" cy="1171975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  <a:ln w="2857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Rectangle 33"/>
              <p:cNvSpPr/>
              <p:nvPr/>
            </p:nvSpPr>
            <p:spPr>
              <a:xfrm>
                <a:off x="2910622" y="566670"/>
                <a:ext cx="1094706" cy="1171975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800" i="1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800" b="0" i="1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  <m:t>37</m:t>
                          </m:r>
                        </m:num>
                        <m:den>
                          <m:r>
                            <a:rPr lang="en-GB" sz="2800" b="0" i="1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  <m:t>60</m:t>
                          </m:r>
                        </m:den>
                      </m:f>
                    </m:oMath>
                  </m:oMathPara>
                </a14:m>
                <a:endParaRPr lang="en-GB" sz="2800" dirty="0">
                  <a:solidFill>
                    <a:sysClr val="windowText" lastClr="000000"/>
                  </a:solidFill>
                </a:endParaRPr>
              </a:p>
            </p:txBody>
          </p:sp>
        </mc:Choice>
        <mc:Fallback xmlns="">
          <p:sp>
            <p:nvSpPr>
              <p:cNvPr id="34" name="Rectangle 3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10622" y="566670"/>
                <a:ext cx="1094706" cy="1171975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  <a:ln w="2857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Rectangle 34"/>
              <p:cNvSpPr/>
              <p:nvPr/>
            </p:nvSpPr>
            <p:spPr>
              <a:xfrm>
                <a:off x="2910622" y="5125793"/>
                <a:ext cx="1094706" cy="1171975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800" i="1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800" b="0" i="1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GB" sz="2800" b="0" i="1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GB" sz="2800" dirty="0">
                  <a:solidFill>
                    <a:sysClr val="windowText" lastClr="000000"/>
                  </a:solidFill>
                </a:endParaRPr>
              </a:p>
            </p:txBody>
          </p:sp>
        </mc:Choice>
        <mc:Fallback xmlns="">
          <p:sp>
            <p:nvSpPr>
              <p:cNvPr id="35" name="Rectangle 3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10622" y="5125793"/>
                <a:ext cx="1094706" cy="1171975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  <a:ln w="2857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Rectangle 35"/>
              <p:cNvSpPr/>
              <p:nvPr/>
            </p:nvSpPr>
            <p:spPr>
              <a:xfrm>
                <a:off x="8055735" y="5125794"/>
                <a:ext cx="1094706" cy="1171975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800" i="1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800" b="0" i="1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  <m:t>11</m:t>
                          </m:r>
                        </m:num>
                        <m:den>
                          <m:r>
                            <a:rPr lang="en-GB" sz="2800" b="0" i="1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  <m:t>30</m:t>
                          </m:r>
                        </m:den>
                      </m:f>
                    </m:oMath>
                  </m:oMathPara>
                </a14:m>
                <a:endParaRPr lang="en-GB" sz="2800" dirty="0">
                  <a:solidFill>
                    <a:sysClr val="windowText" lastClr="000000"/>
                  </a:solidFill>
                </a:endParaRPr>
              </a:p>
            </p:txBody>
          </p:sp>
        </mc:Choice>
        <mc:Fallback xmlns="">
          <p:sp>
            <p:nvSpPr>
              <p:cNvPr id="36" name="Rectangle 3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55735" y="5125794"/>
                <a:ext cx="1094706" cy="1171975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  <a:ln w="2857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Rectangle 36"/>
              <p:cNvSpPr/>
              <p:nvPr/>
            </p:nvSpPr>
            <p:spPr>
              <a:xfrm>
                <a:off x="8731879" y="2846232"/>
                <a:ext cx="1094706" cy="1171975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8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8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9</m:t>
                          </m:r>
                        </m:num>
                        <m:den>
                          <m:r>
                            <a:rPr lang="en-GB" sz="28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20</m:t>
                          </m:r>
                        </m:den>
                      </m:f>
                    </m:oMath>
                  </m:oMathPara>
                </a14:m>
                <a:endParaRPr lang="en-GB" sz="28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7" name="Rectangle 3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31879" y="2846232"/>
                <a:ext cx="1094706" cy="1171975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  <a:ln w="2857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Rectangle 37"/>
              <p:cNvSpPr/>
              <p:nvPr/>
            </p:nvSpPr>
            <p:spPr>
              <a:xfrm>
                <a:off x="2305314" y="2859110"/>
                <a:ext cx="1094706" cy="1171975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8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8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34</m:t>
                          </m:r>
                        </m:num>
                        <m:den>
                          <m:r>
                            <a:rPr lang="en-GB" sz="28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45</m:t>
                          </m:r>
                        </m:den>
                      </m:f>
                    </m:oMath>
                  </m:oMathPara>
                </a14:m>
                <a:endParaRPr lang="en-GB" sz="28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8" name="Rectangle 3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05314" y="2859110"/>
                <a:ext cx="1094706" cy="1171975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  <a:ln w="2857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Rectangle 44"/>
              <p:cNvSpPr/>
              <p:nvPr/>
            </p:nvSpPr>
            <p:spPr>
              <a:xfrm>
                <a:off x="5698362" y="1647424"/>
                <a:ext cx="670777" cy="865029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2000" b="0" i="1" smtClean="0">
                          <a:solidFill>
                            <a:sysClr val="windowText" lastClr="00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GB" sz="2000" i="1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b="0" i="1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GB" sz="2000" b="0" i="1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  <m:t>10</m:t>
                          </m:r>
                        </m:den>
                      </m:f>
                    </m:oMath>
                  </m:oMathPara>
                </a14:m>
                <a:endParaRPr lang="en-GB" sz="2000" dirty="0">
                  <a:solidFill>
                    <a:sysClr val="windowText" lastClr="000000"/>
                  </a:solidFill>
                </a:endParaRPr>
              </a:p>
            </p:txBody>
          </p:sp>
        </mc:Choice>
        <mc:Fallback xmlns="">
          <p:sp>
            <p:nvSpPr>
              <p:cNvPr id="45" name="Rectangle 4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98362" y="1647424"/>
                <a:ext cx="670777" cy="865029"/>
              </a:xfrm>
              <a:prstGeom prst="rect">
                <a:avLst/>
              </a:prstGeom>
              <a:blipFill rotWithShape="0">
                <a:blip r:embed="rId11"/>
                <a:stretch>
                  <a:fillRect/>
                </a:stretch>
              </a:blipFill>
              <a:ln w="2857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Rectangle 49"/>
              <p:cNvSpPr/>
              <p:nvPr/>
            </p:nvSpPr>
            <p:spPr>
              <a:xfrm>
                <a:off x="7069424" y="1866363"/>
                <a:ext cx="670777" cy="865029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GB" sz="20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7</m:t>
                          </m:r>
                        </m:num>
                        <m:den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20</m:t>
                          </m:r>
                        </m:den>
                      </m:f>
                    </m:oMath>
                  </m:oMathPara>
                </a14:m>
                <a:endParaRPr lang="en-GB" sz="20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0" name="Rectangle 4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69424" y="1866363"/>
                <a:ext cx="670777" cy="865029"/>
              </a:xfrm>
              <a:prstGeom prst="rect">
                <a:avLst/>
              </a:prstGeom>
              <a:blipFill rotWithShape="0">
                <a:blip r:embed="rId12"/>
                <a:stretch>
                  <a:fillRect/>
                </a:stretch>
              </a:blipFill>
              <a:ln w="2857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Rectangle 50"/>
              <p:cNvSpPr/>
              <p:nvPr/>
            </p:nvSpPr>
            <p:spPr>
              <a:xfrm>
                <a:off x="7352760" y="2999704"/>
                <a:ext cx="670777" cy="865029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2000" b="0" i="1" smtClean="0">
                          <a:solidFill>
                            <a:sysClr val="windowText" lastClr="00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GB" sz="2000" i="1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b="0" i="1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2000" b="0" i="1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GB" sz="2000" dirty="0">
                  <a:solidFill>
                    <a:sysClr val="windowText" lastClr="000000"/>
                  </a:solidFill>
                </a:endParaRPr>
              </a:p>
            </p:txBody>
          </p:sp>
        </mc:Choice>
        <mc:Fallback xmlns="">
          <p:sp>
            <p:nvSpPr>
              <p:cNvPr id="51" name="Rectangle 5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52760" y="2999704"/>
                <a:ext cx="670777" cy="865029"/>
              </a:xfrm>
              <a:prstGeom prst="rect">
                <a:avLst/>
              </a:prstGeom>
              <a:blipFill rotWithShape="0">
                <a:blip r:embed="rId13"/>
                <a:stretch>
                  <a:fillRect/>
                </a:stretch>
              </a:blipFill>
              <a:ln w="2857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Rectangle 51"/>
              <p:cNvSpPr/>
              <p:nvPr/>
            </p:nvSpPr>
            <p:spPr>
              <a:xfrm>
                <a:off x="7069424" y="4260760"/>
                <a:ext cx="670777" cy="865029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GB" sz="20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GB" sz="20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2" name="Rectangle 5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69424" y="4260760"/>
                <a:ext cx="670777" cy="865029"/>
              </a:xfrm>
              <a:prstGeom prst="rect">
                <a:avLst/>
              </a:prstGeom>
              <a:blipFill rotWithShape="0">
                <a:blip r:embed="rId14"/>
                <a:stretch>
                  <a:fillRect/>
                </a:stretch>
              </a:blipFill>
              <a:ln w="2857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Rectangle 52"/>
              <p:cNvSpPr/>
              <p:nvPr/>
            </p:nvSpPr>
            <p:spPr>
              <a:xfrm>
                <a:off x="5698361" y="4377744"/>
                <a:ext cx="670777" cy="865029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2000" b="0" i="1" smtClean="0">
                          <a:solidFill>
                            <a:sysClr val="windowText" lastClr="00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GB" sz="2000" i="1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b="0" i="1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GB" sz="2000" b="0" i="1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  <m:t>8</m:t>
                          </m:r>
                        </m:den>
                      </m:f>
                    </m:oMath>
                  </m:oMathPara>
                </a14:m>
                <a:endParaRPr lang="en-GB" sz="2000" dirty="0">
                  <a:solidFill>
                    <a:sysClr val="windowText" lastClr="000000"/>
                  </a:solidFill>
                </a:endParaRPr>
              </a:p>
            </p:txBody>
          </p:sp>
        </mc:Choice>
        <mc:Fallback xmlns="">
          <p:sp>
            <p:nvSpPr>
              <p:cNvPr id="53" name="Rectangle 5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98361" y="4377744"/>
                <a:ext cx="670777" cy="865029"/>
              </a:xfrm>
              <a:prstGeom prst="rect">
                <a:avLst/>
              </a:prstGeom>
              <a:blipFill rotWithShape="0">
                <a:blip r:embed="rId15"/>
                <a:stretch>
                  <a:fillRect/>
                </a:stretch>
              </a:blipFill>
              <a:ln w="2857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Rectangle 53"/>
              <p:cNvSpPr/>
              <p:nvPr/>
            </p:nvSpPr>
            <p:spPr>
              <a:xfrm>
                <a:off x="4428177" y="1866363"/>
                <a:ext cx="670777" cy="865029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GB" sz="20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12</m:t>
                          </m:r>
                        </m:den>
                      </m:f>
                    </m:oMath>
                  </m:oMathPara>
                </a14:m>
                <a:endParaRPr lang="en-GB" sz="20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4" name="Rectangle 5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28177" y="1866363"/>
                <a:ext cx="670777" cy="865029"/>
              </a:xfrm>
              <a:prstGeom prst="rect">
                <a:avLst/>
              </a:prstGeom>
              <a:blipFill rotWithShape="0">
                <a:blip r:embed="rId16"/>
                <a:stretch>
                  <a:fillRect/>
                </a:stretch>
              </a:blipFill>
              <a:ln w="2857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Rectangle 54"/>
              <p:cNvSpPr/>
              <p:nvPr/>
            </p:nvSpPr>
            <p:spPr>
              <a:xfrm>
                <a:off x="4081525" y="2999703"/>
                <a:ext cx="670777" cy="865029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2000" b="0" i="1" smtClean="0">
                          <a:solidFill>
                            <a:sysClr val="windowText" lastClr="00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GB" sz="2000" i="1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b="0" i="1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en-GB" sz="2000" b="0" i="1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  <m:t>9</m:t>
                          </m:r>
                        </m:den>
                      </m:f>
                    </m:oMath>
                  </m:oMathPara>
                </a14:m>
                <a:endParaRPr lang="en-GB" sz="2000" dirty="0">
                  <a:solidFill>
                    <a:sysClr val="windowText" lastClr="000000"/>
                  </a:solidFill>
                </a:endParaRPr>
              </a:p>
            </p:txBody>
          </p:sp>
        </mc:Choice>
        <mc:Fallback xmlns="">
          <p:sp>
            <p:nvSpPr>
              <p:cNvPr id="55" name="Rectangle 5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81525" y="2999703"/>
                <a:ext cx="670777" cy="865029"/>
              </a:xfrm>
              <a:prstGeom prst="rect">
                <a:avLst/>
              </a:prstGeom>
              <a:blipFill rotWithShape="0">
                <a:blip r:embed="rId17"/>
                <a:stretch>
                  <a:fillRect/>
                </a:stretch>
              </a:blipFill>
              <a:ln w="2857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6" name="Rectangle 55"/>
              <p:cNvSpPr/>
              <p:nvPr/>
            </p:nvSpPr>
            <p:spPr>
              <a:xfrm>
                <a:off x="4428176" y="4260759"/>
                <a:ext cx="670777" cy="865029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GB" sz="20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7</m:t>
                          </m:r>
                        </m:num>
                        <m:den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15</m:t>
                          </m:r>
                        </m:den>
                      </m:f>
                    </m:oMath>
                  </m:oMathPara>
                </a14:m>
                <a:endParaRPr lang="en-GB" sz="20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6" name="Rectangle 5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28176" y="4260759"/>
                <a:ext cx="670777" cy="865029"/>
              </a:xfrm>
              <a:prstGeom prst="rect">
                <a:avLst/>
              </a:prstGeom>
              <a:blipFill rotWithShape="0">
                <a:blip r:embed="rId18"/>
                <a:stretch>
                  <a:fillRect/>
                </a:stretch>
              </a:blipFill>
              <a:ln w="2857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TextBox 1"/>
          <p:cNvSpPr txBox="1"/>
          <p:nvPr/>
        </p:nvSpPr>
        <p:spPr>
          <a:xfrm>
            <a:off x="537" y="206061"/>
            <a:ext cx="257577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b="1" i="1" dirty="0" smtClean="0"/>
              <a:t>Fraction Spider </a:t>
            </a:r>
            <a:r>
              <a:rPr lang="en-GB" sz="3200" b="1" i="1" dirty="0" smtClean="0"/>
              <a:t>2 </a:t>
            </a:r>
            <a:r>
              <a:rPr lang="en-GB" sz="3200" b="1" i="1" dirty="0" smtClean="0"/>
              <a:t>Answers</a:t>
            </a:r>
            <a:endParaRPr lang="en-GB" sz="3200" b="1" i="1" dirty="0"/>
          </a:p>
        </p:txBody>
      </p:sp>
    </p:spTree>
    <p:extLst>
      <p:ext uri="{BB962C8B-B14F-4D97-AF65-F5344CB8AC3E}">
        <p14:creationId xmlns:p14="http://schemas.microsoft.com/office/powerpoint/2010/main" val="5497299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4" name="Rectangle 3"/>
              <p:cNvSpPr/>
              <p:nvPr/>
            </p:nvSpPr>
            <p:spPr>
              <a:xfrm>
                <a:off x="5499277" y="2859111"/>
                <a:ext cx="1094706" cy="1171975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800" i="1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800" b="0" i="1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GB" sz="2800" b="0" i="1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  <m:t>7</m:t>
                          </m:r>
                        </m:den>
                      </m:f>
                    </m:oMath>
                  </m:oMathPara>
                </a14:m>
                <a:endParaRPr lang="en-GB" sz="2800" dirty="0">
                  <a:solidFill>
                    <a:sysClr val="windowText" lastClr="000000"/>
                  </a:solidFill>
                </a:endParaRPr>
              </a:p>
            </p:txBody>
          </p:sp>
        </mc:Choice>
        <mc:Fallback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99277" y="2859111"/>
                <a:ext cx="1094706" cy="1171975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  <a:ln w="2857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" name="Straight Connector 5"/>
          <p:cNvCxnSpPr/>
          <p:nvPr/>
        </p:nvCxnSpPr>
        <p:spPr>
          <a:xfrm flipV="1">
            <a:off x="6606862" y="1738645"/>
            <a:ext cx="1448873" cy="112046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>
            <a:stCxn id="4" idx="3"/>
            <a:endCxn id="37" idx="1"/>
          </p:cNvCxnSpPr>
          <p:nvPr/>
        </p:nvCxnSpPr>
        <p:spPr>
          <a:xfrm flipV="1">
            <a:off x="6593983" y="3432220"/>
            <a:ext cx="2137896" cy="12879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6606862" y="4018207"/>
            <a:ext cx="1448873" cy="112046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flipH="1" flipV="1">
            <a:off x="4005328" y="1738645"/>
            <a:ext cx="1493951" cy="112046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4005328" y="4031086"/>
            <a:ext cx="1481071" cy="109470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>
            <a:stCxn id="38" idx="3"/>
            <a:endCxn id="4" idx="1"/>
          </p:cNvCxnSpPr>
          <p:nvPr/>
        </p:nvCxnSpPr>
        <p:spPr>
          <a:xfrm>
            <a:off x="3400020" y="3445098"/>
            <a:ext cx="2099257" cy="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>
            <a:stCxn id="4" idx="0"/>
            <a:endCxn id="29" idx="2"/>
          </p:cNvCxnSpPr>
          <p:nvPr/>
        </p:nvCxnSpPr>
        <p:spPr>
          <a:xfrm flipV="1">
            <a:off x="6046630" y="1378036"/>
            <a:ext cx="0" cy="1481075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stCxn id="4" idx="2"/>
            <a:endCxn id="30" idx="0"/>
          </p:cNvCxnSpPr>
          <p:nvPr/>
        </p:nvCxnSpPr>
        <p:spPr>
          <a:xfrm>
            <a:off x="6046630" y="4031086"/>
            <a:ext cx="0" cy="149394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29" name="Rectangle 28"/>
              <p:cNvSpPr/>
              <p:nvPr/>
            </p:nvSpPr>
            <p:spPr>
              <a:xfrm>
                <a:off x="5499277" y="206061"/>
                <a:ext cx="1094706" cy="1171975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8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/>
                        <m:den/>
                      </m:f>
                    </m:oMath>
                  </m:oMathPara>
                </a14:m>
                <a:endParaRPr lang="en-GB" sz="2800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29" name="Rectangle 2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99277" y="206061"/>
                <a:ext cx="1094706" cy="1171975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  <a:ln w="2857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0" name="Rectangle 29"/>
              <p:cNvSpPr/>
              <p:nvPr/>
            </p:nvSpPr>
            <p:spPr>
              <a:xfrm>
                <a:off x="5499277" y="5525033"/>
                <a:ext cx="1094706" cy="1171975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8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/>
                        <m:den/>
                      </m:f>
                    </m:oMath>
                  </m:oMathPara>
                </a14:m>
                <a:endParaRPr lang="en-GB" sz="2800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30" name="Rectangle 2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99277" y="5525033"/>
                <a:ext cx="1094706" cy="1171975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  <a:ln w="2857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3" name="Rectangle 32"/>
              <p:cNvSpPr/>
              <p:nvPr/>
            </p:nvSpPr>
            <p:spPr>
              <a:xfrm>
                <a:off x="8055735" y="566670"/>
                <a:ext cx="1094706" cy="1171975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800" i="1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800" b="0" i="1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  <m:t>19</m:t>
                          </m:r>
                        </m:num>
                        <m:den>
                          <m:r>
                            <a:rPr lang="en-GB" sz="2800" b="0" i="1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  <m:t>21</m:t>
                          </m:r>
                        </m:den>
                      </m:f>
                    </m:oMath>
                  </m:oMathPara>
                </a14:m>
                <a:endParaRPr lang="en-GB" sz="2800" dirty="0">
                  <a:solidFill>
                    <a:sysClr val="windowText" lastClr="000000"/>
                  </a:solidFill>
                </a:endParaRPr>
              </a:p>
            </p:txBody>
          </p:sp>
        </mc:Choice>
        <mc:Fallback>
          <p:sp>
            <p:nvSpPr>
              <p:cNvPr id="33" name="Rectangle 3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55735" y="566670"/>
                <a:ext cx="1094706" cy="1171975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  <a:ln w="2857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4" name="Rectangle 33"/>
              <p:cNvSpPr/>
              <p:nvPr/>
            </p:nvSpPr>
            <p:spPr>
              <a:xfrm>
                <a:off x="2910622" y="566670"/>
                <a:ext cx="1094706" cy="1171975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2800" b="0" i="1" smtClean="0">
                          <a:solidFill>
                            <a:sysClr val="windowText" lastClr="000000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  <m:f>
                        <m:fPr>
                          <m:ctrlPr>
                            <a:rPr lang="en-GB" sz="2800" i="1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800" b="0" i="1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  <m:t>23</m:t>
                          </m:r>
                        </m:num>
                        <m:den>
                          <m:r>
                            <a:rPr lang="en-GB" sz="2800" b="0" i="1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  <m:t>70</m:t>
                          </m:r>
                        </m:den>
                      </m:f>
                    </m:oMath>
                  </m:oMathPara>
                </a14:m>
                <a:endParaRPr lang="en-GB" sz="2800" dirty="0">
                  <a:solidFill>
                    <a:sysClr val="windowText" lastClr="000000"/>
                  </a:solidFill>
                </a:endParaRPr>
              </a:p>
            </p:txBody>
          </p:sp>
        </mc:Choice>
        <mc:Fallback>
          <p:sp>
            <p:nvSpPr>
              <p:cNvPr id="34" name="Rectangle 3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10622" y="566670"/>
                <a:ext cx="1094706" cy="1171975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  <a:ln w="2857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5" name="Rectangle 34"/>
              <p:cNvSpPr/>
              <p:nvPr/>
            </p:nvSpPr>
            <p:spPr>
              <a:xfrm>
                <a:off x="2910622" y="5125793"/>
                <a:ext cx="1094706" cy="1171975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2800" b="0" i="1" smtClean="0">
                          <a:solidFill>
                            <a:sysClr val="windowText" lastClr="000000"/>
                          </a:solidFill>
                          <a:latin typeface="Cambria Math" panose="02040503050406030204" pitchFamily="18" charset="0"/>
                        </a:rPr>
                        <m:t>1</m:t>
                      </m:r>
                      <m:f>
                        <m:fPr>
                          <m:ctrlPr>
                            <a:rPr lang="en-GB" sz="2800" i="1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800" b="0" i="1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  <m:t>17</m:t>
                          </m:r>
                        </m:num>
                        <m:den>
                          <m:r>
                            <a:rPr lang="en-GB" sz="2800" b="0" i="1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  <m:t>56</m:t>
                          </m:r>
                        </m:den>
                      </m:f>
                    </m:oMath>
                  </m:oMathPara>
                </a14:m>
                <a:endParaRPr lang="en-GB" sz="2800" dirty="0">
                  <a:solidFill>
                    <a:sysClr val="windowText" lastClr="000000"/>
                  </a:solidFill>
                </a:endParaRPr>
              </a:p>
            </p:txBody>
          </p:sp>
        </mc:Choice>
        <mc:Fallback>
          <p:sp>
            <p:nvSpPr>
              <p:cNvPr id="35" name="Rectangle 3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10622" y="5125793"/>
                <a:ext cx="1094706" cy="1171975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  <a:ln w="2857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6" name="Rectangle 35"/>
              <p:cNvSpPr/>
              <p:nvPr/>
            </p:nvSpPr>
            <p:spPr>
              <a:xfrm>
                <a:off x="8055735" y="5125794"/>
                <a:ext cx="1094706" cy="1171975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800" i="1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800" b="0" i="1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  <m:t>19</m:t>
                          </m:r>
                        </m:num>
                        <m:den>
                          <m:r>
                            <a:rPr lang="en-GB" sz="2800" b="0" i="1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  <m:t>28</m:t>
                          </m:r>
                        </m:den>
                      </m:f>
                    </m:oMath>
                  </m:oMathPara>
                </a14:m>
                <a:endParaRPr lang="en-GB" sz="2800" dirty="0">
                  <a:solidFill>
                    <a:sysClr val="windowText" lastClr="000000"/>
                  </a:solidFill>
                </a:endParaRPr>
              </a:p>
            </p:txBody>
          </p:sp>
        </mc:Choice>
        <mc:Fallback>
          <p:sp>
            <p:nvSpPr>
              <p:cNvPr id="36" name="Rectangle 3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55735" y="5125794"/>
                <a:ext cx="1094706" cy="1171975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  <a:ln w="2857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7" name="Rectangle 36"/>
              <p:cNvSpPr/>
              <p:nvPr/>
            </p:nvSpPr>
            <p:spPr>
              <a:xfrm>
                <a:off x="8731879" y="2846232"/>
                <a:ext cx="1094706" cy="1171975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8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/>
                        <m:den/>
                      </m:f>
                    </m:oMath>
                  </m:oMathPara>
                </a14:m>
                <a:endParaRPr lang="en-GB" sz="2800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37" name="Rectangle 3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31879" y="2846232"/>
                <a:ext cx="1094706" cy="1171975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  <a:ln w="2857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8" name="Rectangle 37"/>
              <p:cNvSpPr/>
              <p:nvPr/>
            </p:nvSpPr>
            <p:spPr>
              <a:xfrm>
                <a:off x="2305314" y="2859110"/>
                <a:ext cx="1094706" cy="1171975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8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/>
                        <m:den/>
                      </m:f>
                    </m:oMath>
                  </m:oMathPara>
                </a14:m>
                <a:endParaRPr lang="en-GB" sz="2800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38" name="Rectangle 3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05314" y="2859110"/>
                <a:ext cx="1094706" cy="1171975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  <a:ln w="2857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5" name="Rectangle 44"/>
              <p:cNvSpPr/>
              <p:nvPr/>
            </p:nvSpPr>
            <p:spPr>
              <a:xfrm>
                <a:off x="5698362" y="1647424"/>
                <a:ext cx="670777" cy="865029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2000" b="0" i="1" smtClean="0">
                          <a:solidFill>
                            <a:sysClr val="windowText" lastClr="00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GB" sz="2000" i="1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b="0" i="1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GB" sz="2000" b="0" i="1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  <m:t>14</m:t>
                          </m:r>
                        </m:den>
                      </m:f>
                    </m:oMath>
                  </m:oMathPara>
                </a14:m>
                <a:endParaRPr lang="en-GB" sz="2000" dirty="0">
                  <a:solidFill>
                    <a:sysClr val="windowText" lastClr="000000"/>
                  </a:solidFill>
                </a:endParaRPr>
              </a:p>
            </p:txBody>
          </p:sp>
        </mc:Choice>
        <mc:Fallback>
          <p:sp>
            <p:nvSpPr>
              <p:cNvPr id="45" name="Rectangle 4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98362" y="1647424"/>
                <a:ext cx="670777" cy="865029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  <a:ln w="2857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0" name="Rectangle 49"/>
              <p:cNvSpPr/>
              <p:nvPr/>
            </p:nvSpPr>
            <p:spPr>
              <a:xfrm>
                <a:off x="7069424" y="1866363"/>
                <a:ext cx="670777" cy="865029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20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GB" sz="20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/>
                        <m:den/>
                      </m:f>
                    </m:oMath>
                  </m:oMathPara>
                </a14:m>
                <a:endParaRPr lang="en-GB" sz="2000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50" name="Rectangle 4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69424" y="1866363"/>
                <a:ext cx="670777" cy="865029"/>
              </a:xfrm>
              <a:prstGeom prst="rect">
                <a:avLst/>
              </a:prstGeom>
              <a:blipFill rotWithShape="0">
                <a:blip r:embed="rId11"/>
                <a:stretch>
                  <a:fillRect/>
                </a:stretch>
              </a:blipFill>
              <a:ln w="2857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1" name="Rectangle 50"/>
              <p:cNvSpPr/>
              <p:nvPr/>
            </p:nvSpPr>
            <p:spPr>
              <a:xfrm>
                <a:off x="7352760" y="2999704"/>
                <a:ext cx="670777" cy="865029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2000" b="0" i="1" smtClean="0">
                          <a:solidFill>
                            <a:sysClr val="windowText" lastClr="00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GB" sz="2000" i="1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b="0" i="1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GB" sz="2000" b="0" i="1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</m:oMath>
                  </m:oMathPara>
                </a14:m>
                <a:endParaRPr lang="en-GB" sz="2000" dirty="0">
                  <a:solidFill>
                    <a:sysClr val="windowText" lastClr="000000"/>
                  </a:solidFill>
                </a:endParaRPr>
              </a:p>
            </p:txBody>
          </p:sp>
        </mc:Choice>
        <mc:Fallback>
          <p:sp>
            <p:nvSpPr>
              <p:cNvPr id="51" name="Rectangle 5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52760" y="2999704"/>
                <a:ext cx="670777" cy="865029"/>
              </a:xfrm>
              <a:prstGeom prst="rect">
                <a:avLst/>
              </a:prstGeom>
              <a:blipFill rotWithShape="0">
                <a:blip r:embed="rId12"/>
                <a:stretch>
                  <a:fillRect/>
                </a:stretch>
              </a:blipFill>
              <a:ln w="2857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2" name="Rectangle 51"/>
              <p:cNvSpPr/>
              <p:nvPr/>
            </p:nvSpPr>
            <p:spPr>
              <a:xfrm>
                <a:off x="7069424" y="4260760"/>
                <a:ext cx="670777" cy="865029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20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GB" sz="20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/>
                        <m:den/>
                      </m:f>
                    </m:oMath>
                  </m:oMathPara>
                </a14:m>
                <a:endParaRPr lang="en-GB" sz="2000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52" name="Rectangle 5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69424" y="4260760"/>
                <a:ext cx="670777" cy="865029"/>
              </a:xfrm>
              <a:prstGeom prst="rect">
                <a:avLst/>
              </a:prstGeom>
              <a:blipFill rotWithShape="0">
                <a:blip r:embed="rId13"/>
                <a:stretch>
                  <a:fillRect/>
                </a:stretch>
              </a:blipFill>
              <a:ln w="2857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3" name="Rectangle 52"/>
              <p:cNvSpPr/>
              <p:nvPr/>
            </p:nvSpPr>
            <p:spPr>
              <a:xfrm>
                <a:off x="5698361" y="4377744"/>
                <a:ext cx="670777" cy="865029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2000" b="0" i="1" smtClean="0">
                          <a:solidFill>
                            <a:sysClr val="windowText" lastClr="00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GB" sz="2000" i="1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b="0" i="1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GB" sz="2000" b="0" i="1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GB" sz="2000" dirty="0">
                  <a:solidFill>
                    <a:sysClr val="windowText" lastClr="000000"/>
                  </a:solidFill>
                </a:endParaRPr>
              </a:p>
            </p:txBody>
          </p:sp>
        </mc:Choice>
        <mc:Fallback>
          <p:sp>
            <p:nvSpPr>
              <p:cNvPr id="53" name="Rectangle 5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98361" y="4377744"/>
                <a:ext cx="670777" cy="865029"/>
              </a:xfrm>
              <a:prstGeom prst="rect">
                <a:avLst/>
              </a:prstGeom>
              <a:blipFill rotWithShape="0">
                <a:blip r:embed="rId14"/>
                <a:stretch>
                  <a:fillRect/>
                </a:stretch>
              </a:blipFill>
              <a:ln w="2857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4" name="Rectangle 53"/>
              <p:cNvSpPr/>
              <p:nvPr/>
            </p:nvSpPr>
            <p:spPr>
              <a:xfrm>
                <a:off x="4428177" y="1866363"/>
                <a:ext cx="670777" cy="865029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20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GB" sz="20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/>
                        <m:den/>
                      </m:f>
                    </m:oMath>
                  </m:oMathPara>
                </a14:m>
                <a:endParaRPr lang="en-GB" sz="2000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54" name="Rectangle 5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28177" y="1866363"/>
                <a:ext cx="670777" cy="865029"/>
              </a:xfrm>
              <a:prstGeom prst="rect">
                <a:avLst/>
              </a:prstGeom>
              <a:blipFill rotWithShape="0">
                <a:blip r:embed="rId15"/>
                <a:stretch>
                  <a:fillRect/>
                </a:stretch>
              </a:blipFill>
              <a:ln w="2857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5" name="Rectangle 54"/>
              <p:cNvSpPr/>
              <p:nvPr/>
            </p:nvSpPr>
            <p:spPr>
              <a:xfrm>
                <a:off x="4081525" y="2999703"/>
                <a:ext cx="670777" cy="865029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2000" b="0" i="1" smtClean="0">
                          <a:solidFill>
                            <a:sysClr val="windowText" lastClr="000000"/>
                          </a:solidFill>
                          <a:latin typeface="Cambria Math" panose="02040503050406030204" pitchFamily="18" charset="0"/>
                        </a:rPr>
                        <m:t>+1</m:t>
                      </m:r>
                      <m:f>
                        <m:fPr>
                          <m:ctrlPr>
                            <a:rPr lang="en-GB" sz="2000" i="1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b="0" i="1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2000" b="0" i="1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GB" sz="2000" dirty="0">
                  <a:solidFill>
                    <a:sysClr val="windowText" lastClr="000000"/>
                  </a:solidFill>
                </a:endParaRPr>
              </a:p>
            </p:txBody>
          </p:sp>
        </mc:Choice>
        <mc:Fallback>
          <p:sp>
            <p:nvSpPr>
              <p:cNvPr id="55" name="Rectangle 5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81525" y="2999703"/>
                <a:ext cx="670777" cy="865029"/>
              </a:xfrm>
              <a:prstGeom prst="rect">
                <a:avLst/>
              </a:prstGeom>
              <a:blipFill rotWithShape="0">
                <a:blip r:embed="rId16"/>
                <a:stretch>
                  <a:fillRect/>
                </a:stretch>
              </a:blipFill>
              <a:ln w="2857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6" name="Rectangle 55"/>
              <p:cNvSpPr/>
              <p:nvPr/>
            </p:nvSpPr>
            <p:spPr>
              <a:xfrm>
                <a:off x="4428176" y="4260759"/>
                <a:ext cx="670777" cy="865029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20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GB" sz="20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/>
                        <m:den/>
                      </m:f>
                    </m:oMath>
                  </m:oMathPara>
                </a14:m>
                <a:endParaRPr lang="en-GB" sz="2000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56" name="Rectangle 5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28176" y="4260759"/>
                <a:ext cx="670777" cy="865029"/>
              </a:xfrm>
              <a:prstGeom prst="rect">
                <a:avLst/>
              </a:prstGeom>
              <a:blipFill rotWithShape="0">
                <a:blip r:embed="rId17"/>
                <a:stretch>
                  <a:fillRect/>
                </a:stretch>
              </a:blipFill>
              <a:ln w="2857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TextBox 1"/>
          <p:cNvSpPr txBox="1"/>
          <p:nvPr/>
        </p:nvSpPr>
        <p:spPr>
          <a:xfrm>
            <a:off x="537" y="206061"/>
            <a:ext cx="257577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b="1" i="1" dirty="0" smtClean="0"/>
              <a:t>Fraction Spider </a:t>
            </a:r>
            <a:r>
              <a:rPr lang="en-GB" sz="3200" b="1" i="1" dirty="0" smtClean="0"/>
              <a:t>3</a:t>
            </a:r>
            <a:endParaRPr lang="en-GB" sz="3200" b="1" i="1" dirty="0"/>
          </a:p>
        </p:txBody>
      </p:sp>
    </p:spTree>
    <p:extLst>
      <p:ext uri="{BB962C8B-B14F-4D97-AF65-F5344CB8AC3E}">
        <p14:creationId xmlns:p14="http://schemas.microsoft.com/office/powerpoint/2010/main" val="18499321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4" name="Rectangle 3"/>
              <p:cNvSpPr/>
              <p:nvPr/>
            </p:nvSpPr>
            <p:spPr>
              <a:xfrm>
                <a:off x="5499277" y="2859111"/>
                <a:ext cx="1094706" cy="1171975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800" i="1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800" b="0" i="1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GB" sz="2800" b="0" i="1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  <m:t>7</m:t>
                          </m:r>
                        </m:den>
                      </m:f>
                    </m:oMath>
                  </m:oMathPara>
                </a14:m>
                <a:endParaRPr lang="en-GB" sz="2800" dirty="0">
                  <a:solidFill>
                    <a:sysClr val="windowText" lastClr="000000"/>
                  </a:solidFill>
                </a:endParaRPr>
              </a:p>
            </p:txBody>
          </p:sp>
        </mc:Choice>
        <mc:Fallback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99277" y="2859111"/>
                <a:ext cx="1094706" cy="1171975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  <a:ln w="2857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" name="Straight Connector 5"/>
          <p:cNvCxnSpPr/>
          <p:nvPr/>
        </p:nvCxnSpPr>
        <p:spPr>
          <a:xfrm flipV="1">
            <a:off x="6606862" y="1738645"/>
            <a:ext cx="1448873" cy="112046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>
            <a:stCxn id="4" idx="3"/>
            <a:endCxn id="37" idx="1"/>
          </p:cNvCxnSpPr>
          <p:nvPr/>
        </p:nvCxnSpPr>
        <p:spPr>
          <a:xfrm flipV="1">
            <a:off x="6593983" y="3432220"/>
            <a:ext cx="2137896" cy="12879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6606862" y="4018207"/>
            <a:ext cx="1448873" cy="112046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flipH="1" flipV="1">
            <a:off x="4005328" y="1738645"/>
            <a:ext cx="1493951" cy="112046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4005328" y="4031086"/>
            <a:ext cx="1481071" cy="109470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>
            <a:stCxn id="38" idx="3"/>
            <a:endCxn id="4" idx="1"/>
          </p:cNvCxnSpPr>
          <p:nvPr/>
        </p:nvCxnSpPr>
        <p:spPr>
          <a:xfrm>
            <a:off x="3400020" y="3445098"/>
            <a:ext cx="2099257" cy="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>
            <a:stCxn id="4" idx="0"/>
            <a:endCxn id="29" idx="2"/>
          </p:cNvCxnSpPr>
          <p:nvPr/>
        </p:nvCxnSpPr>
        <p:spPr>
          <a:xfrm flipV="1">
            <a:off x="6046630" y="1378036"/>
            <a:ext cx="0" cy="1481075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stCxn id="4" idx="2"/>
            <a:endCxn id="30" idx="0"/>
          </p:cNvCxnSpPr>
          <p:nvPr/>
        </p:nvCxnSpPr>
        <p:spPr>
          <a:xfrm>
            <a:off x="6046630" y="4031086"/>
            <a:ext cx="0" cy="149394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29" name="Rectangle 28"/>
              <p:cNvSpPr/>
              <p:nvPr/>
            </p:nvSpPr>
            <p:spPr>
              <a:xfrm>
                <a:off x="5499277" y="206061"/>
                <a:ext cx="1094706" cy="1171975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8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8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9</m:t>
                          </m:r>
                        </m:num>
                        <m:den>
                          <m:r>
                            <a:rPr lang="en-GB" sz="28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14</m:t>
                          </m:r>
                        </m:den>
                      </m:f>
                    </m:oMath>
                  </m:oMathPara>
                </a14:m>
                <a:endParaRPr lang="en-GB" sz="2800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29" name="Rectangle 2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99277" y="206061"/>
                <a:ext cx="1094706" cy="1171975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  <a:ln w="2857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0" name="Rectangle 29"/>
              <p:cNvSpPr/>
              <p:nvPr/>
            </p:nvSpPr>
            <p:spPr>
              <a:xfrm>
                <a:off x="5499277" y="5525033"/>
                <a:ext cx="1094706" cy="1171975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28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1</m:t>
                      </m:r>
                      <m:f>
                        <m:fPr>
                          <m:ctrlPr>
                            <a:rPr lang="en-GB" sz="28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8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GB" sz="28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21</m:t>
                          </m:r>
                        </m:den>
                      </m:f>
                    </m:oMath>
                  </m:oMathPara>
                </a14:m>
                <a:endParaRPr lang="en-GB" sz="2800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30" name="Rectangle 2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99277" y="5525033"/>
                <a:ext cx="1094706" cy="1171975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  <a:ln w="2857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3" name="Rectangle 32"/>
              <p:cNvSpPr/>
              <p:nvPr/>
            </p:nvSpPr>
            <p:spPr>
              <a:xfrm>
                <a:off x="8055735" y="566670"/>
                <a:ext cx="1094706" cy="1171975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800" i="1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800" b="0" i="1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  <m:t>19</m:t>
                          </m:r>
                        </m:num>
                        <m:den>
                          <m:r>
                            <a:rPr lang="en-GB" sz="2800" b="0" i="1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  <m:t>21</m:t>
                          </m:r>
                        </m:den>
                      </m:f>
                    </m:oMath>
                  </m:oMathPara>
                </a14:m>
                <a:endParaRPr lang="en-GB" sz="2800" dirty="0">
                  <a:solidFill>
                    <a:sysClr val="windowText" lastClr="000000"/>
                  </a:solidFill>
                </a:endParaRPr>
              </a:p>
            </p:txBody>
          </p:sp>
        </mc:Choice>
        <mc:Fallback>
          <p:sp>
            <p:nvSpPr>
              <p:cNvPr id="33" name="Rectangle 3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55735" y="566670"/>
                <a:ext cx="1094706" cy="1171975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  <a:ln w="2857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4" name="Rectangle 33"/>
              <p:cNvSpPr/>
              <p:nvPr/>
            </p:nvSpPr>
            <p:spPr>
              <a:xfrm>
                <a:off x="2910622" y="566670"/>
                <a:ext cx="1094706" cy="1171975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2800" b="0" i="1" smtClean="0">
                          <a:solidFill>
                            <a:sysClr val="windowText" lastClr="000000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  <m:f>
                        <m:fPr>
                          <m:ctrlPr>
                            <a:rPr lang="en-GB" sz="2800" i="1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800" b="0" i="1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  <m:t>23</m:t>
                          </m:r>
                        </m:num>
                        <m:den>
                          <m:r>
                            <a:rPr lang="en-GB" sz="2800" b="0" i="1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  <m:t>70</m:t>
                          </m:r>
                        </m:den>
                      </m:f>
                    </m:oMath>
                  </m:oMathPara>
                </a14:m>
                <a:endParaRPr lang="en-GB" sz="2800" dirty="0">
                  <a:solidFill>
                    <a:sysClr val="windowText" lastClr="000000"/>
                  </a:solidFill>
                </a:endParaRPr>
              </a:p>
            </p:txBody>
          </p:sp>
        </mc:Choice>
        <mc:Fallback>
          <p:sp>
            <p:nvSpPr>
              <p:cNvPr id="34" name="Rectangle 3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10622" y="566670"/>
                <a:ext cx="1094706" cy="1171975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  <a:ln w="2857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5" name="Rectangle 34"/>
              <p:cNvSpPr/>
              <p:nvPr/>
            </p:nvSpPr>
            <p:spPr>
              <a:xfrm>
                <a:off x="2910622" y="5125793"/>
                <a:ext cx="1094706" cy="1171975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2800" b="0" i="1" smtClean="0">
                          <a:solidFill>
                            <a:sysClr val="windowText" lastClr="000000"/>
                          </a:solidFill>
                          <a:latin typeface="Cambria Math" panose="02040503050406030204" pitchFamily="18" charset="0"/>
                        </a:rPr>
                        <m:t>1</m:t>
                      </m:r>
                      <m:f>
                        <m:fPr>
                          <m:ctrlPr>
                            <a:rPr lang="en-GB" sz="2800" i="1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800" b="0" i="1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  <m:t>17</m:t>
                          </m:r>
                        </m:num>
                        <m:den>
                          <m:r>
                            <a:rPr lang="en-GB" sz="2800" b="0" i="1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  <m:t>56</m:t>
                          </m:r>
                        </m:den>
                      </m:f>
                    </m:oMath>
                  </m:oMathPara>
                </a14:m>
                <a:endParaRPr lang="en-GB" sz="2800" dirty="0">
                  <a:solidFill>
                    <a:sysClr val="windowText" lastClr="000000"/>
                  </a:solidFill>
                </a:endParaRPr>
              </a:p>
            </p:txBody>
          </p:sp>
        </mc:Choice>
        <mc:Fallback>
          <p:sp>
            <p:nvSpPr>
              <p:cNvPr id="35" name="Rectangle 3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10622" y="5125793"/>
                <a:ext cx="1094706" cy="1171975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  <a:ln w="2857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6" name="Rectangle 35"/>
              <p:cNvSpPr/>
              <p:nvPr/>
            </p:nvSpPr>
            <p:spPr>
              <a:xfrm>
                <a:off x="8055735" y="5125794"/>
                <a:ext cx="1094706" cy="1171975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800" i="1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800" b="0" i="1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  <m:t>19</m:t>
                          </m:r>
                        </m:num>
                        <m:den>
                          <m:r>
                            <a:rPr lang="en-GB" sz="2800" b="0" i="1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  <m:t>28</m:t>
                          </m:r>
                        </m:den>
                      </m:f>
                    </m:oMath>
                  </m:oMathPara>
                </a14:m>
                <a:endParaRPr lang="en-GB" sz="2800" dirty="0">
                  <a:solidFill>
                    <a:sysClr val="windowText" lastClr="000000"/>
                  </a:solidFill>
                </a:endParaRPr>
              </a:p>
            </p:txBody>
          </p:sp>
        </mc:Choice>
        <mc:Fallback>
          <p:sp>
            <p:nvSpPr>
              <p:cNvPr id="36" name="Rectangle 3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55735" y="5125794"/>
                <a:ext cx="1094706" cy="1171975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  <a:ln w="2857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7" name="Rectangle 36"/>
              <p:cNvSpPr/>
              <p:nvPr/>
            </p:nvSpPr>
            <p:spPr>
              <a:xfrm>
                <a:off x="8731879" y="2846232"/>
                <a:ext cx="1094706" cy="1171975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8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8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29</m:t>
                          </m:r>
                        </m:num>
                        <m:den>
                          <m:r>
                            <a:rPr lang="en-GB" sz="28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35</m:t>
                          </m:r>
                        </m:den>
                      </m:f>
                    </m:oMath>
                  </m:oMathPara>
                </a14:m>
                <a:endParaRPr lang="en-GB" sz="2800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37" name="Rectangle 3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31879" y="2846232"/>
                <a:ext cx="1094706" cy="1171975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  <a:ln w="2857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8" name="Rectangle 37"/>
              <p:cNvSpPr/>
              <p:nvPr/>
            </p:nvSpPr>
            <p:spPr>
              <a:xfrm>
                <a:off x="2305314" y="2859110"/>
                <a:ext cx="1094706" cy="1171975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28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1</m:t>
                      </m:r>
                      <m:f>
                        <m:fPr>
                          <m:ctrlPr>
                            <a:rPr lang="en-GB" sz="28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8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25</m:t>
                          </m:r>
                        </m:num>
                        <m:den>
                          <m:r>
                            <a:rPr lang="en-GB" sz="28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42</m:t>
                          </m:r>
                        </m:den>
                      </m:f>
                    </m:oMath>
                  </m:oMathPara>
                </a14:m>
                <a:endParaRPr lang="en-GB" sz="2800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38" name="Rectangle 3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05314" y="2859110"/>
                <a:ext cx="1094706" cy="1171975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  <a:ln w="2857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5" name="Rectangle 44"/>
              <p:cNvSpPr/>
              <p:nvPr/>
            </p:nvSpPr>
            <p:spPr>
              <a:xfrm>
                <a:off x="5698362" y="1647424"/>
                <a:ext cx="670777" cy="865029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2000" b="0" i="1" smtClean="0">
                          <a:solidFill>
                            <a:sysClr val="windowText" lastClr="00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GB" sz="2000" i="1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b="0" i="1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GB" sz="2000" b="0" i="1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  <m:t>14</m:t>
                          </m:r>
                        </m:den>
                      </m:f>
                    </m:oMath>
                  </m:oMathPara>
                </a14:m>
                <a:endParaRPr lang="en-GB" sz="2000" dirty="0">
                  <a:solidFill>
                    <a:sysClr val="windowText" lastClr="000000"/>
                  </a:solidFill>
                </a:endParaRPr>
              </a:p>
            </p:txBody>
          </p:sp>
        </mc:Choice>
        <mc:Fallback>
          <p:sp>
            <p:nvSpPr>
              <p:cNvPr id="45" name="Rectangle 4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98362" y="1647424"/>
                <a:ext cx="670777" cy="865029"/>
              </a:xfrm>
              <a:prstGeom prst="rect">
                <a:avLst/>
              </a:prstGeom>
              <a:blipFill rotWithShape="0">
                <a:blip r:embed="rId11"/>
                <a:stretch>
                  <a:fillRect/>
                </a:stretch>
              </a:blipFill>
              <a:ln w="2857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0" name="Rectangle 49"/>
              <p:cNvSpPr/>
              <p:nvPr/>
            </p:nvSpPr>
            <p:spPr>
              <a:xfrm>
                <a:off x="7069424" y="1866363"/>
                <a:ext cx="670777" cy="865029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GB" sz="20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10</m:t>
                          </m:r>
                        </m:num>
                        <m:den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21</m:t>
                          </m:r>
                        </m:den>
                      </m:f>
                    </m:oMath>
                  </m:oMathPara>
                </a14:m>
                <a:endParaRPr lang="en-GB" sz="2000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50" name="Rectangle 4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69424" y="1866363"/>
                <a:ext cx="670777" cy="865029"/>
              </a:xfrm>
              <a:prstGeom prst="rect">
                <a:avLst/>
              </a:prstGeom>
              <a:blipFill rotWithShape="0">
                <a:blip r:embed="rId12"/>
                <a:stretch>
                  <a:fillRect/>
                </a:stretch>
              </a:blipFill>
              <a:ln w="2857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1" name="Rectangle 50"/>
              <p:cNvSpPr/>
              <p:nvPr/>
            </p:nvSpPr>
            <p:spPr>
              <a:xfrm>
                <a:off x="7352760" y="2999704"/>
                <a:ext cx="670777" cy="865029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2000" b="0" i="1" smtClean="0">
                          <a:solidFill>
                            <a:sysClr val="windowText" lastClr="00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GB" sz="2000" i="1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b="0" i="1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GB" sz="2000" b="0" i="1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</m:oMath>
                  </m:oMathPara>
                </a14:m>
                <a:endParaRPr lang="en-GB" sz="2000" dirty="0">
                  <a:solidFill>
                    <a:sysClr val="windowText" lastClr="000000"/>
                  </a:solidFill>
                </a:endParaRPr>
              </a:p>
            </p:txBody>
          </p:sp>
        </mc:Choice>
        <mc:Fallback>
          <p:sp>
            <p:nvSpPr>
              <p:cNvPr id="51" name="Rectangle 5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52760" y="2999704"/>
                <a:ext cx="670777" cy="865029"/>
              </a:xfrm>
              <a:prstGeom prst="rect">
                <a:avLst/>
              </a:prstGeom>
              <a:blipFill rotWithShape="0">
                <a:blip r:embed="rId13"/>
                <a:stretch>
                  <a:fillRect/>
                </a:stretch>
              </a:blipFill>
              <a:ln w="2857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2" name="Rectangle 51"/>
              <p:cNvSpPr/>
              <p:nvPr/>
            </p:nvSpPr>
            <p:spPr>
              <a:xfrm>
                <a:off x="7069424" y="4260760"/>
                <a:ext cx="670777" cy="865029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GB" sz="20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GB" sz="2000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52" name="Rectangle 5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69424" y="4260760"/>
                <a:ext cx="670777" cy="865029"/>
              </a:xfrm>
              <a:prstGeom prst="rect">
                <a:avLst/>
              </a:prstGeom>
              <a:blipFill rotWithShape="0">
                <a:blip r:embed="rId14"/>
                <a:stretch>
                  <a:fillRect/>
                </a:stretch>
              </a:blipFill>
              <a:ln w="2857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3" name="Rectangle 52"/>
              <p:cNvSpPr/>
              <p:nvPr/>
            </p:nvSpPr>
            <p:spPr>
              <a:xfrm>
                <a:off x="5698361" y="4377744"/>
                <a:ext cx="670777" cy="865029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2000" b="0" i="1" smtClean="0">
                          <a:solidFill>
                            <a:sysClr val="windowText" lastClr="00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GB" sz="2000" i="1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b="0" i="1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GB" sz="2000" b="0" i="1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GB" sz="2000" dirty="0">
                  <a:solidFill>
                    <a:sysClr val="windowText" lastClr="000000"/>
                  </a:solidFill>
                </a:endParaRPr>
              </a:p>
            </p:txBody>
          </p:sp>
        </mc:Choice>
        <mc:Fallback>
          <p:sp>
            <p:nvSpPr>
              <p:cNvPr id="53" name="Rectangle 5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98361" y="4377744"/>
                <a:ext cx="670777" cy="865029"/>
              </a:xfrm>
              <a:prstGeom prst="rect">
                <a:avLst/>
              </a:prstGeom>
              <a:blipFill rotWithShape="0">
                <a:blip r:embed="rId15"/>
                <a:stretch>
                  <a:fillRect/>
                </a:stretch>
              </a:blipFill>
              <a:ln w="2857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4" name="Rectangle 53"/>
              <p:cNvSpPr/>
              <p:nvPr/>
            </p:nvSpPr>
            <p:spPr>
              <a:xfrm>
                <a:off x="4428177" y="1866363"/>
                <a:ext cx="670777" cy="865029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+1</m:t>
                      </m:r>
                      <m:f>
                        <m:fPr>
                          <m:ctrlPr>
                            <a:rPr lang="en-GB" sz="20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9</m:t>
                          </m:r>
                        </m:num>
                        <m:den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10</m:t>
                          </m:r>
                        </m:den>
                      </m:f>
                    </m:oMath>
                  </m:oMathPara>
                </a14:m>
                <a:endParaRPr lang="en-GB" sz="2000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54" name="Rectangle 5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28177" y="1866363"/>
                <a:ext cx="670777" cy="865029"/>
              </a:xfrm>
              <a:prstGeom prst="rect">
                <a:avLst/>
              </a:prstGeom>
              <a:blipFill rotWithShape="0">
                <a:blip r:embed="rId16"/>
                <a:stretch>
                  <a:fillRect/>
                </a:stretch>
              </a:blipFill>
              <a:ln w="2857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5" name="Rectangle 54"/>
              <p:cNvSpPr/>
              <p:nvPr/>
            </p:nvSpPr>
            <p:spPr>
              <a:xfrm>
                <a:off x="4081525" y="2999703"/>
                <a:ext cx="670777" cy="865029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2000" b="0" i="1" smtClean="0">
                          <a:solidFill>
                            <a:sysClr val="windowText" lastClr="000000"/>
                          </a:solidFill>
                          <a:latin typeface="Cambria Math" panose="02040503050406030204" pitchFamily="18" charset="0"/>
                        </a:rPr>
                        <m:t>+1</m:t>
                      </m:r>
                      <m:f>
                        <m:fPr>
                          <m:ctrlPr>
                            <a:rPr lang="en-GB" sz="2000" i="1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b="0" i="1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2000" b="0" i="1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GB" sz="2000" dirty="0">
                  <a:solidFill>
                    <a:sysClr val="windowText" lastClr="000000"/>
                  </a:solidFill>
                </a:endParaRPr>
              </a:p>
            </p:txBody>
          </p:sp>
        </mc:Choice>
        <mc:Fallback>
          <p:sp>
            <p:nvSpPr>
              <p:cNvPr id="55" name="Rectangle 5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81525" y="2999703"/>
                <a:ext cx="670777" cy="865029"/>
              </a:xfrm>
              <a:prstGeom prst="rect">
                <a:avLst/>
              </a:prstGeom>
              <a:blipFill rotWithShape="0">
                <a:blip r:embed="rId17"/>
                <a:stretch>
                  <a:fillRect/>
                </a:stretch>
              </a:blipFill>
              <a:ln w="2857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6" name="Rectangle 55"/>
              <p:cNvSpPr/>
              <p:nvPr/>
            </p:nvSpPr>
            <p:spPr>
              <a:xfrm>
                <a:off x="4428176" y="4260759"/>
                <a:ext cx="670777" cy="865029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GB" sz="20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7</m:t>
                          </m:r>
                        </m:num>
                        <m:den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8</m:t>
                          </m:r>
                        </m:den>
                      </m:f>
                    </m:oMath>
                  </m:oMathPara>
                </a14:m>
                <a:endParaRPr lang="en-GB" sz="2000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56" name="Rectangle 5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28176" y="4260759"/>
                <a:ext cx="670777" cy="865029"/>
              </a:xfrm>
              <a:prstGeom prst="rect">
                <a:avLst/>
              </a:prstGeom>
              <a:blipFill rotWithShape="0">
                <a:blip r:embed="rId18"/>
                <a:stretch>
                  <a:fillRect/>
                </a:stretch>
              </a:blipFill>
              <a:ln w="2857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TextBox 1"/>
          <p:cNvSpPr txBox="1"/>
          <p:nvPr/>
        </p:nvSpPr>
        <p:spPr>
          <a:xfrm>
            <a:off x="537" y="206061"/>
            <a:ext cx="257577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b="1" i="1" dirty="0" smtClean="0"/>
              <a:t>Fraction Spider </a:t>
            </a:r>
            <a:r>
              <a:rPr lang="en-GB" sz="3200" b="1" i="1" dirty="0"/>
              <a:t>3</a:t>
            </a:r>
            <a:r>
              <a:rPr lang="en-GB" sz="3200" b="1" i="1" dirty="0" smtClean="0"/>
              <a:t> </a:t>
            </a:r>
            <a:r>
              <a:rPr lang="en-GB" sz="3200" b="1" i="1" dirty="0" smtClean="0"/>
              <a:t>Answers</a:t>
            </a:r>
            <a:endParaRPr lang="en-GB" sz="3200" b="1" i="1" dirty="0"/>
          </a:p>
        </p:txBody>
      </p:sp>
    </p:spTree>
    <p:extLst>
      <p:ext uri="{BB962C8B-B14F-4D97-AF65-F5344CB8AC3E}">
        <p14:creationId xmlns:p14="http://schemas.microsoft.com/office/powerpoint/2010/main" val="10542195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4" name="Rectangle 3"/>
              <p:cNvSpPr/>
              <p:nvPr/>
            </p:nvSpPr>
            <p:spPr>
              <a:xfrm>
                <a:off x="5499277" y="2859111"/>
                <a:ext cx="1094706" cy="1171975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800" i="1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800" b="0" i="1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r>
                            <a:rPr lang="en-GB" sz="2800" b="0" i="1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  <m:t>9</m:t>
                          </m:r>
                        </m:den>
                      </m:f>
                    </m:oMath>
                  </m:oMathPara>
                </a14:m>
                <a:endParaRPr lang="en-GB" sz="2800" dirty="0">
                  <a:solidFill>
                    <a:sysClr val="windowText" lastClr="000000"/>
                  </a:solidFill>
                </a:endParaRPr>
              </a:p>
            </p:txBody>
          </p:sp>
        </mc:Choice>
        <mc:Fallback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99277" y="2859111"/>
                <a:ext cx="1094706" cy="1171975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  <a:ln w="2857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" name="Straight Connector 5"/>
          <p:cNvCxnSpPr/>
          <p:nvPr/>
        </p:nvCxnSpPr>
        <p:spPr>
          <a:xfrm flipV="1">
            <a:off x="6606862" y="1751525"/>
            <a:ext cx="2659485" cy="110758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>
            <a:stCxn id="4" idx="3"/>
            <a:endCxn id="37" idx="1"/>
          </p:cNvCxnSpPr>
          <p:nvPr/>
        </p:nvCxnSpPr>
        <p:spPr>
          <a:xfrm flipV="1">
            <a:off x="6593983" y="3432220"/>
            <a:ext cx="4018211" cy="12879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6606862" y="4018207"/>
            <a:ext cx="2659485" cy="110758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flipH="1" flipV="1">
            <a:off x="2910622" y="1738642"/>
            <a:ext cx="2588659" cy="112047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2910622" y="4031086"/>
            <a:ext cx="2575778" cy="109470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>
            <a:stCxn id="38" idx="3"/>
            <a:endCxn id="4" idx="1"/>
          </p:cNvCxnSpPr>
          <p:nvPr/>
        </p:nvCxnSpPr>
        <p:spPr>
          <a:xfrm>
            <a:off x="1519704" y="3445098"/>
            <a:ext cx="3979573" cy="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33" name="Rectangle 32"/>
              <p:cNvSpPr/>
              <p:nvPr/>
            </p:nvSpPr>
            <p:spPr>
              <a:xfrm>
                <a:off x="9266347" y="566670"/>
                <a:ext cx="1094706" cy="1171975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2800" b="0" i="1" smtClean="0">
                          <a:solidFill>
                            <a:sysClr val="windowText" lastClr="000000"/>
                          </a:solidFill>
                          <a:latin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en-GB" sz="2800" dirty="0">
                  <a:solidFill>
                    <a:sysClr val="windowText" lastClr="000000"/>
                  </a:solidFill>
                </a:endParaRPr>
              </a:p>
            </p:txBody>
          </p:sp>
        </mc:Choice>
        <mc:Fallback>
          <p:sp>
            <p:nvSpPr>
              <p:cNvPr id="33" name="Rectangle 3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66347" y="566670"/>
                <a:ext cx="1094706" cy="1171975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  <a:ln w="2857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4" name="Rectangle 33"/>
              <p:cNvSpPr/>
              <p:nvPr/>
            </p:nvSpPr>
            <p:spPr>
              <a:xfrm>
                <a:off x="1815919" y="566670"/>
                <a:ext cx="1094706" cy="1171975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2800" b="0" i="1" smtClean="0">
                          <a:solidFill>
                            <a:sysClr val="windowText" lastClr="000000"/>
                          </a:solidFill>
                          <a:latin typeface="Cambria Math" panose="02040503050406030204" pitchFamily="18" charset="0"/>
                        </a:rPr>
                        <m:t>1</m:t>
                      </m:r>
                      <m:f>
                        <m:fPr>
                          <m:ctrlPr>
                            <a:rPr lang="en-GB" sz="2800" i="1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800" b="0" i="1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GB" sz="2800" b="0" i="1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GB" sz="2800" dirty="0">
                  <a:solidFill>
                    <a:sysClr val="windowText" lastClr="000000"/>
                  </a:solidFill>
                </a:endParaRPr>
              </a:p>
            </p:txBody>
          </p:sp>
        </mc:Choice>
        <mc:Fallback>
          <p:sp>
            <p:nvSpPr>
              <p:cNvPr id="34" name="Rectangle 3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15919" y="566670"/>
                <a:ext cx="1094706" cy="1171975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  <a:ln w="2857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5" name="Rectangle 34"/>
              <p:cNvSpPr/>
              <p:nvPr/>
            </p:nvSpPr>
            <p:spPr>
              <a:xfrm>
                <a:off x="1815919" y="5125788"/>
                <a:ext cx="1094706" cy="1171975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800" i="1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800" b="0" i="1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  <m:t>31</m:t>
                          </m:r>
                        </m:num>
                        <m:den>
                          <m:r>
                            <a:rPr lang="en-GB" sz="2800" b="0" i="1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  <m:t>36</m:t>
                          </m:r>
                        </m:den>
                      </m:f>
                    </m:oMath>
                  </m:oMathPara>
                </a14:m>
                <a:endParaRPr lang="en-GB" sz="2800" dirty="0">
                  <a:solidFill>
                    <a:sysClr val="windowText" lastClr="000000"/>
                  </a:solidFill>
                </a:endParaRPr>
              </a:p>
            </p:txBody>
          </p:sp>
        </mc:Choice>
        <mc:Fallback>
          <p:sp>
            <p:nvSpPr>
              <p:cNvPr id="35" name="Rectangle 3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15919" y="5125788"/>
                <a:ext cx="1094706" cy="1171975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  <a:ln w="2857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6" name="Rectangle 35"/>
              <p:cNvSpPr/>
              <p:nvPr/>
            </p:nvSpPr>
            <p:spPr>
              <a:xfrm>
                <a:off x="9266347" y="5125787"/>
                <a:ext cx="1094706" cy="1171975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800" i="1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800" b="0" i="1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  <m:t>17</m:t>
                          </m:r>
                        </m:num>
                        <m:den>
                          <m:r>
                            <a:rPr lang="en-GB" sz="2800" b="0" i="1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  <m:t>18</m:t>
                          </m:r>
                        </m:den>
                      </m:f>
                    </m:oMath>
                  </m:oMathPara>
                </a14:m>
                <a:endParaRPr lang="en-GB" sz="2800" dirty="0">
                  <a:solidFill>
                    <a:sysClr val="windowText" lastClr="000000"/>
                  </a:solidFill>
                </a:endParaRPr>
              </a:p>
            </p:txBody>
          </p:sp>
        </mc:Choice>
        <mc:Fallback>
          <p:sp>
            <p:nvSpPr>
              <p:cNvPr id="36" name="Rectangle 3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66347" y="5125787"/>
                <a:ext cx="1094706" cy="1171975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  <a:ln w="2857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7" name="Rectangle 36"/>
              <p:cNvSpPr/>
              <p:nvPr/>
            </p:nvSpPr>
            <p:spPr>
              <a:xfrm>
                <a:off x="10612194" y="2846232"/>
                <a:ext cx="1094706" cy="1171975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2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</m:oMath>
                  </m:oMathPara>
                </a14:m>
                <a:endParaRPr lang="en-GB" sz="2800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37" name="Rectangle 3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12194" y="2846232"/>
                <a:ext cx="1094706" cy="1171975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  <a:ln w="2857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8" name="Rectangle 37"/>
              <p:cNvSpPr/>
              <p:nvPr/>
            </p:nvSpPr>
            <p:spPr>
              <a:xfrm>
                <a:off x="424998" y="2859110"/>
                <a:ext cx="1094706" cy="1171975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8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r>
                            <a:rPr lang="en-GB" sz="2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</m:oMath>
                  </m:oMathPara>
                </a14:m>
                <a:endParaRPr lang="en-GB" sz="2800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38" name="Rectangle 3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4998" y="2859110"/>
                <a:ext cx="1094706" cy="1171975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  <a:ln w="2857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0" name="Rectangle 49"/>
              <p:cNvSpPr/>
              <p:nvPr/>
            </p:nvSpPr>
            <p:spPr>
              <a:xfrm>
                <a:off x="7069424" y="1982273"/>
                <a:ext cx="670777" cy="865029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20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GB" sz="20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/>
                        <m:den/>
                      </m:f>
                    </m:oMath>
                  </m:oMathPara>
                </a14:m>
                <a:endParaRPr lang="en-GB" sz="2000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50" name="Rectangle 4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69424" y="1982273"/>
                <a:ext cx="670777" cy="865029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  <a:ln w="2857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1" name="Rectangle 50"/>
              <p:cNvSpPr/>
              <p:nvPr/>
            </p:nvSpPr>
            <p:spPr>
              <a:xfrm>
                <a:off x="7596923" y="2999703"/>
                <a:ext cx="670777" cy="865029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20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GB" sz="20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/>
                        <m:den/>
                      </m:f>
                    </m:oMath>
                  </m:oMathPara>
                </a14:m>
                <a:endParaRPr lang="en-GB" sz="2000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51" name="Rectangle 5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96923" y="2999703"/>
                <a:ext cx="670777" cy="865029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  <a:ln w="2857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2" name="Rectangle 51"/>
              <p:cNvSpPr/>
              <p:nvPr/>
            </p:nvSpPr>
            <p:spPr>
              <a:xfrm>
                <a:off x="7069424" y="4028937"/>
                <a:ext cx="670777" cy="865029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20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GB" sz="20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/>
                        <m:den/>
                      </m:f>
                    </m:oMath>
                  </m:oMathPara>
                </a14:m>
                <a:endParaRPr lang="en-GB" sz="2000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52" name="Rectangle 5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69424" y="4028937"/>
                <a:ext cx="670777" cy="865029"/>
              </a:xfrm>
              <a:prstGeom prst="rect">
                <a:avLst/>
              </a:prstGeom>
              <a:blipFill rotWithShape="0">
                <a:blip r:embed="rId11"/>
                <a:stretch>
                  <a:fillRect/>
                </a:stretch>
              </a:blipFill>
              <a:ln w="2857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4" name="Rectangle 53"/>
              <p:cNvSpPr/>
              <p:nvPr/>
            </p:nvSpPr>
            <p:spPr>
              <a:xfrm>
                <a:off x="4409939" y="1982273"/>
                <a:ext cx="670777" cy="865029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20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GB" sz="20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/>
                        <m:den/>
                      </m:f>
                    </m:oMath>
                  </m:oMathPara>
                </a14:m>
                <a:endParaRPr lang="en-GB" sz="2000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54" name="Rectangle 5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09939" y="1982273"/>
                <a:ext cx="670777" cy="865029"/>
              </a:xfrm>
              <a:prstGeom prst="rect">
                <a:avLst/>
              </a:prstGeom>
              <a:blipFill rotWithShape="0">
                <a:blip r:embed="rId12"/>
                <a:stretch>
                  <a:fillRect/>
                </a:stretch>
              </a:blipFill>
              <a:ln w="2857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5" name="Rectangle 54"/>
              <p:cNvSpPr/>
              <p:nvPr/>
            </p:nvSpPr>
            <p:spPr>
              <a:xfrm>
                <a:off x="2373327" y="2996484"/>
                <a:ext cx="670777" cy="865029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20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GB" sz="20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/>
                        <m:den/>
                      </m:f>
                    </m:oMath>
                  </m:oMathPara>
                </a14:m>
                <a:endParaRPr lang="en-GB" sz="2000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55" name="Rectangle 5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73327" y="2996484"/>
                <a:ext cx="670777" cy="865029"/>
              </a:xfrm>
              <a:prstGeom prst="rect">
                <a:avLst/>
              </a:prstGeom>
              <a:blipFill rotWithShape="0">
                <a:blip r:embed="rId13"/>
                <a:stretch>
                  <a:fillRect/>
                </a:stretch>
              </a:blipFill>
              <a:ln w="2857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6" name="Rectangle 55"/>
              <p:cNvSpPr/>
              <p:nvPr/>
            </p:nvSpPr>
            <p:spPr>
              <a:xfrm>
                <a:off x="4428176" y="4052546"/>
                <a:ext cx="670777" cy="865029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20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GB" sz="20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/>
                        <m:den/>
                      </m:f>
                    </m:oMath>
                  </m:oMathPara>
                </a14:m>
                <a:endParaRPr lang="en-GB" sz="2000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56" name="Rectangle 5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28176" y="4052546"/>
                <a:ext cx="670777" cy="865029"/>
              </a:xfrm>
              <a:prstGeom prst="rect">
                <a:avLst/>
              </a:prstGeom>
              <a:blipFill rotWithShape="0">
                <a:blip r:embed="rId14"/>
                <a:stretch>
                  <a:fillRect/>
                </a:stretch>
              </a:blipFill>
              <a:ln w="2857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TextBox 1"/>
          <p:cNvSpPr txBox="1"/>
          <p:nvPr/>
        </p:nvSpPr>
        <p:spPr>
          <a:xfrm>
            <a:off x="3714814" y="238578"/>
            <a:ext cx="466363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b="1" i="1" dirty="0" smtClean="0"/>
              <a:t>Fraction </a:t>
            </a:r>
            <a:r>
              <a:rPr lang="en-GB" sz="3200" b="1" i="1" dirty="0" smtClean="0"/>
              <a:t>Spider</a:t>
            </a:r>
            <a:r>
              <a:rPr lang="en-GB" sz="3200" b="1" i="1" dirty="0" smtClean="0"/>
              <a:t> </a:t>
            </a:r>
            <a:r>
              <a:rPr lang="en-GB" sz="3200" b="1" i="1" dirty="0" smtClean="0"/>
              <a:t>4</a:t>
            </a:r>
            <a:endParaRPr lang="en-GB" sz="3200" b="1" i="1" dirty="0" smtClean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9" name="Rectangle 38"/>
              <p:cNvSpPr/>
              <p:nvPr/>
            </p:nvSpPr>
            <p:spPr>
              <a:xfrm>
                <a:off x="9104558" y="2996484"/>
                <a:ext cx="670777" cy="865029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20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GB" sz="20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/>
                        <m:den/>
                      </m:f>
                    </m:oMath>
                  </m:oMathPara>
                </a14:m>
                <a:endParaRPr lang="en-GB" sz="2000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39" name="Rectangle 3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04558" y="2996484"/>
                <a:ext cx="670777" cy="865029"/>
              </a:xfrm>
              <a:prstGeom prst="rect">
                <a:avLst/>
              </a:prstGeom>
              <a:blipFill rotWithShape="0">
                <a:blip r:embed="rId15"/>
                <a:stretch>
                  <a:fillRect/>
                </a:stretch>
              </a:blipFill>
              <a:ln w="2857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0" name="Rectangle 39"/>
              <p:cNvSpPr/>
              <p:nvPr/>
            </p:nvSpPr>
            <p:spPr>
              <a:xfrm>
                <a:off x="3980107" y="2996485"/>
                <a:ext cx="670777" cy="865029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20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GB" sz="20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/>
                        <m:den/>
                      </m:f>
                    </m:oMath>
                  </m:oMathPara>
                </a14:m>
                <a:endParaRPr lang="en-GB" sz="2000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40" name="Rectangle 3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80107" y="2996485"/>
                <a:ext cx="670777" cy="865029"/>
              </a:xfrm>
              <a:prstGeom prst="rect">
                <a:avLst/>
              </a:prstGeom>
              <a:blipFill rotWithShape="0">
                <a:blip r:embed="rId16"/>
                <a:stretch>
                  <a:fillRect/>
                </a:stretch>
              </a:blipFill>
              <a:ln w="2857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1" name="Rectangle 40"/>
              <p:cNvSpPr/>
              <p:nvPr/>
            </p:nvSpPr>
            <p:spPr>
              <a:xfrm>
                <a:off x="8292921" y="4430330"/>
                <a:ext cx="670777" cy="865029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20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GB" sz="20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/>
                        <m:den/>
                      </m:f>
                    </m:oMath>
                  </m:oMathPara>
                </a14:m>
                <a:endParaRPr lang="en-GB" sz="2000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41" name="Rectangle 4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92921" y="4430330"/>
                <a:ext cx="670777" cy="865029"/>
              </a:xfrm>
              <a:prstGeom prst="rect">
                <a:avLst/>
              </a:prstGeom>
              <a:blipFill rotWithShape="0">
                <a:blip r:embed="rId14"/>
                <a:stretch>
                  <a:fillRect/>
                </a:stretch>
              </a:blipFill>
              <a:ln w="2857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2" name="Rectangle 41"/>
              <p:cNvSpPr/>
              <p:nvPr/>
            </p:nvSpPr>
            <p:spPr>
              <a:xfrm>
                <a:off x="3282560" y="4430330"/>
                <a:ext cx="670777" cy="865029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20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GB" sz="20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/>
                        <m:den/>
                      </m:f>
                    </m:oMath>
                  </m:oMathPara>
                </a14:m>
                <a:endParaRPr lang="en-GB" sz="2000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42" name="Rectangle 4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82560" y="4430330"/>
                <a:ext cx="670777" cy="865029"/>
              </a:xfrm>
              <a:prstGeom prst="rect">
                <a:avLst/>
              </a:prstGeom>
              <a:blipFill rotWithShape="0">
                <a:blip r:embed="rId17"/>
                <a:stretch>
                  <a:fillRect/>
                </a:stretch>
              </a:blipFill>
              <a:ln w="2857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3" name="Rectangle 42"/>
              <p:cNvSpPr/>
              <p:nvPr/>
            </p:nvSpPr>
            <p:spPr>
              <a:xfrm>
                <a:off x="8267699" y="1548687"/>
                <a:ext cx="670777" cy="865029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20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GB" sz="20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/>
                        <m:den/>
                      </m:f>
                    </m:oMath>
                  </m:oMathPara>
                </a14:m>
                <a:endParaRPr lang="en-GB" sz="2000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43" name="Rectangle 4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67699" y="1548687"/>
                <a:ext cx="670777" cy="865029"/>
              </a:xfrm>
              <a:prstGeom prst="rect">
                <a:avLst/>
              </a:prstGeom>
              <a:blipFill rotWithShape="0">
                <a:blip r:embed="rId18"/>
                <a:stretch>
                  <a:fillRect/>
                </a:stretch>
              </a:blipFill>
              <a:ln w="2857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4" name="Rectangle 43"/>
              <p:cNvSpPr/>
              <p:nvPr/>
            </p:nvSpPr>
            <p:spPr>
              <a:xfrm>
                <a:off x="3282559" y="1556189"/>
                <a:ext cx="670777" cy="865029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20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GB" sz="20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/>
                        <m:den/>
                      </m:f>
                    </m:oMath>
                  </m:oMathPara>
                </a14:m>
                <a:endParaRPr lang="en-GB" sz="2000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44" name="Rectangle 4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82559" y="1556189"/>
                <a:ext cx="670777" cy="865029"/>
              </a:xfrm>
              <a:prstGeom prst="rect">
                <a:avLst/>
              </a:prstGeom>
              <a:blipFill rotWithShape="0">
                <a:blip r:embed="rId19"/>
                <a:stretch>
                  <a:fillRect/>
                </a:stretch>
              </a:blipFill>
              <a:ln w="2857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631901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4" name="Rectangle 3"/>
              <p:cNvSpPr/>
              <p:nvPr/>
            </p:nvSpPr>
            <p:spPr>
              <a:xfrm>
                <a:off x="5499277" y="2859111"/>
                <a:ext cx="1094706" cy="1171975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800" i="1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800" b="0" i="1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r>
                            <a:rPr lang="en-GB" sz="2800" b="0" i="1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  <m:t>9</m:t>
                          </m:r>
                        </m:den>
                      </m:f>
                    </m:oMath>
                  </m:oMathPara>
                </a14:m>
                <a:endParaRPr lang="en-GB" sz="2800" dirty="0">
                  <a:solidFill>
                    <a:sysClr val="windowText" lastClr="000000"/>
                  </a:solidFill>
                </a:endParaRPr>
              </a:p>
            </p:txBody>
          </p:sp>
        </mc:Choice>
        <mc:Fallback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99277" y="2859111"/>
                <a:ext cx="1094706" cy="1171975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  <a:ln w="2857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" name="Straight Connector 5"/>
          <p:cNvCxnSpPr/>
          <p:nvPr/>
        </p:nvCxnSpPr>
        <p:spPr>
          <a:xfrm flipV="1">
            <a:off x="6606862" y="1751525"/>
            <a:ext cx="2659485" cy="110758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>
            <a:stCxn id="4" idx="3"/>
            <a:endCxn id="37" idx="1"/>
          </p:cNvCxnSpPr>
          <p:nvPr/>
        </p:nvCxnSpPr>
        <p:spPr>
          <a:xfrm flipV="1">
            <a:off x="6593983" y="3432220"/>
            <a:ext cx="4018211" cy="12879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6606862" y="4018207"/>
            <a:ext cx="2659485" cy="110758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flipH="1" flipV="1">
            <a:off x="2910622" y="1738642"/>
            <a:ext cx="2588659" cy="112047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2910622" y="4031086"/>
            <a:ext cx="2575778" cy="109470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>
            <a:stCxn id="38" idx="3"/>
            <a:endCxn id="4" idx="1"/>
          </p:cNvCxnSpPr>
          <p:nvPr/>
        </p:nvCxnSpPr>
        <p:spPr>
          <a:xfrm>
            <a:off x="1519704" y="3445098"/>
            <a:ext cx="3979573" cy="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33" name="Rectangle 32"/>
              <p:cNvSpPr/>
              <p:nvPr/>
            </p:nvSpPr>
            <p:spPr>
              <a:xfrm>
                <a:off x="9266347" y="566670"/>
                <a:ext cx="1094706" cy="1171975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2800" b="0" i="1" smtClean="0">
                          <a:solidFill>
                            <a:sysClr val="windowText" lastClr="000000"/>
                          </a:solidFill>
                          <a:latin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en-GB" sz="2800" dirty="0">
                  <a:solidFill>
                    <a:sysClr val="windowText" lastClr="000000"/>
                  </a:solidFill>
                </a:endParaRPr>
              </a:p>
            </p:txBody>
          </p:sp>
        </mc:Choice>
        <mc:Fallback>
          <p:sp>
            <p:nvSpPr>
              <p:cNvPr id="33" name="Rectangle 3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66347" y="566670"/>
                <a:ext cx="1094706" cy="1171975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  <a:ln w="2857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4" name="Rectangle 33"/>
              <p:cNvSpPr/>
              <p:nvPr/>
            </p:nvSpPr>
            <p:spPr>
              <a:xfrm>
                <a:off x="1815919" y="566670"/>
                <a:ext cx="1094706" cy="1171975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2800" b="0" i="1" smtClean="0">
                          <a:solidFill>
                            <a:sysClr val="windowText" lastClr="000000"/>
                          </a:solidFill>
                          <a:latin typeface="Cambria Math" panose="02040503050406030204" pitchFamily="18" charset="0"/>
                        </a:rPr>
                        <m:t>1</m:t>
                      </m:r>
                      <m:f>
                        <m:fPr>
                          <m:ctrlPr>
                            <a:rPr lang="en-GB" sz="2800" i="1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800" b="0" i="1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GB" sz="2800" b="0" i="1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GB" sz="2800" dirty="0">
                  <a:solidFill>
                    <a:sysClr val="windowText" lastClr="000000"/>
                  </a:solidFill>
                </a:endParaRPr>
              </a:p>
            </p:txBody>
          </p:sp>
        </mc:Choice>
        <mc:Fallback>
          <p:sp>
            <p:nvSpPr>
              <p:cNvPr id="34" name="Rectangle 3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15919" y="566670"/>
                <a:ext cx="1094706" cy="1171975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  <a:ln w="2857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5" name="Rectangle 34"/>
              <p:cNvSpPr/>
              <p:nvPr/>
            </p:nvSpPr>
            <p:spPr>
              <a:xfrm>
                <a:off x="1815919" y="5125788"/>
                <a:ext cx="1094706" cy="1171975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800" i="1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800" b="0" i="1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  <m:t>31</m:t>
                          </m:r>
                        </m:num>
                        <m:den>
                          <m:r>
                            <a:rPr lang="en-GB" sz="2800" b="0" i="1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  <m:t>36</m:t>
                          </m:r>
                        </m:den>
                      </m:f>
                    </m:oMath>
                  </m:oMathPara>
                </a14:m>
                <a:endParaRPr lang="en-GB" sz="2800" dirty="0">
                  <a:solidFill>
                    <a:sysClr val="windowText" lastClr="000000"/>
                  </a:solidFill>
                </a:endParaRPr>
              </a:p>
            </p:txBody>
          </p:sp>
        </mc:Choice>
        <mc:Fallback>
          <p:sp>
            <p:nvSpPr>
              <p:cNvPr id="35" name="Rectangle 3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15919" y="5125788"/>
                <a:ext cx="1094706" cy="1171975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  <a:ln w="2857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6" name="Rectangle 35"/>
              <p:cNvSpPr/>
              <p:nvPr/>
            </p:nvSpPr>
            <p:spPr>
              <a:xfrm>
                <a:off x="9266347" y="5125787"/>
                <a:ext cx="1094706" cy="1171975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800" i="1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800" b="0" i="1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  <m:t>17</m:t>
                          </m:r>
                        </m:num>
                        <m:den>
                          <m:r>
                            <a:rPr lang="en-GB" sz="2800" b="0" i="1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  <m:t>18</m:t>
                          </m:r>
                        </m:den>
                      </m:f>
                    </m:oMath>
                  </m:oMathPara>
                </a14:m>
                <a:endParaRPr lang="en-GB" sz="2800" dirty="0">
                  <a:solidFill>
                    <a:sysClr val="windowText" lastClr="000000"/>
                  </a:solidFill>
                </a:endParaRPr>
              </a:p>
            </p:txBody>
          </p:sp>
        </mc:Choice>
        <mc:Fallback>
          <p:sp>
            <p:nvSpPr>
              <p:cNvPr id="36" name="Rectangle 3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66347" y="5125787"/>
                <a:ext cx="1094706" cy="1171975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  <a:ln w="2857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7" name="Rectangle 36"/>
              <p:cNvSpPr/>
              <p:nvPr/>
            </p:nvSpPr>
            <p:spPr>
              <a:xfrm>
                <a:off x="10612194" y="2846232"/>
                <a:ext cx="1094706" cy="1171975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2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</m:oMath>
                  </m:oMathPara>
                </a14:m>
                <a:endParaRPr lang="en-GB" sz="2800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37" name="Rectangle 3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12194" y="2846232"/>
                <a:ext cx="1094706" cy="1171975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  <a:ln w="2857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8" name="Rectangle 37"/>
              <p:cNvSpPr/>
              <p:nvPr/>
            </p:nvSpPr>
            <p:spPr>
              <a:xfrm>
                <a:off x="424998" y="2859110"/>
                <a:ext cx="1094706" cy="1171975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8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r>
                            <a:rPr lang="en-GB" sz="2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</m:oMath>
                  </m:oMathPara>
                </a14:m>
                <a:endParaRPr lang="en-GB" sz="2800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38" name="Rectangle 3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4998" y="2859110"/>
                <a:ext cx="1094706" cy="1171975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  <a:ln w="2857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0" name="Rectangle 49"/>
              <p:cNvSpPr/>
              <p:nvPr/>
            </p:nvSpPr>
            <p:spPr>
              <a:xfrm>
                <a:off x="7069424" y="1982273"/>
                <a:ext cx="670777" cy="865029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GB" sz="20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18</m:t>
                          </m:r>
                        </m:den>
                      </m:f>
                    </m:oMath>
                  </m:oMathPara>
                </a14:m>
                <a:endParaRPr lang="en-GB" sz="2000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50" name="Rectangle 4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69424" y="1982273"/>
                <a:ext cx="670777" cy="865029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  <a:ln w="2857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1" name="Rectangle 50"/>
              <p:cNvSpPr/>
              <p:nvPr/>
            </p:nvSpPr>
            <p:spPr>
              <a:xfrm>
                <a:off x="7596923" y="2999703"/>
                <a:ext cx="670777" cy="865029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GB" sz="20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7</m:t>
                          </m:r>
                        </m:num>
                        <m:den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9</m:t>
                          </m:r>
                        </m:den>
                      </m:f>
                    </m:oMath>
                  </m:oMathPara>
                </a14:m>
                <a:endParaRPr lang="en-GB" sz="2000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51" name="Rectangle 5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96923" y="2999703"/>
                <a:ext cx="670777" cy="865029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  <a:ln w="2857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2" name="Rectangle 51"/>
              <p:cNvSpPr/>
              <p:nvPr/>
            </p:nvSpPr>
            <p:spPr>
              <a:xfrm>
                <a:off x="7069424" y="4028937"/>
                <a:ext cx="670777" cy="865029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GB" sz="20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GB" sz="2000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52" name="Rectangle 5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69424" y="4028937"/>
                <a:ext cx="670777" cy="865029"/>
              </a:xfrm>
              <a:prstGeom prst="rect">
                <a:avLst/>
              </a:prstGeom>
              <a:blipFill rotWithShape="0">
                <a:blip r:embed="rId11"/>
                <a:stretch>
                  <a:fillRect/>
                </a:stretch>
              </a:blipFill>
              <a:ln w="2857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4" name="Rectangle 53"/>
              <p:cNvSpPr/>
              <p:nvPr/>
            </p:nvSpPr>
            <p:spPr>
              <a:xfrm>
                <a:off x="4409939" y="1982273"/>
                <a:ext cx="670777" cy="865029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GB" sz="20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47</m:t>
                          </m:r>
                        </m:num>
                        <m:den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72</m:t>
                          </m:r>
                        </m:den>
                      </m:f>
                    </m:oMath>
                  </m:oMathPara>
                </a14:m>
                <a:endParaRPr lang="en-GB" sz="2000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54" name="Rectangle 5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09939" y="1982273"/>
                <a:ext cx="670777" cy="865029"/>
              </a:xfrm>
              <a:prstGeom prst="rect">
                <a:avLst/>
              </a:prstGeom>
              <a:blipFill rotWithShape="0">
                <a:blip r:embed="rId12"/>
                <a:stretch>
                  <a:fillRect/>
                </a:stretch>
              </a:blipFill>
              <a:ln w="2857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5" name="Rectangle 54"/>
              <p:cNvSpPr/>
              <p:nvPr/>
            </p:nvSpPr>
            <p:spPr>
              <a:xfrm>
                <a:off x="2373327" y="2996484"/>
                <a:ext cx="670777" cy="865029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GB" sz="20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8</m:t>
                          </m:r>
                        </m:num>
                        <m:den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45</m:t>
                          </m:r>
                        </m:den>
                      </m:f>
                    </m:oMath>
                  </m:oMathPara>
                </a14:m>
                <a:endParaRPr lang="en-GB" sz="2000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55" name="Rectangle 5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73327" y="2996484"/>
                <a:ext cx="670777" cy="865029"/>
              </a:xfrm>
              <a:prstGeom prst="rect">
                <a:avLst/>
              </a:prstGeom>
              <a:blipFill rotWithShape="0">
                <a:blip r:embed="rId13"/>
                <a:stretch>
                  <a:fillRect/>
                </a:stretch>
              </a:blipFill>
              <a:ln w="2857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6" name="Rectangle 55"/>
              <p:cNvSpPr/>
              <p:nvPr/>
            </p:nvSpPr>
            <p:spPr>
              <a:xfrm>
                <a:off x="4428176" y="4052546"/>
                <a:ext cx="670777" cy="865029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GB" sz="20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24</m:t>
                          </m:r>
                        </m:den>
                      </m:f>
                    </m:oMath>
                  </m:oMathPara>
                </a14:m>
                <a:endParaRPr lang="en-GB" sz="2000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56" name="Rectangle 5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28176" y="4052546"/>
                <a:ext cx="670777" cy="865029"/>
              </a:xfrm>
              <a:prstGeom prst="rect">
                <a:avLst/>
              </a:prstGeom>
              <a:blipFill rotWithShape="0">
                <a:blip r:embed="rId14"/>
                <a:stretch>
                  <a:fillRect/>
                </a:stretch>
              </a:blipFill>
              <a:ln w="2857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TextBox 1"/>
          <p:cNvSpPr txBox="1"/>
          <p:nvPr/>
        </p:nvSpPr>
        <p:spPr>
          <a:xfrm>
            <a:off x="3714814" y="238578"/>
            <a:ext cx="466363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b="1" i="1" dirty="0" smtClean="0"/>
              <a:t>Fraction </a:t>
            </a:r>
            <a:r>
              <a:rPr lang="en-GB" sz="3200" b="1" i="1" dirty="0" smtClean="0"/>
              <a:t>Spider</a:t>
            </a:r>
            <a:r>
              <a:rPr lang="en-GB" sz="3200" b="1" i="1" dirty="0" smtClean="0"/>
              <a:t> </a:t>
            </a:r>
            <a:r>
              <a:rPr lang="en-GB" sz="3200" b="1" i="1" dirty="0"/>
              <a:t>4</a:t>
            </a:r>
            <a:r>
              <a:rPr lang="en-GB" sz="3200" b="1" i="1" dirty="0" smtClean="0"/>
              <a:t> Answers</a:t>
            </a:r>
          </a:p>
          <a:p>
            <a:pPr algn="ctr"/>
            <a:r>
              <a:rPr lang="en-GB" sz="3200" b="1" i="1" dirty="0" smtClean="0"/>
              <a:t>(If fractions are equal)</a:t>
            </a:r>
            <a:endParaRPr lang="en-GB" sz="3200" b="1" i="1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9" name="Rectangle 38"/>
              <p:cNvSpPr/>
              <p:nvPr/>
            </p:nvSpPr>
            <p:spPr>
              <a:xfrm>
                <a:off x="9104558" y="2996484"/>
                <a:ext cx="670777" cy="865029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GB" sz="20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7</m:t>
                          </m:r>
                        </m:num>
                        <m:den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9</m:t>
                          </m:r>
                        </m:den>
                      </m:f>
                    </m:oMath>
                  </m:oMathPara>
                </a14:m>
                <a:endParaRPr lang="en-GB" sz="2000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39" name="Rectangle 3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04558" y="2996484"/>
                <a:ext cx="670777" cy="865029"/>
              </a:xfrm>
              <a:prstGeom prst="rect">
                <a:avLst/>
              </a:prstGeom>
              <a:blipFill rotWithShape="0">
                <a:blip r:embed="rId15"/>
                <a:stretch>
                  <a:fillRect/>
                </a:stretch>
              </a:blipFill>
              <a:ln w="2857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0" name="Rectangle 39"/>
              <p:cNvSpPr/>
              <p:nvPr/>
            </p:nvSpPr>
            <p:spPr>
              <a:xfrm>
                <a:off x="3980107" y="2996485"/>
                <a:ext cx="670777" cy="865029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GB" sz="20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8</m:t>
                          </m:r>
                        </m:num>
                        <m:den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45</m:t>
                          </m:r>
                        </m:den>
                      </m:f>
                    </m:oMath>
                  </m:oMathPara>
                </a14:m>
                <a:endParaRPr lang="en-GB" sz="2000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40" name="Rectangle 3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80107" y="2996485"/>
                <a:ext cx="670777" cy="865029"/>
              </a:xfrm>
              <a:prstGeom prst="rect">
                <a:avLst/>
              </a:prstGeom>
              <a:blipFill rotWithShape="0">
                <a:blip r:embed="rId16"/>
                <a:stretch>
                  <a:fillRect/>
                </a:stretch>
              </a:blipFill>
              <a:ln w="2857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1" name="Rectangle 40"/>
              <p:cNvSpPr/>
              <p:nvPr/>
            </p:nvSpPr>
            <p:spPr>
              <a:xfrm>
                <a:off x="8292921" y="4430330"/>
                <a:ext cx="670777" cy="865029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GB" sz="20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GB" sz="2000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41" name="Rectangle 4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92921" y="4430330"/>
                <a:ext cx="670777" cy="865029"/>
              </a:xfrm>
              <a:prstGeom prst="rect">
                <a:avLst/>
              </a:prstGeom>
              <a:blipFill rotWithShape="0">
                <a:blip r:embed="rId17"/>
                <a:stretch>
                  <a:fillRect/>
                </a:stretch>
              </a:blipFill>
              <a:ln w="2857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2" name="Rectangle 41"/>
              <p:cNvSpPr/>
              <p:nvPr/>
            </p:nvSpPr>
            <p:spPr>
              <a:xfrm>
                <a:off x="3282560" y="4430330"/>
                <a:ext cx="670777" cy="865029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GB" sz="20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24</m:t>
                          </m:r>
                        </m:den>
                      </m:f>
                    </m:oMath>
                  </m:oMathPara>
                </a14:m>
                <a:endParaRPr lang="en-GB" sz="2000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42" name="Rectangle 4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82560" y="4430330"/>
                <a:ext cx="670777" cy="865029"/>
              </a:xfrm>
              <a:prstGeom prst="rect">
                <a:avLst/>
              </a:prstGeom>
              <a:blipFill rotWithShape="0">
                <a:blip r:embed="rId18"/>
                <a:stretch>
                  <a:fillRect/>
                </a:stretch>
              </a:blipFill>
              <a:ln w="2857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3" name="Rectangle 42"/>
              <p:cNvSpPr/>
              <p:nvPr/>
            </p:nvSpPr>
            <p:spPr>
              <a:xfrm>
                <a:off x="8267699" y="1548687"/>
                <a:ext cx="670777" cy="865029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GB" sz="20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18</m:t>
                          </m:r>
                        </m:den>
                      </m:f>
                    </m:oMath>
                  </m:oMathPara>
                </a14:m>
                <a:endParaRPr lang="en-GB" sz="2000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43" name="Rectangle 4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67699" y="1548687"/>
                <a:ext cx="670777" cy="865029"/>
              </a:xfrm>
              <a:prstGeom prst="rect">
                <a:avLst/>
              </a:prstGeom>
              <a:blipFill rotWithShape="0">
                <a:blip r:embed="rId19"/>
                <a:stretch>
                  <a:fillRect/>
                </a:stretch>
              </a:blipFill>
              <a:ln w="2857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4" name="Rectangle 43"/>
              <p:cNvSpPr/>
              <p:nvPr/>
            </p:nvSpPr>
            <p:spPr>
              <a:xfrm>
                <a:off x="3282559" y="1556189"/>
                <a:ext cx="670777" cy="865029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GB" sz="20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47</m:t>
                          </m:r>
                        </m:num>
                        <m:den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72</m:t>
                          </m:r>
                        </m:den>
                      </m:f>
                    </m:oMath>
                  </m:oMathPara>
                </a14:m>
                <a:endParaRPr lang="en-GB" sz="2000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44" name="Rectangle 4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82559" y="1556189"/>
                <a:ext cx="670777" cy="865029"/>
              </a:xfrm>
              <a:prstGeom prst="rect">
                <a:avLst/>
              </a:prstGeom>
              <a:blipFill rotWithShape="0">
                <a:blip r:embed="rId20"/>
                <a:stretch>
                  <a:fillRect/>
                </a:stretch>
              </a:blipFill>
              <a:ln w="2857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6" name="TextBox 45"/>
          <p:cNvSpPr txBox="1"/>
          <p:nvPr/>
        </p:nvSpPr>
        <p:spPr>
          <a:xfrm>
            <a:off x="4388745" y="5301742"/>
            <a:ext cx="332221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b="1" i="1" dirty="0"/>
              <a:t>F</a:t>
            </a:r>
            <a:r>
              <a:rPr lang="en-GB" sz="3200" b="1" i="1" dirty="0" smtClean="0"/>
              <a:t>ractions don’t have to be equal</a:t>
            </a:r>
            <a:endParaRPr lang="en-GB" sz="3200" b="1" i="1" dirty="0"/>
          </a:p>
        </p:txBody>
      </p:sp>
    </p:spTree>
    <p:extLst>
      <p:ext uri="{BB962C8B-B14F-4D97-AF65-F5344CB8AC3E}">
        <p14:creationId xmlns:p14="http://schemas.microsoft.com/office/powerpoint/2010/main" val="32637672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/>
              <p:cNvSpPr/>
              <p:nvPr/>
            </p:nvSpPr>
            <p:spPr>
              <a:xfrm>
                <a:off x="5499277" y="2859111"/>
                <a:ext cx="1094706" cy="1171975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800" i="1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/>
                        <m:den/>
                      </m:f>
                    </m:oMath>
                  </m:oMathPara>
                </a14:m>
                <a:endParaRPr lang="en-GB" sz="2800" dirty="0">
                  <a:solidFill>
                    <a:sysClr val="windowText" lastClr="000000"/>
                  </a:solidFill>
                </a:endParaRPr>
              </a:p>
            </p:txBody>
          </p:sp>
        </mc:Choice>
        <mc:Fallback xmlns=""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99277" y="2859111"/>
                <a:ext cx="1094706" cy="1171975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  <a:ln w="2857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" name="Straight Connector 5"/>
          <p:cNvCxnSpPr/>
          <p:nvPr/>
        </p:nvCxnSpPr>
        <p:spPr>
          <a:xfrm flipV="1">
            <a:off x="6606862" y="1738645"/>
            <a:ext cx="1448873" cy="112046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>
            <a:stCxn id="4" idx="3"/>
            <a:endCxn id="37" idx="1"/>
          </p:cNvCxnSpPr>
          <p:nvPr/>
        </p:nvCxnSpPr>
        <p:spPr>
          <a:xfrm flipV="1">
            <a:off x="6593983" y="3432220"/>
            <a:ext cx="2137896" cy="12879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6606862" y="4018207"/>
            <a:ext cx="1448873" cy="112046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flipH="1" flipV="1">
            <a:off x="4005328" y="1738645"/>
            <a:ext cx="1493951" cy="112046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4005328" y="4031086"/>
            <a:ext cx="1481071" cy="109470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>
            <a:stCxn id="38" idx="3"/>
            <a:endCxn id="4" idx="1"/>
          </p:cNvCxnSpPr>
          <p:nvPr/>
        </p:nvCxnSpPr>
        <p:spPr>
          <a:xfrm>
            <a:off x="3400020" y="3445098"/>
            <a:ext cx="2099257" cy="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>
            <a:stCxn id="4" idx="0"/>
            <a:endCxn id="29" idx="2"/>
          </p:cNvCxnSpPr>
          <p:nvPr/>
        </p:nvCxnSpPr>
        <p:spPr>
          <a:xfrm flipV="1">
            <a:off x="6046630" y="1378036"/>
            <a:ext cx="0" cy="1481075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stCxn id="4" idx="2"/>
            <a:endCxn id="30" idx="0"/>
          </p:cNvCxnSpPr>
          <p:nvPr/>
        </p:nvCxnSpPr>
        <p:spPr>
          <a:xfrm>
            <a:off x="6046630" y="4031086"/>
            <a:ext cx="0" cy="149394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Rectangle 28"/>
              <p:cNvSpPr/>
              <p:nvPr/>
            </p:nvSpPr>
            <p:spPr>
              <a:xfrm>
                <a:off x="5499277" y="206061"/>
                <a:ext cx="1094706" cy="1171975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8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/>
                        <m:den/>
                      </m:f>
                    </m:oMath>
                  </m:oMathPara>
                </a14:m>
                <a:endParaRPr lang="en-GB" sz="28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9" name="Rectangle 2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99277" y="206061"/>
                <a:ext cx="1094706" cy="1171975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  <a:ln w="2857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Rectangle 29"/>
              <p:cNvSpPr/>
              <p:nvPr/>
            </p:nvSpPr>
            <p:spPr>
              <a:xfrm>
                <a:off x="5499277" y="5525033"/>
                <a:ext cx="1094706" cy="1171975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8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/>
                        <m:den/>
                      </m:f>
                    </m:oMath>
                  </m:oMathPara>
                </a14:m>
                <a:endParaRPr lang="en-GB" sz="28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0" name="Rectangle 2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99277" y="5525033"/>
                <a:ext cx="1094706" cy="1171975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  <a:ln w="2857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Rectangle 32"/>
              <p:cNvSpPr/>
              <p:nvPr/>
            </p:nvSpPr>
            <p:spPr>
              <a:xfrm>
                <a:off x="8055735" y="566670"/>
                <a:ext cx="1094706" cy="1171975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800" i="1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/>
                        <m:den/>
                      </m:f>
                    </m:oMath>
                  </m:oMathPara>
                </a14:m>
                <a:endParaRPr lang="en-GB" sz="2800" dirty="0">
                  <a:solidFill>
                    <a:sysClr val="windowText" lastClr="000000"/>
                  </a:solidFill>
                </a:endParaRPr>
              </a:p>
            </p:txBody>
          </p:sp>
        </mc:Choice>
        <mc:Fallback xmlns="">
          <p:sp>
            <p:nvSpPr>
              <p:cNvPr id="33" name="Rectangle 3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55735" y="566670"/>
                <a:ext cx="1094706" cy="1171975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  <a:ln w="2857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Rectangle 33"/>
              <p:cNvSpPr/>
              <p:nvPr/>
            </p:nvSpPr>
            <p:spPr>
              <a:xfrm>
                <a:off x="2910622" y="566670"/>
                <a:ext cx="1094706" cy="1171975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800" i="1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/>
                        <m:den/>
                      </m:f>
                    </m:oMath>
                  </m:oMathPara>
                </a14:m>
                <a:endParaRPr lang="en-GB" sz="2800" dirty="0">
                  <a:solidFill>
                    <a:sysClr val="windowText" lastClr="000000"/>
                  </a:solidFill>
                </a:endParaRPr>
              </a:p>
            </p:txBody>
          </p:sp>
        </mc:Choice>
        <mc:Fallback xmlns="">
          <p:sp>
            <p:nvSpPr>
              <p:cNvPr id="34" name="Rectangle 3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10622" y="566670"/>
                <a:ext cx="1094706" cy="1171975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  <a:ln w="2857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Rectangle 34"/>
              <p:cNvSpPr/>
              <p:nvPr/>
            </p:nvSpPr>
            <p:spPr>
              <a:xfrm>
                <a:off x="2910622" y="5125793"/>
                <a:ext cx="1094706" cy="1171975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800" i="1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/>
                        <m:den/>
                      </m:f>
                    </m:oMath>
                  </m:oMathPara>
                </a14:m>
                <a:endParaRPr lang="en-GB" sz="2800" dirty="0">
                  <a:solidFill>
                    <a:sysClr val="windowText" lastClr="000000"/>
                  </a:solidFill>
                </a:endParaRPr>
              </a:p>
            </p:txBody>
          </p:sp>
        </mc:Choice>
        <mc:Fallback xmlns="">
          <p:sp>
            <p:nvSpPr>
              <p:cNvPr id="35" name="Rectangle 3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10622" y="5125793"/>
                <a:ext cx="1094706" cy="1171975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  <a:ln w="2857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Rectangle 35"/>
              <p:cNvSpPr/>
              <p:nvPr/>
            </p:nvSpPr>
            <p:spPr>
              <a:xfrm>
                <a:off x="8055735" y="5125794"/>
                <a:ext cx="1094706" cy="1171975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800" i="1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/>
                        <m:den/>
                      </m:f>
                    </m:oMath>
                  </m:oMathPara>
                </a14:m>
                <a:endParaRPr lang="en-GB" sz="2800" dirty="0">
                  <a:solidFill>
                    <a:sysClr val="windowText" lastClr="000000"/>
                  </a:solidFill>
                </a:endParaRPr>
              </a:p>
            </p:txBody>
          </p:sp>
        </mc:Choice>
        <mc:Fallback xmlns="">
          <p:sp>
            <p:nvSpPr>
              <p:cNvPr id="36" name="Rectangle 3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55735" y="5125794"/>
                <a:ext cx="1094706" cy="1171975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  <a:ln w="2857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Rectangle 36"/>
              <p:cNvSpPr/>
              <p:nvPr/>
            </p:nvSpPr>
            <p:spPr>
              <a:xfrm>
                <a:off x="8731879" y="2846232"/>
                <a:ext cx="1094706" cy="1171975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8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/>
                        <m:den/>
                      </m:f>
                    </m:oMath>
                  </m:oMathPara>
                </a14:m>
                <a:endParaRPr lang="en-GB" sz="28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7" name="Rectangle 3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31879" y="2846232"/>
                <a:ext cx="1094706" cy="1171975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  <a:ln w="2857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Rectangle 37"/>
              <p:cNvSpPr/>
              <p:nvPr/>
            </p:nvSpPr>
            <p:spPr>
              <a:xfrm>
                <a:off x="2305314" y="2859110"/>
                <a:ext cx="1094706" cy="1171975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8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/>
                        <m:den/>
                      </m:f>
                    </m:oMath>
                  </m:oMathPara>
                </a14:m>
                <a:endParaRPr lang="en-GB" sz="28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8" name="Rectangle 3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05314" y="2859110"/>
                <a:ext cx="1094706" cy="1171975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  <a:ln w="2857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Rectangle 44"/>
              <p:cNvSpPr/>
              <p:nvPr/>
            </p:nvSpPr>
            <p:spPr>
              <a:xfrm>
                <a:off x="5698362" y="1647424"/>
                <a:ext cx="670777" cy="865029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2000" b="0" i="1" smtClean="0">
                          <a:solidFill>
                            <a:sysClr val="windowText" lastClr="00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GB" sz="2000" i="1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/>
                        <m:den/>
                      </m:f>
                    </m:oMath>
                  </m:oMathPara>
                </a14:m>
                <a:endParaRPr lang="en-GB" sz="2000" dirty="0">
                  <a:solidFill>
                    <a:sysClr val="windowText" lastClr="000000"/>
                  </a:solidFill>
                </a:endParaRPr>
              </a:p>
            </p:txBody>
          </p:sp>
        </mc:Choice>
        <mc:Fallback xmlns="">
          <p:sp>
            <p:nvSpPr>
              <p:cNvPr id="45" name="Rectangle 4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98362" y="1647424"/>
                <a:ext cx="670777" cy="865029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  <a:ln w="2857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Rectangle 49"/>
              <p:cNvSpPr/>
              <p:nvPr/>
            </p:nvSpPr>
            <p:spPr>
              <a:xfrm>
                <a:off x="7069424" y="1866363"/>
                <a:ext cx="670777" cy="865029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20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GB" sz="20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/>
                        <m:den/>
                      </m:f>
                    </m:oMath>
                  </m:oMathPara>
                </a14:m>
                <a:endParaRPr lang="en-GB" sz="2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50" name="Rectangle 4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69424" y="1866363"/>
                <a:ext cx="670777" cy="865029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  <a:ln w="2857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Rectangle 50"/>
              <p:cNvSpPr/>
              <p:nvPr/>
            </p:nvSpPr>
            <p:spPr>
              <a:xfrm>
                <a:off x="7352760" y="2999704"/>
                <a:ext cx="670777" cy="865029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2000" b="0" i="1" smtClean="0">
                          <a:solidFill>
                            <a:sysClr val="windowText" lastClr="00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GB" sz="2000" i="1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/>
                        <m:den/>
                      </m:f>
                    </m:oMath>
                  </m:oMathPara>
                </a14:m>
                <a:endParaRPr lang="en-GB" sz="2000" dirty="0">
                  <a:solidFill>
                    <a:sysClr val="windowText" lastClr="000000"/>
                  </a:solidFill>
                </a:endParaRPr>
              </a:p>
            </p:txBody>
          </p:sp>
        </mc:Choice>
        <mc:Fallback xmlns="">
          <p:sp>
            <p:nvSpPr>
              <p:cNvPr id="51" name="Rectangle 5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52760" y="2999704"/>
                <a:ext cx="670777" cy="865029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  <a:ln w="2857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Rectangle 51"/>
              <p:cNvSpPr/>
              <p:nvPr/>
            </p:nvSpPr>
            <p:spPr>
              <a:xfrm>
                <a:off x="7069424" y="4260760"/>
                <a:ext cx="670777" cy="865029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20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GB" sz="20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/>
                        <m:den/>
                      </m:f>
                    </m:oMath>
                  </m:oMathPara>
                </a14:m>
                <a:endParaRPr lang="en-GB" sz="2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52" name="Rectangle 5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69424" y="4260760"/>
                <a:ext cx="670777" cy="865029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  <a:ln w="2857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Rectangle 52"/>
              <p:cNvSpPr/>
              <p:nvPr/>
            </p:nvSpPr>
            <p:spPr>
              <a:xfrm>
                <a:off x="5698361" y="4377744"/>
                <a:ext cx="670777" cy="865029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2000" b="0" i="1" smtClean="0">
                          <a:solidFill>
                            <a:sysClr val="windowText" lastClr="00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GB" sz="2000" i="1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/>
                        <m:den/>
                      </m:f>
                    </m:oMath>
                  </m:oMathPara>
                </a14:m>
                <a:endParaRPr lang="en-GB" sz="2000" dirty="0">
                  <a:solidFill>
                    <a:sysClr val="windowText" lastClr="000000"/>
                  </a:solidFill>
                </a:endParaRPr>
              </a:p>
            </p:txBody>
          </p:sp>
        </mc:Choice>
        <mc:Fallback xmlns="">
          <p:sp>
            <p:nvSpPr>
              <p:cNvPr id="53" name="Rectangle 5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98361" y="4377744"/>
                <a:ext cx="670777" cy="865029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  <a:ln w="2857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Rectangle 53"/>
              <p:cNvSpPr/>
              <p:nvPr/>
            </p:nvSpPr>
            <p:spPr>
              <a:xfrm>
                <a:off x="4428177" y="1866363"/>
                <a:ext cx="670777" cy="865029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20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GB" sz="20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/>
                        <m:den/>
                      </m:f>
                    </m:oMath>
                  </m:oMathPara>
                </a14:m>
                <a:endParaRPr lang="en-GB" sz="2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54" name="Rectangle 5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28177" y="1866363"/>
                <a:ext cx="670777" cy="865029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  <a:ln w="2857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Rectangle 54"/>
              <p:cNvSpPr/>
              <p:nvPr/>
            </p:nvSpPr>
            <p:spPr>
              <a:xfrm>
                <a:off x="4081525" y="2999703"/>
                <a:ext cx="670777" cy="865029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2000" b="0" i="1" smtClean="0">
                          <a:solidFill>
                            <a:sysClr val="windowText" lastClr="00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GB" sz="2000" i="1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/>
                        <m:den/>
                      </m:f>
                    </m:oMath>
                  </m:oMathPara>
                </a14:m>
                <a:endParaRPr lang="en-GB" sz="2000" dirty="0">
                  <a:solidFill>
                    <a:sysClr val="windowText" lastClr="000000"/>
                  </a:solidFill>
                </a:endParaRPr>
              </a:p>
            </p:txBody>
          </p:sp>
        </mc:Choice>
        <mc:Fallback xmlns="">
          <p:sp>
            <p:nvSpPr>
              <p:cNvPr id="55" name="Rectangle 5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81525" y="2999703"/>
                <a:ext cx="670777" cy="865029"/>
              </a:xfrm>
              <a:prstGeom prst="rect">
                <a:avLst/>
              </a:prstGeom>
              <a:blipFill rotWithShape="0">
                <a:blip r:embed="rId11"/>
                <a:stretch>
                  <a:fillRect/>
                </a:stretch>
              </a:blipFill>
              <a:ln w="2857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6" name="Rectangle 55"/>
              <p:cNvSpPr/>
              <p:nvPr/>
            </p:nvSpPr>
            <p:spPr>
              <a:xfrm>
                <a:off x="4428176" y="4260759"/>
                <a:ext cx="670777" cy="865029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20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GB" sz="20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/>
                        <m:den/>
                      </m:f>
                    </m:oMath>
                  </m:oMathPara>
                </a14:m>
                <a:endParaRPr lang="en-GB" sz="2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56" name="Rectangle 5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28176" y="4260759"/>
                <a:ext cx="670777" cy="865029"/>
              </a:xfrm>
              <a:prstGeom prst="rect">
                <a:avLst/>
              </a:prstGeom>
              <a:blipFill rotWithShape="0">
                <a:blip r:embed="rId12"/>
                <a:stretch>
                  <a:fillRect/>
                </a:stretch>
              </a:blipFill>
              <a:ln w="2857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TextBox 1"/>
          <p:cNvSpPr txBox="1"/>
          <p:nvPr/>
        </p:nvSpPr>
        <p:spPr>
          <a:xfrm>
            <a:off x="537" y="206061"/>
            <a:ext cx="257577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b="1" i="1" dirty="0" smtClean="0"/>
              <a:t>Fraction Spider - Blank</a:t>
            </a:r>
            <a:endParaRPr lang="en-GB" sz="3200" b="1" i="1" dirty="0"/>
          </a:p>
        </p:txBody>
      </p:sp>
    </p:spTree>
    <p:extLst>
      <p:ext uri="{BB962C8B-B14F-4D97-AF65-F5344CB8AC3E}">
        <p14:creationId xmlns:p14="http://schemas.microsoft.com/office/powerpoint/2010/main" val="40958438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126</TotalTime>
  <Words>261</Words>
  <Application>Microsoft Office PowerPoint</Application>
  <PresentationFormat>Widescreen</PresentationFormat>
  <Paragraphs>168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Cambria Math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Louise Lutwyche</dc:creator>
  <cp:lastModifiedBy>Louise Lutwyche</cp:lastModifiedBy>
  <cp:revision>15</cp:revision>
  <dcterms:created xsi:type="dcterms:W3CDTF">2016-09-18T14:55:11Z</dcterms:created>
  <dcterms:modified xsi:type="dcterms:W3CDTF">2016-09-18T17:02:29Z</dcterms:modified>
</cp:coreProperties>
</file>