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99" r:id="rId3"/>
    <p:sldId id="298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69" d="100"/>
          <a:sy n="69" d="100"/>
        </p:scale>
        <p:origin x="682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866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89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679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764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300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77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224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996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136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232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52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862821" y="-127600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7F943-0518-4CF9-B588-495BDC67F39E}" type="datetimeFigureOut">
              <a:rPr lang="en-GB" smtClean="0"/>
              <a:t>15/10/2021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5FE66-1A7A-4199-AA06-3665D91D43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81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49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51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53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55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57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5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59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57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62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57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65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67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6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69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67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7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72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67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7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75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67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7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78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7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7.png"/><Relationship Id="rId18" Type="http://schemas.openxmlformats.org/officeDocument/2006/relationships/slide" Target="slide6.xml"/><Relationship Id="rId26" Type="http://schemas.openxmlformats.org/officeDocument/2006/relationships/slide" Target="slide14.xml"/><Relationship Id="rId3" Type="http://schemas.openxmlformats.org/officeDocument/2006/relationships/image" Target="../media/image2.png"/><Relationship Id="rId21" Type="http://schemas.openxmlformats.org/officeDocument/2006/relationships/slide" Target="slide9.xml"/><Relationship Id="rId34" Type="http://schemas.openxmlformats.org/officeDocument/2006/relationships/slide" Target="slide22.xml"/><Relationship Id="rId7" Type="http://schemas.openxmlformats.org/officeDocument/2006/relationships/image" Target="../media/image6.png"/><Relationship Id="rId12" Type="http://schemas.openxmlformats.org/officeDocument/2006/relationships/image" Target="../media/image16.png"/><Relationship Id="rId17" Type="http://schemas.openxmlformats.org/officeDocument/2006/relationships/slide" Target="slide5.xml"/><Relationship Id="rId25" Type="http://schemas.openxmlformats.org/officeDocument/2006/relationships/slide" Target="slide13.xml"/><Relationship Id="rId33" Type="http://schemas.openxmlformats.org/officeDocument/2006/relationships/slide" Target="slide21.xml"/><Relationship Id="rId2" Type="http://schemas.openxmlformats.org/officeDocument/2006/relationships/image" Target="../media/image1.png"/><Relationship Id="rId16" Type="http://schemas.openxmlformats.org/officeDocument/2006/relationships/slide" Target="slide4.xml"/><Relationship Id="rId20" Type="http://schemas.openxmlformats.org/officeDocument/2006/relationships/slide" Target="slide8.xml"/><Relationship Id="rId29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slide" Target="slide12.xml"/><Relationship Id="rId32" Type="http://schemas.openxmlformats.org/officeDocument/2006/relationships/slide" Target="slide20.xml"/><Relationship Id="rId5" Type="http://schemas.openxmlformats.org/officeDocument/2006/relationships/image" Target="../media/image4.png"/><Relationship Id="rId15" Type="http://schemas.openxmlformats.org/officeDocument/2006/relationships/slide" Target="slide3.xml"/><Relationship Id="rId23" Type="http://schemas.openxmlformats.org/officeDocument/2006/relationships/slide" Target="slide11.xml"/><Relationship Id="rId28" Type="http://schemas.openxmlformats.org/officeDocument/2006/relationships/slide" Target="slide16.xml"/><Relationship Id="rId10" Type="http://schemas.openxmlformats.org/officeDocument/2006/relationships/image" Target="../media/image9.png"/><Relationship Id="rId19" Type="http://schemas.openxmlformats.org/officeDocument/2006/relationships/slide" Target="slide7.xml"/><Relationship Id="rId31" Type="http://schemas.openxmlformats.org/officeDocument/2006/relationships/slide" Target="slide19.xm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8.png"/><Relationship Id="rId22" Type="http://schemas.openxmlformats.org/officeDocument/2006/relationships/slide" Target="slide10.xml"/><Relationship Id="rId27" Type="http://schemas.openxmlformats.org/officeDocument/2006/relationships/slide" Target="slide15.xml"/><Relationship Id="rId30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8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8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82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8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8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8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5.png"/><Relationship Id="rId18" Type="http://schemas.openxmlformats.org/officeDocument/2006/relationships/image" Target="../media/image34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slide" Target="slide2.xml"/><Relationship Id="rId2" Type="http://schemas.openxmlformats.org/officeDocument/2006/relationships/image" Target="../media/image19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7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9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41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43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4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4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47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slide" Target="slide2.xml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286910" y="2144088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3636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4197116" y="3614436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116" y="3614436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6212398" y="2113561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2398" y="2113561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6212398" y="3709311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2398" y="3709311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6212398" y="4692783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2398" y="4692783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6204588" y="6334304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04588" y="6334304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1539551" y="446805"/>
                <a:ext cx="10478277" cy="463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𝑇h𝑒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𝐵𝑒𝑙𝑜𝑤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𝑡𝑟𝑒𝑒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𝑑𝑖𝑎𝑔𝑟𝑎𝑚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𝑝𝑟𝑜𝑏𝑎𝑏𝑖𝑙𝑖𝑡𝑦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𝑡𝑤𝑜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𝑒𝑣𝑒𝑛𝑡𝑠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𝑜𝑐𝑐𝑢𝑟𝑖𝑛𝑔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𝑛𝑜𝑡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𝑜𝑐𝑐𝑢𝑟𝑖𝑛𝑔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9551" y="446805"/>
                <a:ext cx="10478277" cy="463284"/>
              </a:xfrm>
              <a:prstGeom prst="rect">
                <a:avLst/>
              </a:prstGeom>
              <a:blipFill>
                <a:blip r:embed="rId12"/>
                <a:stretch>
                  <a:fillRect r="-13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 Box 26"/>
              <p:cNvSpPr txBox="1">
                <a:spLocks noChangeArrowheads="1"/>
              </p:cNvSpPr>
              <p:nvPr/>
            </p:nvSpPr>
            <p:spPr bwMode="auto">
              <a:xfrm>
                <a:off x="157383" y="905757"/>
                <a:ext cx="5129759" cy="463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𝑓𝑖𝑟𝑠𝑡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𝑒𝑣𝑒𝑛𝑡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h𝑎𝑝𝑝𝑒𝑛𝑖𝑛𝑔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65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7383" y="905757"/>
                <a:ext cx="5129759" cy="463284"/>
              </a:xfrm>
              <a:prstGeom prst="rect">
                <a:avLst/>
              </a:prstGeom>
              <a:blipFill>
                <a:blip r:embed="rId13"/>
                <a:stretch>
                  <a:fillRect r="-83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 Box 26"/>
              <p:cNvSpPr txBox="1">
                <a:spLocks noChangeArrowheads="1"/>
              </p:cNvSpPr>
              <p:nvPr/>
            </p:nvSpPr>
            <p:spPr bwMode="auto">
              <a:xfrm>
                <a:off x="150723" y="1378363"/>
                <a:ext cx="5129759" cy="463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𝑓𝑖𝑟𝑠𝑡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𝑒𝑣𝑒𝑛𝑡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𝑛𝑜𝑡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h𝑎𝑝𝑝𝑒𝑛𝑖𝑛𝑔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7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723" y="1378363"/>
                <a:ext cx="5129759" cy="463284"/>
              </a:xfrm>
              <a:prstGeom prst="rect">
                <a:avLst/>
              </a:prstGeom>
              <a:blipFill>
                <a:blip r:embed="rId14"/>
                <a:stretch>
                  <a:fillRect r="-998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 Box 26"/>
              <p:cNvSpPr txBox="1">
                <a:spLocks noChangeArrowheads="1"/>
              </p:cNvSpPr>
              <p:nvPr/>
            </p:nvSpPr>
            <p:spPr bwMode="auto">
              <a:xfrm>
                <a:off x="6211248" y="881540"/>
                <a:ext cx="5129759" cy="463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𝑠𝑒𝑐𝑜𝑛𝑑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𝑒𝑣𝑒𝑛𝑡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h𝑎𝑝𝑝𝑒𝑛𝑖𝑛𝑔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8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1248" y="881540"/>
                <a:ext cx="5129759" cy="463284"/>
              </a:xfrm>
              <a:prstGeom prst="rect">
                <a:avLst/>
              </a:prstGeom>
              <a:blipFill>
                <a:blip r:embed="rId15"/>
                <a:stretch>
                  <a:fillRect r="-51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 Box 26"/>
              <p:cNvSpPr txBox="1">
                <a:spLocks noChangeArrowheads="1"/>
              </p:cNvSpPr>
              <p:nvPr/>
            </p:nvSpPr>
            <p:spPr bwMode="auto">
              <a:xfrm>
                <a:off x="6204588" y="1354146"/>
                <a:ext cx="5129759" cy="463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𝑙𝑎𝑏𝑒𝑙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𝑠𝑒𝑐𝑜𝑛𝑑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𝑒𝑣𝑒𝑛𝑡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𝑛𝑜𝑡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h𝑎𝑝𝑝𝑒𝑛𝑖𝑛𝑔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83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04588" y="1354146"/>
                <a:ext cx="5129759" cy="463284"/>
              </a:xfrm>
              <a:prstGeom prst="rect">
                <a:avLst/>
              </a:prstGeom>
              <a:blipFill>
                <a:blip r:embed="rId16"/>
                <a:stretch>
                  <a:fillRect r="-142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 Box 26"/>
          <p:cNvSpPr txBox="1">
            <a:spLocks noChangeArrowheads="1"/>
          </p:cNvSpPr>
          <p:nvPr/>
        </p:nvSpPr>
        <p:spPr bwMode="auto">
          <a:xfrm>
            <a:off x="7830710" y="2806203"/>
            <a:ext cx="3639078" cy="463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</a:pPr>
            <a:endParaRPr lang="en-GB" sz="2000" dirty="0">
              <a:solidFill>
                <a:schemeClr val="folHlink"/>
              </a:solidFill>
            </a:endParaRPr>
          </a:p>
        </p:txBody>
      </p:sp>
      <p:sp>
        <p:nvSpPr>
          <p:cNvPr id="85" name="Text Box 26"/>
          <p:cNvSpPr txBox="1">
            <a:spLocks noChangeArrowheads="1"/>
          </p:cNvSpPr>
          <p:nvPr/>
        </p:nvSpPr>
        <p:spPr bwMode="auto">
          <a:xfrm>
            <a:off x="7440800" y="1845210"/>
            <a:ext cx="4397484" cy="3076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GB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Lower case letters all represent various probabilities</a:t>
            </a:r>
          </a:p>
          <a:p>
            <a:pPr marL="342900" indent="-342900">
              <a:spcBef>
                <a:spcPct val="50000"/>
              </a:spcBef>
            </a:pPr>
            <a:endParaRPr lang="en-GB" sz="2000" i="1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GB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a, b, c, d, e, f all represent the probability of that individual event happening at that point in the tree diagram </a:t>
            </a:r>
            <a:r>
              <a:rPr lang="en-GB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eg</a:t>
            </a:r>
            <a:r>
              <a:rPr lang="en-GB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 C represents the probability of Y happening after X has already happened</a:t>
            </a:r>
            <a:endParaRPr lang="en-GB" sz="20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spcBef>
                <a:spcPct val="50000"/>
              </a:spcBef>
            </a:pPr>
            <a:endParaRPr lang="en-GB" sz="20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GB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g, h, </a:t>
            </a:r>
            <a:r>
              <a:rPr lang="en-GB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GB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and j are all probabilities calculated at the end of the tree diagram, where two prior scenarios have already occurred</a:t>
            </a:r>
            <a:endParaRPr lang="en-GB" sz="20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3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′∩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609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8841767" y="2308819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1767" y="2308819"/>
                <a:ext cx="2608416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17"/>
              <p:cNvSpPr txBox="1">
                <a:spLocks noChangeArrowheads="1"/>
              </p:cNvSpPr>
              <p:nvPr/>
            </p:nvSpPr>
            <p:spPr bwMode="auto">
              <a:xfrm>
                <a:off x="8812570" y="3757526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12570" y="3757526"/>
                <a:ext cx="2608416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 Box 17"/>
              <p:cNvSpPr txBox="1">
                <a:spLocks noChangeArrowheads="1"/>
              </p:cNvSpPr>
              <p:nvPr/>
            </p:nvSpPr>
            <p:spPr bwMode="auto">
              <a:xfrm>
                <a:off x="8844877" y="5027355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4877" y="5027355"/>
                <a:ext cx="2608416" cy="7694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2052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31" grpId="0"/>
      <p:bldP spid="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8841767" y="2537061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1767" y="2537061"/>
                <a:ext cx="2608416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17"/>
              <p:cNvSpPr txBox="1">
                <a:spLocks noChangeArrowheads="1"/>
              </p:cNvSpPr>
              <p:nvPr/>
            </p:nvSpPr>
            <p:spPr bwMode="auto">
              <a:xfrm>
                <a:off x="8835075" y="3976705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35075" y="3976705"/>
                <a:ext cx="2608416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 Box 17"/>
              <p:cNvSpPr txBox="1">
                <a:spLocks noChangeArrowheads="1"/>
              </p:cNvSpPr>
              <p:nvPr/>
            </p:nvSpPr>
            <p:spPr bwMode="auto">
              <a:xfrm>
                <a:off x="8841767" y="5247670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1767" y="5247670"/>
                <a:ext cx="2608416" cy="7694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05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31" grpId="0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′∪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8841767" y="2537061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1767" y="2537061"/>
                <a:ext cx="2608416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17"/>
              <p:cNvSpPr txBox="1">
                <a:spLocks noChangeArrowheads="1"/>
              </p:cNvSpPr>
              <p:nvPr/>
            </p:nvSpPr>
            <p:spPr bwMode="auto">
              <a:xfrm>
                <a:off x="8835075" y="3976705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35075" y="3976705"/>
                <a:ext cx="2608416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 Box 17"/>
              <p:cNvSpPr txBox="1">
                <a:spLocks noChangeArrowheads="1"/>
              </p:cNvSpPr>
              <p:nvPr/>
            </p:nvSpPr>
            <p:spPr bwMode="auto">
              <a:xfrm>
                <a:off x="8841767" y="5247670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1767" y="5247670"/>
                <a:ext cx="2608416" cy="7694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628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31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′∪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8841767" y="2537061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1767" y="2537061"/>
                <a:ext cx="2608416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17"/>
              <p:cNvSpPr txBox="1">
                <a:spLocks noChangeArrowheads="1"/>
              </p:cNvSpPr>
              <p:nvPr/>
            </p:nvSpPr>
            <p:spPr bwMode="auto">
              <a:xfrm>
                <a:off x="8835075" y="3976705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35075" y="3976705"/>
                <a:ext cx="2608416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 Box 17"/>
              <p:cNvSpPr txBox="1">
                <a:spLocks noChangeArrowheads="1"/>
              </p:cNvSpPr>
              <p:nvPr/>
            </p:nvSpPr>
            <p:spPr bwMode="auto">
              <a:xfrm>
                <a:off x="8841767" y="5247670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1767" y="5247670"/>
                <a:ext cx="2608416" cy="7694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815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31" grpId="0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2308819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2308819"/>
                <a:ext cx="2608416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 Box 17"/>
              <p:cNvSpPr txBox="1">
                <a:spLocks noChangeArrowheads="1"/>
              </p:cNvSpPr>
              <p:nvPr/>
            </p:nvSpPr>
            <p:spPr bwMode="auto">
              <a:xfrm>
                <a:off x="8840872" y="3535635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0872" y="3535635"/>
                <a:ext cx="2608416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4806600"/>
                <a:ext cx="2608416" cy="13707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4806600"/>
                <a:ext cx="2608416" cy="137076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4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45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2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2308819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2308819"/>
                <a:ext cx="2608416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 Box 17"/>
              <p:cNvSpPr txBox="1">
                <a:spLocks noChangeArrowheads="1"/>
              </p:cNvSpPr>
              <p:nvPr/>
            </p:nvSpPr>
            <p:spPr bwMode="auto">
              <a:xfrm>
                <a:off x="8840872" y="3535635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0872" y="3535635"/>
                <a:ext cx="2608416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4806600"/>
                <a:ext cx="2608416" cy="14966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4806600"/>
                <a:ext cx="2608416" cy="149669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154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2" grpId="0"/>
      <p:bldP spid="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2308819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2308819"/>
                <a:ext cx="2608416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 Box 17"/>
              <p:cNvSpPr txBox="1">
                <a:spLocks noChangeArrowheads="1"/>
              </p:cNvSpPr>
              <p:nvPr/>
            </p:nvSpPr>
            <p:spPr bwMode="auto">
              <a:xfrm>
                <a:off x="8840872" y="3535635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0872" y="3535635"/>
                <a:ext cx="2608416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4806600"/>
                <a:ext cx="2608416" cy="14966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4806600"/>
                <a:ext cx="2608416" cy="149669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504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2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2308819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2308819"/>
                <a:ext cx="2608416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 Box 17"/>
              <p:cNvSpPr txBox="1">
                <a:spLocks noChangeArrowheads="1"/>
              </p:cNvSpPr>
              <p:nvPr/>
            </p:nvSpPr>
            <p:spPr bwMode="auto">
              <a:xfrm>
                <a:off x="8840872" y="3535635"/>
                <a:ext cx="2608416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0872" y="3535635"/>
                <a:ext cx="2608416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4806600"/>
                <a:ext cx="2608416" cy="14966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num>
                        <m:den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4806600"/>
                <a:ext cx="2608416" cy="149669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601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2" grpId="0"/>
      <p:bldP spid="4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3099094"/>
                <a:ext cx="2608416" cy="13707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3099094"/>
                <a:ext cx="2608416" cy="137076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488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286910" y="2144088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3636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4197116" y="3614436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116" y="3614436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6212398" y="2113561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2398" y="2113561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69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6212398" y="3709311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2398" y="3709311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6212398" y="4692783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12398" y="4692783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6204588" y="6334304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04588" y="6334304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 Box 26"/>
          <p:cNvSpPr txBox="1">
            <a:spLocks noChangeArrowheads="1"/>
          </p:cNvSpPr>
          <p:nvPr/>
        </p:nvSpPr>
        <p:spPr bwMode="auto">
          <a:xfrm>
            <a:off x="7830710" y="2806203"/>
            <a:ext cx="3639078" cy="463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</a:pPr>
            <a:endParaRPr lang="en-GB" sz="2000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 Box 26"/>
              <p:cNvSpPr txBox="1">
                <a:spLocks noChangeArrowheads="1"/>
              </p:cNvSpPr>
              <p:nvPr/>
            </p:nvSpPr>
            <p:spPr bwMode="auto">
              <a:xfrm>
                <a:off x="524790" y="409288"/>
                <a:ext cx="11206293" cy="463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𝐸𝑖𝑡h𝑒𝑟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𝑐𝑙𝑖𝑐𝑘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𝑡h𝑟𝑜𝑢𝑔h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𝑠𝑙𝑖𝑑𝑒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𝑠𝑙𝑖𝑑𝑒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𝑒𝑥𝑝𝑒𝑟𝑖𝑒𝑛𝑐𝑒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𝑙𝑜𝑔𝑖𝑐𝑎𝑙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𝑝𝑟𝑜𝑔𝑟𝑒𝑠𝑠𝑖𝑜𝑛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𝑎𝑛𝑦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𝑝𝑜𝑠𝑠𝑖𝑏𝑙𝑒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𝑠𝑐𝑒𝑛𝑎𝑟𝑖𝑜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4790" y="409288"/>
                <a:ext cx="11206293" cy="46328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 Box 26"/>
              <p:cNvSpPr txBox="1">
                <a:spLocks noChangeArrowheads="1"/>
              </p:cNvSpPr>
              <p:nvPr/>
            </p:nvSpPr>
            <p:spPr bwMode="auto">
              <a:xfrm>
                <a:off x="524790" y="760512"/>
                <a:ext cx="5702483" cy="463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h𝑜𝑤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𝑤𝑒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𝑤𝑜𝑢𝑙𝑑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𝑚𝑎𝑡h𝑒𝑚𝑎𝑡𝑖𝑐𝑎𝑙𝑙𝑦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𝑖𝑡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4790" y="760512"/>
                <a:ext cx="5702483" cy="4632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26"/>
              <p:cNvSpPr txBox="1">
                <a:spLocks noChangeArrowheads="1"/>
              </p:cNvSpPr>
              <p:nvPr/>
            </p:nvSpPr>
            <p:spPr bwMode="auto">
              <a:xfrm>
                <a:off x="524790" y="1431532"/>
                <a:ext cx="9399795" cy="463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𝑂𝑟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h𝑜𝑙𝑑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𝑡𝑎𝑏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𝑝𝑟𝑒𝑠𝑠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𝑒𝑛𝑡𝑒𝑟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𝑝𝑖𝑐𝑘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𝑟𝑎𝑛𝑑𝑜𝑚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𝑜𝑛𝑒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h𝑦𝑝𝑒𝑟𝑙𝑖𝑛𝑘𝑠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𝑟𝑖𝑔h𝑡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3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4790" y="1431532"/>
                <a:ext cx="9399795" cy="463284"/>
              </a:xfrm>
              <a:prstGeom prst="rect">
                <a:avLst/>
              </a:prstGeom>
              <a:blipFill>
                <a:blip r:embed="rId14"/>
                <a:stretch>
                  <a:fillRect r="-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15" action="ppaction://hlinksldjump"/>
          </p:cNvPr>
          <p:cNvSpPr/>
          <p:nvPr/>
        </p:nvSpPr>
        <p:spPr>
          <a:xfrm>
            <a:off x="8854068" y="1826469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</a:t>
            </a:r>
            <a:endParaRPr lang="en-GB" dirty="0"/>
          </a:p>
        </p:txBody>
      </p:sp>
      <p:sp>
        <p:nvSpPr>
          <p:cNvPr id="44" name="Rectangle 43">
            <a:hlinkClick r:id="rId16" action="ppaction://hlinksldjump"/>
          </p:cNvPr>
          <p:cNvSpPr/>
          <p:nvPr/>
        </p:nvSpPr>
        <p:spPr>
          <a:xfrm>
            <a:off x="8854068" y="2325261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2</a:t>
            </a:r>
            <a:endParaRPr lang="en-GB" dirty="0"/>
          </a:p>
        </p:txBody>
      </p:sp>
      <p:sp>
        <p:nvSpPr>
          <p:cNvPr id="45" name="Rectangle 44">
            <a:hlinkClick r:id="rId17" action="ppaction://hlinksldjump"/>
          </p:cNvPr>
          <p:cNvSpPr/>
          <p:nvPr/>
        </p:nvSpPr>
        <p:spPr>
          <a:xfrm>
            <a:off x="8854068" y="2819631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3</a:t>
            </a:r>
            <a:endParaRPr lang="en-GB" dirty="0"/>
          </a:p>
        </p:txBody>
      </p:sp>
      <p:sp>
        <p:nvSpPr>
          <p:cNvPr id="46" name="Rectangle 45">
            <a:hlinkClick r:id="rId18" action="ppaction://hlinksldjump"/>
          </p:cNvPr>
          <p:cNvSpPr/>
          <p:nvPr/>
        </p:nvSpPr>
        <p:spPr>
          <a:xfrm>
            <a:off x="8854068" y="3318423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4</a:t>
            </a:r>
            <a:endParaRPr lang="en-GB" dirty="0"/>
          </a:p>
        </p:txBody>
      </p:sp>
      <p:sp>
        <p:nvSpPr>
          <p:cNvPr id="52" name="Rectangle 51">
            <a:hlinkClick r:id="rId19" action="ppaction://hlinksldjump"/>
          </p:cNvPr>
          <p:cNvSpPr/>
          <p:nvPr/>
        </p:nvSpPr>
        <p:spPr>
          <a:xfrm>
            <a:off x="8854068" y="3807046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5</a:t>
            </a:r>
            <a:endParaRPr lang="en-GB" dirty="0"/>
          </a:p>
        </p:txBody>
      </p:sp>
      <p:sp>
        <p:nvSpPr>
          <p:cNvPr id="53" name="Rectangle 52">
            <a:hlinkClick r:id="rId20" action="ppaction://hlinksldjump"/>
          </p:cNvPr>
          <p:cNvSpPr/>
          <p:nvPr/>
        </p:nvSpPr>
        <p:spPr>
          <a:xfrm>
            <a:off x="8854068" y="4305838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6</a:t>
            </a:r>
            <a:endParaRPr lang="en-GB" dirty="0"/>
          </a:p>
        </p:txBody>
      </p:sp>
      <p:sp>
        <p:nvSpPr>
          <p:cNvPr id="54" name="Rectangle 53">
            <a:hlinkClick r:id="rId21" action="ppaction://hlinksldjump"/>
          </p:cNvPr>
          <p:cNvSpPr/>
          <p:nvPr/>
        </p:nvSpPr>
        <p:spPr>
          <a:xfrm>
            <a:off x="8854068" y="4800208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7</a:t>
            </a:r>
            <a:endParaRPr lang="en-GB" dirty="0"/>
          </a:p>
        </p:txBody>
      </p:sp>
      <p:sp>
        <p:nvSpPr>
          <p:cNvPr id="55" name="Rectangle 54">
            <a:hlinkClick r:id="rId22" action="ppaction://hlinksldjump"/>
          </p:cNvPr>
          <p:cNvSpPr/>
          <p:nvPr/>
        </p:nvSpPr>
        <p:spPr>
          <a:xfrm>
            <a:off x="8854068" y="5299000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8</a:t>
            </a:r>
            <a:endParaRPr lang="en-GB" dirty="0"/>
          </a:p>
        </p:txBody>
      </p:sp>
      <p:sp>
        <p:nvSpPr>
          <p:cNvPr id="56" name="Rectangle 55">
            <a:hlinkClick r:id="rId23" action="ppaction://hlinksldjump"/>
          </p:cNvPr>
          <p:cNvSpPr/>
          <p:nvPr/>
        </p:nvSpPr>
        <p:spPr>
          <a:xfrm>
            <a:off x="8854068" y="5801153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9</a:t>
            </a:r>
            <a:endParaRPr lang="en-GB" dirty="0"/>
          </a:p>
        </p:txBody>
      </p:sp>
      <p:sp>
        <p:nvSpPr>
          <p:cNvPr id="58" name="Rectangle 57">
            <a:hlinkClick r:id="rId24" action="ppaction://hlinksldjump"/>
          </p:cNvPr>
          <p:cNvSpPr/>
          <p:nvPr/>
        </p:nvSpPr>
        <p:spPr>
          <a:xfrm>
            <a:off x="8854068" y="6299945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10</a:t>
            </a:r>
            <a:endParaRPr lang="en-GB" dirty="0"/>
          </a:p>
        </p:txBody>
      </p:sp>
      <p:sp>
        <p:nvSpPr>
          <p:cNvPr id="59" name="Rectangle 58">
            <a:hlinkClick r:id="rId25" action="ppaction://hlinksldjump"/>
          </p:cNvPr>
          <p:cNvSpPr/>
          <p:nvPr/>
        </p:nvSpPr>
        <p:spPr>
          <a:xfrm>
            <a:off x="10244258" y="1822755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11</a:t>
            </a:r>
            <a:endParaRPr lang="en-GB" dirty="0"/>
          </a:p>
        </p:txBody>
      </p:sp>
      <p:sp>
        <p:nvSpPr>
          <p:cNvPr id="60" name="Rectangle 59">
            <a:hlinkClick r:id="rId26" action="ppaction://hlinksldjump"/>
          </p:cNvPr>
          <p:cNvSpPr/>
          <p:nvPr/>
        </p:nvSpPr>
        <p:spPr>
          <a:xfrm>
            <a:off x="10244258" y="2321547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12</a:t>
            </a:r>
            <a:endParaRPr lang="en-GB" dirty="0"/>
          </a:p>
        </p:txBody>
      </p:sp>
      <p:sp>
        <p:nvSpPr>
          <p:cNvPr id="61" name="Rectangle 60">
            <a:hlinkClick r:id="rId27" action="ppaction://hlinksldjump"/>
          </p:cNvPr>
          <p:cNvSpPr/>
          <p:nvPr/>
        </p:nvSpPr>
        <p:spPr>
          <a:xfrm>
            <a:off x="10244258" y="2815917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13</a:t>
            </a:r>
            <a:endParaRPr lang="en-GB" dirty="0"/>
          </a:p>
        </p:txBody>
      </p:sp>
      <p:sp>
        <p:nvSpPr>
          <p:cNvPr id="62" name="Rectangle 61">
            <a:hlinkClick r:id="rId28" action="ppaction://hlinksldjump"/>
          </p:cNvPr>
          <p:cNvSpPr/>
          <p:nvPr/>
        </p:nvSpPr>
        <p:spPr>
          <a:xfrm>
            <a:off x="10244258" y="3314709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14</a:t>
            </a:r>
            <a:endParaRPr lang="en-GB" dirty="0"/>
          </a:p>
        </p:txBody>
      </p:sp>
      <p:sp>
        <p:nvSpPr>
          <p:cNvPr id="63" name="Rectangle 62">
            <a:hlinkClick r:id="rId29" action="ppaction://hlinksldjump"/>
          </p:cNvPr>
          <p:cNvSpPr/>
          <p:nvPr/>
        </p:nvSpPr>
        <p:spPr>
          <a:xfrm>
            <a:off x="10244258" y="3803332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15</a:t>
            </a:r>
            <a:endParaRPr lang="en-GB" dirty="0"/>
          </a:p>
        </p:txBody>
      </p:sp>
      <p:sp>
        <p:nvSpPr>
          <p:cNvPr id="64" name="Rectangle 63">
            <a:hlinkClick r:id="rId30" action="ppaction://hlinksldjump"/>
          </p:cNvPr>
          <p:cNvSpPr/>
          <p:nvPr/>
        </p:nvSpPr>
        <p:spPr>
          <a:xfrm>
            <a:off x="10244258" y="4302124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16</a:t>
            </a:r>
            <a:endParaRPr lang="en-GB" dirty="0"/>
          </a:p>
        </p:txBody>
      </p:sp>
      <p:sp>
        <p:nvSpPr>
          <p:cNvPr id="66" name="Rectangle 65">
            <a:hlinkClick r:id="rId31" action="ppaction://hlinksldjump"/>
          </p:cNvPr>
          <p:cNvSpPr/>
          <p:nvPr/>
        </p:nvSpPr>
        <p:spPr>
          <a:xfrm>
            <a:off x="10244258" y="4796494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17</a:t>
            </a:r>
            <a:endParaRPr lang="en-GB" dirty="0"/>
          </a:p>
        </p:txBody>
      </p:sp>
      <p:sp>
        <p:nvSpPr>
          <p:cNvPr id="67" name="Rectangle 66">
            <a:hlinkClick r:id="rId32" action="ppaction://hlinksldjump"/>
          </p:cNvPr>
          <p:cNvSpPr/>
          <p:nvPr/>
        </p:nvSpPr>
        <p:spPr>
          <a:xfrm>
            <a:off x="10244258" y="5295286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18</a:t>
            </a:r>
            <a:endParaRPr lang="en-GB" dirty="0"/>
          </a:p>
        </p:txBody>
      </p:sp>
      <p:sp>
        <p:nvSpPr>
          <p:cNvPr id="68" name="Rectangle 67">
            <a:hlinkClick r:id="rId33" action="ppaction://hlinksldjump"/>
          </p:cNvPr>
          <p:cNvSpPr/>
          <p:nvPr/>
        </p:nvSpPr>
        <p:spPr>
          <a:xfrm>
            <a:off x="10244258" y="5797439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19</a:t>
            </a:r>
            <a:endParaRPr lang="en-GB" dirty="0"/>
          </a:p>
        </p:txBody>
      </p:sp>
      <p:sp>
        <p:nvSpPr>
          <p:cNvPr id="69" name="Rectangle 68">
            <a:hlinkClick r:id="rId34" action="ppaction://hlinksldjump"/>
          </p:cNvPr>
          <p:cNvSpPr/>
          <p:nvPr/>
        </p:nvSpPr>
        <p:spPr>
          <a:xfrm>
            <a:off x="10244258" y="6296231"/>
            <a:ext cx="1304693" cy="414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Scenario 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7455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3099094"/>
                <a:ext cx="2608416" cy="14966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3099094"/>
                <a:ext cx="2608416" cy="149669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549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3099094"/>
                <a:ext cx="2608416" cy="14740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3099094"/>
                <a:ext cx="2608416" cy="147405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718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 Box 17"/>
              <p:cNvSpPr txBox="1">
                <a:spLocks noChangeArrowheads="1"/>
              </p:cNvSpPr>
              <p:nvPr/>
            </p:nvSpPr>
            <p:spPr bwMode="auto">
              <a:xfrm>
                <a:off x="8847564" y="3099094"/>
                <a:ext cx="2608416" cy="14740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num>
                        <m:den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47564" y="3099094"/>
                <a:ext cx="2608416" cy="147405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7746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9581319" y="2094115"/>
                <a:ext cx="1022888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581319" y="2094115"/>
                <a:ext cx="1022888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 Box 17"/>
              <p:cNvSpPr txBox="1">
                <a:spLocks noChangeArrowheads="1"/>
              </p:cNvSpPr>
              <p:nvPr/>
            </p:nvSpPr>
            <p:spPr bwMode="auto">
              <a:xfrm>
                <a:off x="9227515" y="3614097"/>
                <a:ext cx="1736714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7515" y="3614097"/>
                <a:ext cx="1736714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 Box 17"/>
              <p:cNvSpPr txBox="1">
                <a:spLocks noChangeArrowheads="1"/>
              </p:cNvSpPr>
              <p:nvPr/>
            </p:nvSpPr>
            <p:spPr bwMode="auto">
              <a:xfrm>
                <a:off x="9227515" y="5151837"/>
                <a:ext cx="1736714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7515" y="5151837"/>
                <a:ext cx="1736714" cy="7694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066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9727220" y="2339346"/>
                <a:ext cx="1022888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27220" y="2339346"/>
                <a:ext cx="1022888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17"/>
              <p:cNvSpPr txBox="1">
                <a:spLocks noChangeArrowheads="1"/>
              </p:cNvSpPr>
              <p:nvPr/>
            </p:nvSpPr>
            <p:spPr bwMode="auto">
              <a:xfrm>
                <a:off x="9477458" y="4847138"/>
                <a:ext cx="15224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77458" y="4847138"/>
                <a:ext cx="1522411" cy="769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 Box 17"/>
              <p:cNvSpPr txBox="1">
                <a:spLocks noChangeArrowheads="1"/>
              </p:cNvSpPr>
              <p:nvPr/>
            </p:nvSpPr>
            <p:spPr bwMode="auto">
              <a:xfrm>
                <a:off x="9727220" y="3486104"/>
                <a:ext cx="1022888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27220" y="3486104"/>
                <a:ext cx="1022888" cy="7694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2" descr="https://i2.wp.com/www.westiesworkshop.com/wp-content/uploads/2020/11/home.png?resize=87%2C82&amp;ssl=1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205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31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203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4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11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4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428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34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63987" y="1938814"/>
            <a:ext cx="7543800" cy="4640563"/>
            <a:chOff x="96" y="702"/>
            <a:chExt cx="5664" cy="3638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6" y="702"/>
              <a:ext cx="5664" cy="3638"/>
              <a:chOff x="288" y="707"/>
              <a:chExt cx="5664" cy="3638"/>
            </a:xfrm>
          </p:grpSpPr>
          <p:sp>
            <p:nvSpPr>
              <p:cNvPr id="22" name="Line 7"/>
              <p:cNvSpPr>
                <a:spLocks noChangeShapeType="1"/>
              </p:cNvSpPr>
              <p:nvPr/>
            </p:nvSpPr>
            <p:spPr bwMode="auto">
              <a:xfrm flipV="1">
                <a:off x="288" y="148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Text Box 8"/>
              <p:cNvSpPr txBox="1">
                <a:spLocks noChangeArrowheads="1"/>
              </p:cNvSpPr>
              <p:nvPr/>
            </p:nvSpPr>
            <p:spPr bwMode="auto">
              <a:xfrm>
                <a:off x="1728" y="1344"/>
                <a:ext cx="76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X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>
                <a:off x="288" y="2448"/>
                <a:ext cx="1440" cy="960"/>
              </a:xfrm>
              <a:prstGeom prst="line">
                <a:avLst/>
              </a:prstGeom>
              <a:noFill/>
              <a:ln w="5715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Text Box 10"/>
              <p:cNvSpPr txBox="1">
                <a:spLocks noChangeArrowheads="1"/>
              </p:cNvSpPr>
              <p:nvPr/>
            </p:nvSpPr>
            <p:spPr bwMode="auto">
              <a:xfrm>
                <a:off x="1757" y="3241"/>
                <a:ext cx="71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X’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p:grpSp>
            <p:nvGrpSpPr>
              <p:cNvPr id="27" name="Group 12"/>
              <p:cNvGrpSpPr>
                <a:grpSpLocks/>
              </p:cNvGrpSpPr>
              <p:nvPr/>
            </p:nvGrpSpPr>
            <p:grpSpPr bwMode="auto">
              <a:xfrm>
                <a:off x="2496" y="864"/>
                <a:ext cx="1776" cy="1248"/>
                <a:chOff x="2496" y="864"/>
                <a:chExt cx="1776" cy="1248"/>
              </a:xfrm>
            </p:grpSpPr>
            <p:sp>
              <p:nvSpPr>
                <p:cNvPr id="3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0" name="Line 14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Text Box 15"/>
              <p:cNvSpPr txBox="1">
                <a:spLocks noChangeArrowheads="1"/>
              </p:cNvSpPr>
              <p:nvPr/>
            </p:nvSpPr>
            <p:spPr bwMode="auto">
              <a:xfrm>
                <a:off x="4273" y="720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29" name="Text Box 16"/>
              <p:cNvSpPr txBox="1">
                <a:spLocks noChangeArrowheads="1"/>
              </p:cNvSpPr>
              <p:nvPr/>
            </p:nvSpPr>
            <p:spPr bwMode="auto">
              <a:xfrm>
                <a:off x="4273" y="1968"/>
                <a:ext cx="1679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solidFill>
                      <a:srgbClr val="A37A05"/>
                    </a:solidFill>
                  </a:rPr>
                  <a:t>Y</a:t>
                </a:r>
                <a:r>
                  <a:rPr lang="en-GB" sz="2000" dirty="0" smtClean="0">
                    <a:solidFill>
                      <a:srgbClr val="A37A05"/>
                    </a:solidFill>
                  </a:rPr>
                  <a:t>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Text 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707"/>
                    <a:ext cx="768" cy="314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2" name="Group 19"/>
              <p:cNvGrpSpPr>
                <a:grpSpLocks/>
              </p:cNvGrpSpPr>
              <p:nvPr/>
            </p:nvGrpSpPr>
            <p:grpSpPr bwMode="auto">
              <a:xfrm>
                <a:off x="2448" y="2880"/>
                <a:ext cx="1776" cy="1248"/>
                <a:chOff x="2496" y="864"/>
                <a:chExt cx="1776" cy="1248"/>
              </a:xfrm>
            </p:grpSpPr>
            <p:sp>
              <p:nvSpPr>
                <p:cNvPr id="3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496" y="864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Line 21"/>
                <p:cNvSpPr>
                  <a:spLocks noChangeShapeType="1"/>
                </p:cNvSpPr>
                <p:nvPr/>
              </p:nvSpPr>
              <p:spPr bwMode="auto">
                <a:xfrm>
                  <a:off x="2496" y="1488"/>
                  <a:ext cx="1776" cy="624"/>
                </a:xfrm>
                <a:prstGeom prst="line">
                  <a:avLst/>
                </a:prstGeom>
                <a:noFill/>
                <a:ln w="57150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" name="Text Box 22"/>
              <p:cNvSpPr txBox="1">
                <a:spLocks noChangeArrowheads="1"/>
              </p:cNvSpPr>
              <p:nvPr/>
            </p:nvSpPr>
            <p:spPr bwMode="auto">
              <a:xfrm>
                <a:off x="4273" y="2736"/>
                <a:ext cx="767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chemeClr val="folHlink"/>
                    </a:solidFill>
                  </a:rPr>
                  <a:t>Y</a:t>
                </a:r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34" name="Text Box 23"/>
              <p:cNvSpPr txBox="1">
                <a:spLocks noChangeArrowheads="1"/>
              </p:cNvSpPr>
              <p:nvPr/>
            </p:nvSpPr>
            <p:spPr bwMode="auto">
              <a:xfrm>
                <a:off x="4224" y="4034"/>
                <a:ext cx="1680" cy="3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 smtClean="0">
                    <a:solidFill>
                      <a:srgbClr val="A37A05"/>
                    </a:solidFill>
                  </a:rPr>
                  <a:t>Y’</a:t>
                </a:r>
                <a:endParaRPr lang="en-GB" sz="2000" dirty="0">
                  <a:solidFill>
                    <a:srgbClr val="A37A05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oMath>
                      </m:oMathPara>
                    </a14:m>
                    <a:endParaRPr lang="en-GB" sz="2000" dirty="0">
                      <a:solidFill>
                        <a:schemeClr val="folHlink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5" name="Text 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52" y="2777"/>
                    <a:ext cx="768" cy="31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2000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GB" sz="2000" dirty="0">
                      <a:solidFill>
                        <a:srgbClr val="A37A05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6" name="Text 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910" y="3879"/>
                    <a:ext cx="912" cy="31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5385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342900" indent="-342900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sz="2000" dirty="0">
                    <a:solidFill>
                      <a:schemeClr val="folHlink"/>
                    </a:solidFill>
                  </a:endParaRPr>
                </a:p>
              </p:txBody>
            </p:sp>
          </mc:Choice>
          <mc:Fallback>
            <p:sp>
              <p:nvSpPr>
                <p:cNvPr id="19" name="Text 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2" y="1475"/>
                  <a:ext cx="480" cy="3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sz="2000" dirty="0">
                    <a:solidFill>
                      <a:srgbClr val="A37A05"/>
                    </a:solidFill>
                  </a:endParaRPr>
                </a:p>
              </p:txBody>
            </p:sp>
          </mc:Choice>
          <mc:Fallback>
            <p:sp>
              <p:nvSpPr>
                <p:cNvPr id="20" name="Text 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1" y="2982"/>
                  <a:ext cx="865" cy="31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93" y="3409162"/>
                <a:ext cx="3779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1908287"/>
                <a:ext cx="1022888" cy="400532"/>
              </a:xfrm>
              <a:prstGeom prst="rect">
                <a:avLst/>
              </a:prstGeom>
              <a:blipFill>
                <a:blip r:embed="rId8"/>
                <a:stretch>
                  <a:fillRect b="-75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8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3504037"/>
                <a:ext cx="1022888" cy="4005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 Box 24"/>
              <p:cNvSpPr txBox="1">
                <a:spLocks noChangeArrowheads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4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9475" y="4487509"/>
                <a:ext cx="1022888" cy="4005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 Box 24"/>
              <p:cNvSpPr txBox="1">
                <a:spLocks noChangeArrowheads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0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1665" y="6129030"/>
                <a:ext cx="1022888" cy="400532"/>
              </a:xfrm>
              <a:prstGeom prst="rect">
                <a:avLst/>
              </a:prstGeom>
              <a:blipFill>
                <a:blip r:embed="rId11"/>
                <a:stretch>
                  <a:fillRect b="-136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𝐹𝑖𝑛𝑑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𝑎𝑙𝑔𝑒𝑏𝑟𝑎𝑖𝑐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𝑒𝑥𝑝𝑟𝑒𝑠𝑠𝑖𝑜𝑛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𝑟𝑒𝑝𝑟𝑒𝑠𝑒𝑛𝑡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n-GB" sz="20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1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4" y="446005"/>
                <a:ext cx="5500565" cy="428595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 Box 26"/>
              <p:cNvSpPr txBox="1">
                <a:spLocks noChangeArrowheads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′∩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  <m:r>
                        <a:rPr lang="en-GB" sz="32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>
                  <a:solidFill>
                    <a:schemeClr val="folHlink"/>
                  </a:solidFill>
                </a:endParaRPr>
              </a:p>
            </p:txBody>
          </p:sp>
        </mc:Choice>
        <mc:Fallback>
          <p:sp>
            <p:nvSpPr>
              <p:cNvPr id="52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2283" y="1065679"/>
                <a:ext cx="5500565" cy="428595"/>
              </a:xfrm>
              <a:prstGeom prst="rect">
                <a:avLst/>
              </a:prstGeom>
              <a:blipFill>
                <a:blip r:embed="rId13"/>
                <a:stretch>
                  <a:fillRect b="-228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17"/>
              <p:cNvSpPr txBox="1">
                <a:spLocks noChangeArrowheads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27771" y="3704303"/>
                <a:ext cx="1522411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2" descr="https://i2.wp.com/www.westiesworkshop.com/wp-content/uploads/2020/11/home.png?resize=87%2C82&amp;ssl=1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3341" y="498925"/>
            <a:ext cx="828675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836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FD97C90B-5388-429B-90AA-6AD1E186CF9B}" vid="{2E0E6154-3796-4A07-B8B9-F1683CB36F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1670</TotalTime>
  <Words>953</Words>
  <Application>Microsoft Office PowerPoint</Application>
  <PresentationFormat>Widescreen</PresentationFormat>
  <Paragraphs>465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Theme2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Probability</dc:title>
  <dc:creator>User</dc:creator>
  <cp:lastModifiedBy>Mr G Westwater (Staff)</cp:lastModifiedBy>
  <cp:revision>57</cp:revision>
  <dcterms:created xsi:type="dcterms:W3CDTF">2018-01-19T11:06:02Z</dcterms:created>
  <dcterms:modified xsi:type="dcterms:W3CDTF">2021-10-16T17:49:22Z</dcterms:modified>
</cp:coreProperties>
</file>