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669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261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5.png"/><Relationship Id="rId2" Type="http://schemas.openxmlformats.org/officeDocument/2006/relationships/image" Target="../media/image112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2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28.png"/><Relationship Id="rId2" Type="http://schemas.openxmlformats.org/officeDocument/2006/relationships/image" Target="../media/image11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0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31.png"/><Relationship Id="rId2" Type="http://schemas.openxmlformats.org/officeDocument/2006/relationships/image" Target="../media/image11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9.7) Parametric differentiation</a:t>
            </a:r>
          </a:p>
        </p:txBody>
      </p:sp>
    </p:spTree>
    <p:extLst>
      <p:ext uri="{BB962C8B-B14F-4D97-AF65-F5344CB8AC3E}">
        <p14:creationId xmlns:p14="http://schemas.microsoft.com/office/powerpoint/2010/main" val="1386314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gradient at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on the curve given parametrically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>
                          <a:latin typeface="Cambria Math" panose="02040503050406030204" pitchFamily="18" charset="0"/>
                        </a:rPr>
                        <m:t>,      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p>
                          <m:r>
                            <a:rPr lang="en-GB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b="0" i="0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>
                          <a:latin typeface="Cambria Math" panose="02040503050406030204" pitchFamily="18" charset="0"/>
                        </a:rPr>
                        <m:t>,  </m:t>
                      </m:r>
                      <m:r>
                        <m:rPr>
                          <m:sty m:val="p"/>
                        </m:rPr>
                        <a:rPr lang="en-GB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311" r="-533" b="-19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gradient at the point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on the curve given parametrically by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>
                          <a:latin typeface="Cambria Math" panose="02040503050406030204" pitchFamily="18" charset="0"/>
                        </a:rPr>
                        <m:t>,      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t</m:t>
                          </m:r>
                        </m:e>
                        <m:sup>
                          <m:r>
                            <a:rPr lang="en-GB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>
                          <a:latin typeface="Cambria Math" panose="02040503050406030204" pitchFamily="18" charset="0"/>
                        </a:rPr>
                        <m:t>+1,  </m:t>
                      </m:r>
                      <m:r>
                        <m:rPr>
                          <m:sty m:val="p"/>
                        </m:rPr>
                        <a:rPr lang="en-GB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974" r="-533" b="-19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378298"/>
                <a:ext cx="4572000" cy="6117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78298"/>
                <a:ext cx="4572000" cy="6117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7014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932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equation of the tangent at the point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to the curve with parametric equations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=8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600" b="0" i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,  0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93212"/>
              </a:xfrm>
              <a:prstGeom prst="rect">
                <a:avLst/>
              </a:prstGeom>
              <a:blipFill>
                <a:blip r:embed="rId2"/>
                <a:stretch>
                  <a:fillRect l="-667" t="-15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879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 the equation of the tangent at the point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to the curve with parametric equations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=4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6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60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,  0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87954"/>
              </a:xfrm>
              <a:prstGeom prst="rect">
                <a:avLst/>
              </a:prstGeom>
              <a:blipFill>
                <a:blip r:embed="rId3"/>
                <a:stretch>
                  <a:fillRect l="-667" t="-15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642922"/>
                <a:ext cx="45720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42922"/>
                <a:ext cx="4572000" cy="369332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7304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924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equation of the normal at the point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to the curve with parametric equations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=7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92470"/>
              </a:xfrm>
              <a:prstGeom prst="rect">
                <a:avLst/>
              </a:prstGeom>
              <a:blipFill>
                <a:blip r:embed="rId2"/>
                <a:stretch>
                  <a:fillRect l="-1067" t="-2358" b="-9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9247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equation of the normal at the point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i="1">
                            <a:latin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i="1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to the curve with parametric equations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  <m:r>
                        <a:rPr lang="en-GB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=5</m:t>
                      </m:r>
                      <m:func>
                        <m:func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func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92470"/>
              </a:xfrm>
              <a:prstGeom prst="rect">
                <a:avLst/>
              </a:prstGeom>
              <a:blipFill>
                <a:blip r:embed="rId3"/>
                <a:stretch>
                  <a:fillRect l="-1067" t="-2830" b="-9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1747438"/>
                <a:ext cx="4572000" cy="6751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  <m:rad>
                            <m:radPr>
                              <m:degHide m:val="on"/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47438"/>
                <a:ext cx="4572000" cy="6751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8643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2EF2531-2A10-4C64-A09D-F45CE72929B5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78db98b4-7c56-4667-9532-fea666d1edab"/>
    <ds:schemaRef ds:uri="http://purl.org/dc/terms/"/>
    <ds:schemaRef ds:uri="00eee050-7eda-4a68-8825-514e694f5f09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20821</TotalTime>
  <Words>323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9.7) Parametric differentiation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539</cp:revision>
  <dcterms:created xsi:type="dcterms:W3CDTF">2020-05-18T02:11:06Z</dcterms:created>
  <dcterms:modified xsi:type="dcterms:W3CDTF">2021-09-05T10:44:02Z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