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03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3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4.png"/><Relationship Id="rId2" Type="http://schemas.openxmlformats.org/officeDocument/2006/relationships/image" Target="../media/image9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7.png"/><Relationship Id="rId2" Type="http://schemas.openxmlformats.org/officeDocument/2006/relationships/image" Target="../media/image9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0.png"/><Relationship Id="rId2" Type="http://schemas.openxmlformats.org/officeDocument/2006/relationships/image" Target="../media/image9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3.png"/><Relationship Id="rId2" Type="http://schemas.openxmlformats.org/officeDocument/2006/relationships/image" Target="../media/image9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6.png"/><Relationship Id="rId2" Type="http://schemas.openxmlformats.org/officeDocument/2006/relationships/image" Target="../media/image9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9.png"/><Relationship Id="rId2" Type="http://schemas.openxmlformats.org/officeDocument/2006/relationships/image" Target="../media/image94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</p:spPr>
            <p:txBody>
              <a:bodyPr/>
              <a:lstStyle/>
              <a:p>
                <a:r>
                  <a:rPr lang="en-GB" dirty="0"/>
                  <a:t>9.1) Differentiating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9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45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Prove, from first principles, that the derivative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You may assume that as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func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→1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func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45662"/>
              </a:xfrm>
              <a:prstGeom prst="rect">
                <a:avLst/>
              </a:prstGeom>
              <a:blipFill>
                <a:blip r:embed="rId2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45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Prove, from first principles, that the derivative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You may assume that as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→0,</m:t>
                    </m:r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func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GB" sz="1200" i="1">
                        <a:latin typeface="Cambria Math" panose="02040503050406030204" pitchFamily="18" charset="0"/>
                      </a:rPr>
                      <m:t>→1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12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2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func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GB" sz="1200" i="1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45662"/>
              </a:xfrm>
              <a:prstGeom prst="rect">
                <a:avLst/>
              </a:prstGeom>
              <a:blipFill>
                <a:blip r:embed="rId3"/>
                <a:stretch>
                  <a:fillRect t="-1124" b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000630"/>
                <a:ext cx="4572000" cy="25055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GB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60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GB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</m:func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num>
                                  <m:den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den>
                                </m:f>
                              </m:e>
                            </m:d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n-GB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GB" sz="160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GB" sz="1600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den>
                                </m:f>
                              </m:e>
                            </m:d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(0)</m:t>
                            </m:r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func>
                              <m:func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d>
                      </m:e>
                    </m:func>
                  </m:oMath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00630"/>
                <a:ext cx="4572000" cy="2505558"/>
              </a:xfrm>
              <a:prstGeom prst="rect">
                <a:avLst/>
              </a:prstGeom>
              <a:blipFill>
                <a:blip r:embed="rId4"/>
                <a:stretch>
                  <a:fillRect l="-667" t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78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(6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717061"/>
              </a:xfrm>
              <a:prstGeom prst="rect">
                <a:avLst/>
              </a:prstGeom>
              <a:blipFill>
                <a:blip r:embed="rId3"/>
                <a:stretch>
                  <a:fillRect l="-1067" t="-7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20079"/>
                <a:ext cx="4572000" cy="4211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20079"/>
                <a:ext cx="4572000" cy="42119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66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blipFill>
                <a:blip r:embed="rId2"/>
                <a:stretch>
                  <a:fillRect l="-1067" r="-400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stationary points on the curve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37463"/>
              </a:xfrm>
              <a:prstGeom prst="rect">
                <a:avLst/>
              </a:prstGeom>
              <a:blipFill>
                <a:blip r:embed="rId3"/>
                <a:stretch>
                  <a:fillRect l="-1067" r="-400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20079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(1.70, 1.82)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(3.02, 0.539)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2007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763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stationary points on the curve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37463"/>
              </a:xfrm>
              <a:prstGeom prst="rect">
                <a:avLst/>
              </a:prstGeom>
              <a:blipFill>
                <a:blip r:embed="rId2"/>
                <a:stretch>
                  <a:fillRect l="-1067" t="-2941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stationary points on the curve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37463"/>
              </a:xfrm>
              <a:prstGeom prst="rect">
                <a:avLst/>
              </a:prstGeom>
              <a:blipFill>
                <a:blip r:embed="rId3"/>
                <a:stretch>
                  <a:fillRect l="-1067" t="-3529" b="-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20079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(0.767, 2.279)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(1.328, 1.910)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2007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265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equation of the tangent to the curve at 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r="-1333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equation of the tangent to the curve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−1)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r="-1333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20079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2007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07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23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Show that the equation of the normal to the curve at the point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23989"/>
              </a:xfrm>
              <a:prstGeom prst="rect">
                <a:avLst/>
              </a:prstGeom>
              <a:blipFill>
                <a:blip r:embed="rId2"/>
                <a:stretch>
                  <a:fillRect l="-1067" t="-2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Show that the equation of the normal to the curve at the point with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1655297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9178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20811</TotalTime>
  <Words>897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9.1) Differentiating sin⁡x and cos⁡x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2021-09-05T10:33:48Z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