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6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4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A9C40-88FE-47C9-956E-7B2CA5F2B1A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1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77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3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9.png"/><Relationship Id="rId2" Type="http://schemas.openxmlformats.org/officeDocument/2006/relationships/image" Target="../media/image8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7.png"/><Relationship Id="rId2" Type="http://schemas.openxmlformats.org/officeDocument/2006/relationships/image" Target="../media/image8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3.png"/><Relationship Id="rId2" Type="http://schemas.openxmlformats.org/officeDocument/2006/relationships/image" Target="../media/image8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1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6.png"/><Relationship Id="rId2" Type="http://schemas.openxmlformats.org/officeDocument/2006/relationships/image" Target="../media/image8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2.png"/><Relationship Id="rId2" Type="http://schemas.openxmlformats.org/officeDocument/2006/relationships/image" Target="../media/image8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8.png"/><Relationship Id="rId2" Type="http://schemas.openxmlformats.org/officeDocument/2006/relationships/image" Target="../media/image8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6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8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891.png"/><Relationship Id="rId4" Type="http://schemas.openxmlformats.org/officeDocument/2006/relationships/image" Target="../media/image87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1.png"/><Relationship Id="rId2" Type="http://schemas.openxmlformats.org/officeDocument/2006/relationships/image" Target="../media/image9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9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4.png"/><Relationship Id="rId2" Type="http://schemas.openxmlformats.org/officeDocument/2006/relationships/image" Target="../media/image9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9.png"/><Relationship Id="rId2" Type="http://schemas.openxmlformats.org/officeDocument/2006/relationships/image" Target="../media/image9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9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image" Target="../media/image9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7.png"/><Relationship Id="rId2" Type="http://schemas.openxmlformats.org/officeDocument/2006/relationships/image" Target="../media/image9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3.png"/><Relationship Id="rId2" Type="http://schemas.openxmlformats.org/officeDocument/2006/relationships/image" Target="../media/image9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6.png"/><Relationship Id="rId2" Type="http://schemas.openxmlformats.org/officeDocument/2006/relationships/image" Target="../media/image9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6.png"/><Relationship Id="rId2" Type="http://schemas.openxmlformats.org/officeDocument/2006/relationships/image" Target="../media/image8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8.png"/><Relationship Id="rId2" Type="http://schemas.openxmlformats.org/officeDocument/2006/relationships/image" Target="../media/image8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3.png"/><Relationship Id="rId2" Type="http://schemas.openxmlformats.org/officeDocument/2006/relationships/image" Target="../media/image8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9.png"/><Relationship Id="rId3" Type="http://schemas.openxmlformats.org/officeDocument/2006/relationships/image" Target="NULL"/><Relationship Id="rId7" Type="http://schemas.openxmlformats.org/officeDocument/2006/relationships/image" Target="../media/image8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6.png"/><Relationship Id="rId5" Type="http://schemas.openxmlformats.org/officeDocument/2006/relationships/image" Target="../media/image815.png"/><Relationship Id="rId4" Type="http://schemas.openxmlformats.org/officeDocument/2006/relationships/image" Target="../media/image9.png"/><Relationship Id="rId9" Type="http://schemas.openxmlformats.org/officeDocument/2006/relationships/image" Target="../media/image8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Trigonometric ratios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448053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9.1) The cosine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9.2) The 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9.3) Areas of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9.4) Solving triangle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9.5) Graphs of sine, cosine and tangent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9.6) Transforming trigonometric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9.2) The sine rule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9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69676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=6.74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69676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B22F675-7D2E-4D1B-A504-A1B336641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65" y="998320"/>
            <a:ext cx="3362794" cy="1848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3FF182-0D8E-4184-AB4F-50C64B0FF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348" y="940892"/>
            <a:ext cx="3353268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69676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=7.66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69676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9E16A20-0651-4FF5-ACEA-35595F5C3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60" y="952412"/>
            <a:ext cx="3791479" cy="17814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96C0B0-8AFA-4F7D-8CA8-C0F9147AA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819" y="952412"/>
            <a:ext cx="381053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&lt;90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&lt;90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268872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=77.61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688726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D2251FB-D4A5-4EA3-BFCD-04AEEFEF5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23" y="926355"/>
            <a:ext cx="3629532" cy="1762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4175A-F1F7-4CDC-BD5D-EB62A74CE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243" y="909936"/>
            <a:ext cx="3791479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=88°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Work out the two possible values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𝐶𝐵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=44°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Work out the two possible values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𝐴𝐶𝐵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55849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67.9°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112°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55849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8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the angle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obtuse, determine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hence determine the length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the angle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is obtuse, determine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hence determine the length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731247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=137°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=5.75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731247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88A8C23-DF2C-4DE9-89C7-8C8C4DCC0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138" y="1468399"/>
            <a:ext cx="4229690" cy="2086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F0D51-4E94-4087-B5CE-E9D311986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7" y="1413756"/>
            <a:ext cx="4073565" cy="21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9.3) Areas of triangles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9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area of the triangle: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area of the triangle: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295722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51.42 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2957223"/>
                <a:ext cx="4572001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E7478B7-1611-4831-93A9-AE0B7766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36" y="1054062"/>
            <a:ext cx="2347566" cy="17309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F8B603-7BF0-4FE7-BC34-02D5A5A08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60" y="975038"/>
            <a:ext cx="2468846" cy="18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area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Angle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acute.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area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51.42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Angle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acute.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95654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.0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95654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3766A88-A61F-4811-80F1-CB2AD40E2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25" y="1692048"/>
            <a:ext cx="2833484" cy="2142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011C6C-8924-4325-99E0-ECA579F77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074" y="1640663"/>
            <a:ext cx="3062442" cy="21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area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Determine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The area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Determine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305892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05892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EB04413-966C-485A-9BC1-D1CA8845F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635" y="923330"/>
            <a:ext cx="2526693" cy="1933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333C0-3484-4464-9A93-09CC64096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95" y="838141"/>
            <a:ext cx="2521676" cy="18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9.1) The cosine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triangle has sides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5.1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3.4 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2.85 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Work out the area of the triangle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triangle has sides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10.2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6.8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5.7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Work out the area of the triangle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71611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18.3 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(1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1611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2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=2.5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Given that the area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the longest side,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Given that the area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and that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the longest side, find the value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71625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=127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1625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9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The area of this triangle is 40.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is obtuse, determine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The area of this triangle is 10.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is obtuse, determine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86369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=138°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86369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6C6CC9E-2E07-4BE1-B9E7-2B7FB7182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724" y="1283733"/>
            <a:ext cx="3677163" cy="239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B1EE7D-5CF7-414B-9D00-FA12900C1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68" y="1283733"/>
            <a:ext cx="3743847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3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9.4) Solving triangle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33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00110"/>
              </a:xfrm>
              <a:prstGeom prst="rect">
                <a:avLst/>
              </a:prstGeom>
              <a:blipFill>
                <a:blip r:embed="rId2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9" y="367134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=5.52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9" y="3671349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2017F6-5656-4895-AABB-13615F981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963" y="852846"/>
            <a:ext cx="4174407" cy="2814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921DDA-6ABC-40A9-93AD-309161BAA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12" y="878512"/>
            <a:ext cx="4174408" cy="27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area of the parallelogram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area of the parallelogram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370376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57.32 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703766"/>
                <a:ext cx="4572001" cy="461665"/>
              </a:xfrm>
              <a:prstGeom prst="rect">
                <a:avLst/>
              </a:prstGeom>
              <a:blipFill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AAF4F06-4D62-4A8C-9E4A-33A2B500C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7" y="1308873"/>
            <a:ext cx="4300387" cy="227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CF24B7-9F87-4AA9-BBC4-B754A3B14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731" y="1253911"/>
            <a:ext cx="4288806" cy="22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area of the kite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area of the kite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406538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58.34 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065388"/>
                <a:ext cx="4572001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63" y="918865"/>
            <a:ext cx="1930405" cy="3031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E01473-0A85-4718-891D-9B7BDB4E7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896" y="923330"/>
            <a:ext cx="2070207" cy="30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diagram shows the locations of four mobile phone masts in a field.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=75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𝐵𝐶𝐷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=55°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=140°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In order that the masts do not interfere with each other, they must be at least 65m apart.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minimum distance from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distance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from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area enclosed by the four masts.</a:t>
                </a:r>
                <a:endParaRPr lang="en-US" sz="16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554545"/>
              </a:xfrm>
              <a:prstGeom prst="rect">
                <a:avLst/>
              </a:prstGeom>
              <a:blipFill>
                <a:blip r:embed="rId3"/>
                <a:stretch>
                  <a:fillRect l="-667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diagram shows the locations of four mobile phone masts in a field. 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=75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𝐵𝐶𝐷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=55°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=140°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In order that the masts do not interfere with each other, they must be at least 70m apart.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minimum distance from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distance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from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area enclosed by the four masts.</a:t>
                </a:r>
                <a:endParaRPr lang="en-US" sz="16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2554545"/>
              </a:xfrm>
              <a:prstGeom prst="rect">
                <a:avLst/>
              </a:prstGeom>
              <a:blipFill>
                <a:blip r:embed="rId4"/>
                <a:stretch>
                  <a:fillRect l="-667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007281"/>
                <a:ext cx="45720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9.21 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50.3°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4940 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07281"/>
                <a:ext cx="4572001" cy="923330"/>
              </a:xfrm>
              <a:prstGeom prst="rect">
                <a:avLst/>
              </a:prstGeom>
              <a:blipFill>
                <a:blip r:embed="rId5"/>
                <a:stretch>
                  <a:fillRect l="-1067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BD02FF-8FB2-4E09-B77B-6D9CD8790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374" y="3011745"/>
            <a:ext cx="2082511" cy="1740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AB1232-AF21-4E52-9EE3-D9D0CFDBC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8609" y="3005142"/>
            <a:ext cx="2005032" cy="16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9.5) Graphs of sine, cosine and tangent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88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−180</m:t>
                    </m:r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≤360°</m:t>
                    </m:r>
                  </m:oMath>
                </a14:m>
                <a:endParaRPr lang="en-US" sz="16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8554"/>
              </a:xfrm>
              <a:prstGeom prst="rect">
                <a:avLst/>
              </a:prstGeom>
              <a:blipFill>
                <a:blip r:embed="rId2"/>
                <a:stretch>
                  <a:fillRect l="-667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GB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360</m:t>
                    </m:r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≤180°</m:t>
                    </m:r>
                  </m:oMath>
                </a14:m>
                <a:endParaRPr lang="en-US" sz="16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38554"/>
              </a:xfrm>
              <a:prstGeom prst="rect">
                <a:avLst/>
              </a:prstGeom>
              <a:blipFill>
                <a:blip r:embed="rId3"/>
                <a:stretch>
                  <a:fillRect l="-667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DDFC97A-7CBD-48A6-8811-6ABEC1D3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68"/>
          <a:stretch/>
        </p:blipFill>
        <p:spPr>
          <a:xfrm>
            <a:off x="4914185" y="850013"/>
            <a:ext cx="3882613" cy="21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81837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81837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F674D19-19FE-4B9C-9E2F-E2495CD19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65" y="883457"/>
            <a:ext cx="2872762" cy="19703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2445B2-564A-4E54-996D-FE7F48DC6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526" y="883457"/>
            <a:ext cx="2780020" cy="182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145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−360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°≤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shown.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find:</a:t>
                </a: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(150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(−300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(330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d)</a:t>
                </a:r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(−210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145459"/>
              </a:xfrm>
              <a:prstGeom prst="rect">
                <a:avLst/>
              </a:prstGeom>
              <a:blipFill>
                <a:blip r:embed="rId2"/>
                <a:stretch>
                  <a:fillRect l="-1067" t="-1420" b="-3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21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sketch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−360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°≤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shown.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func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find: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(−30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b="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(330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b="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(150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US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(−210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2194896"/>
              </a:xfrm>
              <a:prstGeom prst="rect">
                <a:avLst/>
              </a:prstGeom>
              <a:blipFill>
                <a:blip r:embed="rId3"/>
                <a:stretch>
                  <a:fillRect l="-1067" t="-1389" b="-3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4300061"/>
                <a:ext cx="4572001" cy="1854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4300061"/>
                <a:ext cx="4572001" cy="1854610"/>
              </a:xfrm>
              <a:prstGeom prst="rect">
                <a:avLst/>
              </a:prstGeom>
              <a:blipFill>
                <a:blip r:embed="rId4"/>
                <a:stretch>
                  <a:fillRect l="-1067" b="-9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B6885DA-3B3A-4234-ACB5-13E5EEBD1B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1" t="21101" r="2387" b="22167"/>
          <a:stretch/>
        </p:blipFill>
        <p:spPr>
          <a:xfrm>
            <a:off x="4803863" y="2647632"/>
            <a:ext cx="4098238" cy="153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5357CB-AB5F-431A-B79B-C9610776AE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2" r="4222"/>
          <a:stretch/>
        </p:blipFill>
        <p:spPr>
          <a:xfrm>
            <a:off x="310393" y="2764988"/>
            <a:ext cx="3858935" cy="14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7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sketch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−360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°≤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shown.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find:</a:t>
                </a: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(−60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(−300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(120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780424"/>
              </a:xfrm>
              <a:prstGeom prst="rect">
                <a:avLst/>
              </a:prstGeom>
              <a:blipFill>
                <a:blip r:embed="rId2"/>
                <a:stretch>
                  <a:fillRect l="-1067" t="-1712" b="-4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1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 sketch of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−360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°≤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is shown.</a:t>
                </a:r>
              </a:p>
              <a:p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en-GB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, find:</a:t>
                </a: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(−3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</m:t>
                        </m:r>
                        <m:r>
                          <a:rPr lang="en-GB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°)</m:t>
                        </m:r>
                      </m:e>
                    </m:func>
                  </m:oMath>
                </a14:m>
                <a:endParaRPr lang="en-GB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19308"/>
              </a:xfrm>
              <a:prstGeom prst="rect">
                <a:avLst/>
              </a:prstGeom>
              <a:blipFill>
                <a:blip r:embed="rId3"/>
                <a:stretch>
                  <a:fillRect l="-1067" t="-1587" b="-4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4300061"/>
                <a:ext cx="4572001" cy="1418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4300061"/>
                <a:ext cx="4572001" cy="1418273"/>
              </a:xfrm>
              <a:prstGeom prst="rect">
                <a:avLst/>
              </a:prstGeom>
              <a:blipFill>
                <a:blip r:embed="rId4"/>
                <a:stretch>
                  <a:fillRect l="-1067" b="-1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0852245-C465-4B6F-B058-C8BC2D4DF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128" y="2372044"/>
            <a:ext cx="2780027" cy="1863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9206A-AEA7-4CCA-AEC2-1C6420955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57" y="2372044"/>
            <a:ext cx="2780027" cy="18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9.6) Transforming trigonometric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7087704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E463876-AE9C-4411-897F-841776741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188" y="822068"/>
            <a:ext cx="4330607" cy="52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−45°)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+45°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68947FA1-3A6C-40BF-9A8C-C420049A5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252" y="822068"/>
            <a:ext cx="3972479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18669B3-91EF-4FDD-9DA9-0CCCCE2B2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38" y="1054087"/>
            <a:ext cx="3867690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39321"/>
              </a:xfrm>
              <a:prstGeom prst="rect">
                <a:avLst/>
              </a:prstGeom>
              <a:blipFill>
                <a:blip r:embed="rId2"/>
                <a:stretch>
                  <a:fillRect l="-1067" t="-971" b="-2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C29460D-94B1-4369-9C5F-8C64250F1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296" y="918865"/>
            <a:ext cx="3753374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1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06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Sketch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06870"/>
              </a:xfrm>
              <a:prstGeom prst="rect">
                <a:avLst/>
              </a:prstGeom>
              <a:blipFill>
                <a:blip r:embed="rId3"/>
                <a:stretch>
                  <a:fillRect l="-1067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A125E70-8163-49B4-BC58-413B09CB0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275" y="1026718"/>
            <a:ext cx="3982109" cy="31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2818372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=84.26°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818372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73D95DDD-C72C-4221-B2B0-3477D5413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70" y="945656"/>
            <a:ext cx="2782513" cy="1749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584C87-0B09-43AC-B755-9C98FF8EF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309" y="884134"/>
            <a:ext cx="2908365" cy="18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037825"/>
                <a:ext cx="4572001" cy="502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037825"/>
                <a:ext cx="4572001" cy="502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3DCD40F-FB87-4172-A4A6-5BC96490F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62" y="1005182"/>
            <a:ext cx="2496423" cy="1723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AF458D-8BF9-4BDC-98AE-61EC6B6AB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2027" y="1005182"/>
            <a:ext cx="2761912" cy="20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Determine the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prstClr val="black"/>
                    </a:solidFill>
                    <a:latin typeface="Candara" panose="020E0502030303020204" pitchFamily="34" charset="0"/>
                  </a:rPr>
                  <a:t>Determine the value of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6" y="326189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326189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9D60BE0-FBF9-4D1E-B2AB-5717CEE5A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969" y="943052"/>
            <a:ext cx="3128097" cy="2318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BBA0A-4FF7-4646-AF73-5993D015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34" y="943052"/>
            <a:ext cx="3128097" cy="22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5937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size of the smallest angle in a triangle whose sides have lengths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10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59370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6613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size of the smallest angle in a triangle whose sides have lengths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130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82034" y="1099095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29.9°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4" y="1099095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1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" y="459370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Coastguard station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16 km, on a bearing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from coastguard station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ship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8.4 km on a bearing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away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how far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" y="459370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200" t="-2058" r="-400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66130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Coastguard station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8 km, on a bearing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060°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from coastguard station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ship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4.8 km on a bearing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018°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away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how far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from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13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200" t="-2058" r="-400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980906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5.47 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980906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0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size of angle MLP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Calculate the size of angle MLP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364540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67.49° </m:t>
                    </m:r>
                  </m:oMath>
                </a14:m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(2 dp)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645408"/>
                <a:ext cx="4572001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9" y="1072259"/>
            <a:ext cx="4271926" cy="2573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346" y="1072259"/>
            <a:ext cx="4271926" cy="2573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61108" y="1194179"/>
                <a:ext cx="84978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17.3 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108" y="1194179"/>
                <a:ext cx="84978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58349" y="1666584"/>
                <a:ext cx="7503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3.4 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349" y="1666584"/>
                <a:ext cx="75039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74198" y="2965103"/>
                <a:ext cx="8497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16.5 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98" y="2965103"/>
                <a:ext cx="84978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54685" y="2051056"/>
                <a:ext cx="5036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58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685" y="2051056"/>
                <a:ext cx="50366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8957" y="1533253"/>
                <a:ext cx="5036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7" y="1533253"/>
                <a:ext cx="50366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9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34EC8-6B1C-42FD-AB16-8B5CD7173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8D560-F87A-4AAD-B437-79D7CA78C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6096E-BF35-4EB4-82E0-B31EDFD8A51D}">
  <ds:schemaRefs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16117</TotalTime>
  <Words>1750</Words>
  <Application>Microsoft Office PowerPoint</Application>
  <PresentationFormat>On-screen Show (4:3)</PresentationFormat>
  <Paragraphs>235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Cambria Math</vt:lpstr>
      <vt:lpstr>Candara</vt:lpstr>
      <vt:lpstr>Office Theme</vt:lpstr>
      <vt:lpstr>9) Trigonometric ratios</vt:lpstr>
      <vt:lpstr>9.1) The cosine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9.2) The sine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9.3) Areas of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9.4) Solving triangle problems</vt:lpstr>
      <vt:lpstr>PowerPoint Presentation</vt:lpstr>
      <vt:lpstr>PowerPoint Presentation</vt:lpstr>
      <vt:lpstr>PowerPoint Presentation</vt:lpstr>
      <vt:lpstr>PowerPoint Presentation</vt:lpstr>
      <vt:lpstr>9.5) Graphs of sine, cosine and tangent</vt:lpstr>
      <vt:lpstr>PowerPoint Presentation</vt:lpstr>
      <vt:lpstr>PowerPoint Presentation</vt:lpstr>
      <vt:lpstr>PowerPoint Presentation</vt:lpstr>
      <vt:lpstr>9.6) Transforming trigonometric graphs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580</cp:revision>
  <dcterms:created xsi:type="dcterms:W3CDTF">2020-05-18T02:11:06Z</dcterms:created>
  <dcterms:modified xsi:type="dcterms:W3CDTF">2021-09-02T13:10:11Z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