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669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43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2.png"/><Relationship Id="rId2" Type="http://schemas.openxmlformats.org/officeDocument/2006/relationships/image" Target="../media/image9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8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5.png"/><Relationship Id="rId7" Type="http://schemas.openxmlformats.org/officeDocument/2006/relationships/hyperlink" Target="https://www.desmos.com/" TargetMode="External"/><Relationship Id="rId2" Type="http://schemas.openxmlformats.org/officeDocument/2006/relationships/image" Target="../media/image92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92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0.png"/><Relationship Id="rId2" Type="http://schemas.openxmlformats.org/officeDocument/2006/relationships/image" Target="../media/image90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708571" cy="527222"/>
          </a:xfrm>
        </p:spPr>
        <p:txBody>
          <a:bodyPr/>
          <a:lstStyle/>
          <a:p>
            <a:r>
              <a:rPr lang="en-GB" dirty="0"/>
              <a:t>8.5) Modelling with parametric equations</a:t>
            </a:r>
          </a:p>
        </p:txBody>
      </p:sp>
    </p:spTree>
    <p:extLst>
      <p:ext uri="{BB962C8B-B14F-4D97-AF65-F5344CB8AC3E}">
        <p14:creationId xmlns:p14="http://schemas.microsoft.com/office/powerpoint/2010/main" val="210503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492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Candara" panose="020E0502030303020204" pitchFamily="34" charset="0"/>
                  </a:rPr>
                  <a:t>A plane’s position at time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seconds after take-off can be modelled with the following parametric equations: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𝑣</m:t>
                          </m:r>
                          <m:func>
                            <m:func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2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GB" sz="12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20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𝑣</m:t>
                          </m:r>
                          <m:func>
                            <m:func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2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GB" sz="12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20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200" dirty="0"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is the speed of the plane,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is the angle of elevation of its path,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is the horizontal distance travelled and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is the vertical distance travelled, relative to a fixed origin.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When the plane has travelled 500m horizontally, it has climbed 125m.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Given that the plane’s speed is 40 m s</a:t>
                </a:r>
                <a:r>
                  <a:rPr lang="en-GB" sz="1200" baseline="30000" dirty="0">
                    <a:latin typeface="Candara" panose="020E0502030303020204" pitchFamily="34" charset="0"/>
                  </a:rPr>
                  <a:t>-1</a:t>
                </a:r>
                <a:endParaRPr lang="en-GB" sz="1200" dirty="0"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a) find the parametric equations for the plane’s motion.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b) find the vertical height of the plane after 20 seconds.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c) show that the plane’s motion is a straight line.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d) explain why the domain of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,  is not realistic.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492990"/>
              </a:xfrm>
              <a:prstGeom prst="rect">
                <a:avLst/>
              </a:prstGeom>
              <a:blipFill>
                <a:blip r:embed="rId2"/>
                <a:stretch>
                  <a:fillRect b="-9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Candara" panose="020E0502030303020204" pitchFamily="34" charset="0"/>
                  </a:rPr>
                  <a:t>A plane’s position at time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seconds after take-off can be modelled with the following parametric equations: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𝑣</m:t>
                          </m:r>
                          <m:func>
                            <m:func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2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GB" sz="12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20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𝑣</m:t>
                          </m:r>
                          <m:func>
                            <m:func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2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GB" sz="12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20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200" dirty="0"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is the speed of the plane,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is the angle of elevation of its path,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is the horizontal distance travelled and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is the vertical distance travelled, relative to a fixed origin.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When the plane has travelled 600m horizontally, it has climbed 120m.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Given that the plane’s speed is 50 m s</a:t>
                </a:r>
                <a:r>
                  <a:rPr lang="en-GB" sz="12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20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a) find the parametric equations for the plane’s motion.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b) find the vertical height of the plane after 10 seconds.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c) show that the plane’s motion is a straight line.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t="-265" b="-13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2751273"/>
                <a:ext cx="4572000" cy="9339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=49.0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=9.80</m:t>
                    </m:r>
                    <m:r>
                      <m:rPr>
                        <m:sty m:val="p"/>
                      </m:rP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98 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which is linear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751273"/>
                <a:ext cx="4572000" cy="933974"/>
              </a:xfrm>
              <a:prstGeom prst="rect">
                <a:avLst/>
              </a:prstGeom>
              <a:blipFill>
                <a:blip r:embed="rId4"/>
                <a:stretch>
                  <a:fillRect l="-667" t="-1948" b="-19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796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243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latin typeface="Candara" panose="020E0502030303020204" pitchFamily="34" charset="0"/>
                  </a:rPr>
                  <a:t>The motion of a figure skater relative to a fixed origin,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minutes is modelled using the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=4</m:t>
                      </m:r>
                      <m:func>
                        <m:funcPr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1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1100" i="1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GB" sz="11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1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=6</m:t>
                      </m:r>
                      <m:func>
                        <m:funcPr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1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11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1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1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100" dirty="0">
                  <a:latin typeface="Candara" panose="020E0502030303020204" pitchFamily="34" charset="0"/>
                </a:endParaRPr>
              </a:p>
              <a:p>
                <a:r>
                  <a:rPr lang="en-GB" sz="11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are measured in metres.</a:t>
                </a:r>
              </a:p>
              <a:p>
                <a:pPr marL="342900" indent="-3429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Find the coordinates of the figure skater at the beginning of his motion.</a:t>
                </a:r>
              </a:p>
              <a:p>
                <a:pPr marL="342900" indent="-3429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Find the coordinates of the point where the figure skater intersects his own path.</a:t>
                </a:r>
              </a:p>
              <a:p>
                <a:pPr marL="342900" indent="-3429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Find the coordinates of the points where the path of the figure skater crosses the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-axis.</a:t>
                </a:r>
              </a:p>
              <a:p>
                <a:pPr marL="342900" indent="-3429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Determine how long it takes the figure skater to complete one complete figure-of-eight motion.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243178"/>
              </a:xfrm>
              <a:prstGeom prst="rect">
                <a:avLst/>
              </a:prstGeom>
              <a:blipFill>
                <a:blip r:embed="rId2"/>
                <a:stretch>
                  <a:fillRect b="-8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243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latin typeface="Candara" panose="020E0502030303020204" pitchFamily="34" charset="0"/>
                  </a:rPr>
                  <a:t>The motion of a figure skater relative to a fixed origin,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minutes is modelled using the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=8</m:t>
                      </m:r>
                      <m:func>
                        <m:funcPr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1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100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en-GB" sz="11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1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=12</m:t>
                      </m:r>
                      <m:func>
                        <m:funcPr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1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GB" sz="11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1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1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100" dirty="0">
                  <a:latin typeface="Candara" panose="020E0502030303020204" pitchFamily="34" charset="0"/>
                </a:endParaRPr>
              </a:p>
              <a:p>
                <a:r>
                  <a:rPr lang="en-GB" sz="11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are measured in metres.</a:t>
                </a:r>
              </a:p>
              <a:p>
                <a:pPr marL="342900" indent="-3429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Find the coordinates of the figure skater at the beginning of his motion.</a:t>
                </a:r>
              </a:p>
              <a:p>
                <a:pPr marL="342900" indent="-3429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Find the coordinates of the point where the figure skater intersects his own path.</a:t>
                </a:r>
              </a:p>
              <a:p>
                <a:pPr marL="342900" indent="-3429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Find the coordinates of the points where the path of the figure skater crosses the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-axis.</a:t>
                </a:r>
              </a:p>
              <a:p>
                <a:pPr marL="342900" indent="-3429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Determine how long it takes the figure skater to complete one complete figure-of-eight motion.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243178"/>
              </a:xfrm>
              <a:prstGeom prst="rect">
                <a:avLst/>
              </a:prstGeom>
              <a:blipFill>
                <a:blip r:embed="rId3"/>
                <a:stretch>
                  <a:fillRect b="-8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4060272"/>
                <a:ext cx="4572000" cy="14285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=−6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(−4, 0)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0,−3.11</m:t>
                        </m:r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0,11.59</m:t>
                        </m:r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0,3.11</m:t>
                        </m:r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0,−11.59</m:t>
                        </m:r>
                      </m:e>
                    </m:d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 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minutes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=37.7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seconds (1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060272"/>
                <a:ext cx="4572000" cy="1428596"/>
              </a:xfrm>
              <a:prstGeom prst="rect">
                <a:avLst/>
              </a:prstGeom>
              <a:blipFill>
                <a:blip r:embed="rId4"/>
                <a:stretch>
                  <a:fillRect l="-667" b="-12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16D537A4-BB6C-4876-8688-C200540C78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72985" y="2509604"/>
            <a:ext cx="1635119" cy="164801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A1E672C-51DF-4EA8-B064-C28288DD78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59506" y="2509603"/>
            <a:ext cx="1620598" cy="164801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0BD2782-FCEB-4401-AD34-5A075CD7244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7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0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1852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latin typeface="Candara" panose="020E0502030303020204" pitchFamily="34" charset="0"/>
                  </a:rPr>
                  <a:t>A stone is thrown from the top of a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50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high cliff with an initial speed of </a:t>
                </a:r>
                <a14:m>
                  <m:oMath xmlns:m="http://schemas.openxmlformats.org/officeDocument/2006/math">
                    <m:r>
                      <a:rPr lang="en-GB" sz="1100" i="1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1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1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1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at an angle of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sz="1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above the horizontal. Its position after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seconds can be described using the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1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i="1">
                              <a:latin typeface="Cambria Math" panose="02040503050406030204" pitchFamily="18" charset="0"/>
                            </a:rPr>
                            <m:t>−4.9</m:t>
                          </m:r>
                          <m:sSup>
                            <m:sSup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1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1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100" i="1">
                              <a:latin typeface="Cambria Math" panose="02040503050406030204" pitchFamily="18" charset="0"/>
                            </a:rPr>
                            <m:t>+50</m:t>
                          </m:r>
                        </m:e>
                      </m:d>
                      <m:r>
                        <a:rPr lang="en-GB" sz="11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,   0≤</m:t>
                      </m:r>
                      <m:r>
                        <a:rPr lang="en-GB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GB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100" dirty="0">
                  <a:latin typeface="Candara" panose="020E0502030303020204" pitchFamily="34" charset="0"/>
                </a:endParaRPr>
              </a:p>
              <a:p>
                <a:r>
                  <a:rPr lang="en-GB" sz="11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is the horizontal distance,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is the vertical distance from the ground and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is a constant.</a:t>
                </a:r>
              </a:p>
              <a:p>
                <a:r>
                  <a:rPr lang="en-GB" sz="1100" dirty="0">
                    <a:latin typeface="Candara" panose="020E0502030303020204" pitchFamily="34" charset="0"/>
                  </a:rPr>
                  <a:t>Given that the model is valid from the time the stone is thrown to the time it hits the ground,</a:t>
                </a:r>
              </a:p>
              <a:p>
                <a:pPr marL="228600" indent="-2286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1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find the horizontal distance travelled by the stone once it hits the ground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185278"/>
              </a:xfrm>
              <a:prstGeom prst="rect">
                <a:avLst/>
              </a:prstGeom>
              <a:blipFill>
                <a:blip r:embed="rId2"/>
                <a:stretch>
                  <a:fillRect r="-133" b="-11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1858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latin typeface="Candara" panose="020E0502030303020204" pitchFamily="34" charset="0"/>
                  </a:rPr>
                  <a:t>A stone is thrown from the top of a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25 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high cliff with an initial speed of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1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at an angle of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45</m:t>
                    </m:r>
                    <m:r>
                      <a:rPr lang="en-GB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above the horizontal. Its position after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seconds can be described using the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−4.9</m:t>
                          </m:r>
                          <m:sSup>
                            <m:sSupPr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+25</m:t>
                          </m:r>
                        </m:e>
                      </m:d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,   0≤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100" dirty="0">
                  <a:latin typeface="Candara" panose="020E0502030303020204" pitchFamily="34" charset="0"/>
                </a:endParaRPr>
              </a:p>
              <a:p>
                <a:r>
                  <a:rPr lang="en-GB" sz="11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is the horizontal distance,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is the vertical distance from the ground and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is a constant.</a:t>
                </a:r>
              </a:p>
              <a:p>
                <a:r>
                  <a:rPr lang="en-GB" sz="1100" dirty="0">
                    <a:latin typeface="Candara" panose="020E0502030303020204" pitchFamily="34" charset="0"/>
                  </a:rPr>
                  <a:t>Given that the model is valid from the time the stone is thrown to the time it hits the ground,</a:t>
                </a:r>
              </a:p>
              <a:p>
                <a:pPr marL="228600" indent="-2286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1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find the horizontal distance travelled by the stone once it hits the ground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185855"/>
              </a:xfrm>
              <a:prstGeom prst="rect">
                <a:avLst/>
              </a:prstGeom>
              <a:blipFill>
                <a:blip r:embed="rId3"/>
                <a:stretch>
                  <a:fillRect r="-133" b="-11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2511016"/>
                <a:ext cx="457200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=2.65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9.36 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511016"/>
                <a:ext cx="4572000" cy="584775"/>
              </a:xfrm>
              <a:prstGeom prst="rect">
                <a:avLst/>
              </a:prstGeom>
              <a:blipFill>
                <a:blip r:embed="rId4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93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EF2531-2A10-4C64-A09D-F45CE72929B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20809</TotalTime>
  <Words>1013</Words>
  <Application>Microsoft Office PowerPoint</Application>
  <PresentationFormat>On-screen Show (4:3)</PresentationFormat>
  <Paragraphs>60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8.5) Modelling with parametric equations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535</cp:revision>
  <dcterms:created xsi:type="dcterms:W3CDTF">2020-05-18T02:11:06Z</dcterms:created>
  <dcterms:modified xsi:type="dcterms:W3CDTF">2021-09-05T10:32:03Z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