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32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5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316D5-04A1-4E09-8FFE-7E439241104B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CA4D4-D378-4B3D-8789-19F4DDCF8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388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7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01/09/2021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2.png"/><Relationship Id="rId3" Type="http://schemas.openxmlformats.org/officeDocument/2006/relationships/image" Target="../media/image537.png"/><Relationship Id="rId7" Type="http://schemas.openxmlformats.org/officeDocument/2006/relationships/image" Target="../media/image541.png"/><Relationship Id="rId2" Type="http://schemas.openxmlformats.org/officeDocument/2006/relationships/image" Target="../media/image5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0.png"/><Relationship Id="rId11" Type="http://schemas.openxmlformats.org/officeDocument/2006/relationships/image" Target="../media/image545.png"/><Relationship Id="rId5" Type="http://schemas.openxmlformats.org/officeDocument/2006/relationships/image" Target="../media/image539.png"/><Relationship Id="rId10" Type="http://schemas.openxmlformats.org/officeDocument/2006/relationships/image" Target="../media/image544.png"/><Relationship Id="rId4" Type="http://schemas.openxmlformats.org/officeDocument/2006/relationships/image" Target="../media/image538.png"/><Relationship Id="rId9" Type="http://schemas.openxmlformats.org/officeDocument/2006/relationships/image" Target="../media/image54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9.png"/><Relationship Id="rId13" Type="http://schemas.openxmlformats.org/officeDocument/2006/relationships/image" Target="../media/image554.png"/><Relationship Id="rId3" Type="http://schemas.openxmlformats.org/officeDocument/2006/relationships/image" Target="../media/image537.png"/><Relationship Id="rId7" Type="http://schemas.openxmlformats.org/officeDocument/2006/relationships/image" Target="../media/image548.png"/><Relationship Id="rId12" Type="http://schemas.openxmlformats.org/officeDocument/2006/relationships/image" Target="../media/image553.png"/><Relationship Id="rId2" Type="http://schemas.openxmlformats.org/officeDocument/2006/relationships/image" Target="../media/image5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7.png"/><Relationship Id="rId11" Type="http://schemas.openxmlformats.org/officeDocument/2006/relationships/image" Target="../media/image552.png"/><Relationship Id="rId5" Type="http://schemas.openxmlformats.org/officeDocument/2006/relationships/image" Target="../media/image546.png"/><Relationship Id="rId10" Type="http://schemas.openxmlformats.org/officeDocument/2006/relationships/image" Target="../media/image551.png"/><Relationship Id="rId4" Type="http://schemas.openxmlformats.org/officeDocument/2006/relationships/image" Target="../media/image538.png"/><Relationship Id="rId9" Type="http://schemas.openxmlformats.org/officeDocument/2006/relationships/image" Target="../media/image550.png"/><Relationship Id="rId14" Type="http://schemas.openxmlformats.org/officeDocument/2006/relationships/image" Target="../media/image55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2.png"/><Relationship Id="rId7" Type="http://schemas.openxmlformats.org/officeDocument/2006/relationships/image" Target="../media/image476.png"/><Relationship Id="rId2" Type="http://schemas.openxmlformats.org/officeDocument/2006/relationships/image" Target="../media/image4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5.png"/><Relationship Id="rId5" Type="http://schemas.openxmlformats.org/officeDocument/2006/relationships/image" Target="../media/image474.png"/><Relationship Id="rId4" Type="http://schemas.openxmlformats.org/officeDocument/2006/relationships/image" Target="../media/image47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3.png"/><Relationship Id="rId13" Type="http://schemas.openxmlformats.org/officeDocument/2006/relationships/image" Target="../media/image488.png"/><Relationship Id="rId3" Type="http://schemas.openxmlformats.org/officeDocument/2006/relationships/image" Target="../media/image478.png"/><Relationship Id="rId7" Type="http://schemas.openxmlformats.org/officeDocument/2006/relationships/image" Target="../media/image482.png"/><Relationship Id="rId12" Type="http://schemas.openxmlformats.org/officeDocument/2006/relationships/image" Target="../media/image487.png"/><Relationship Id="rId2" Type="http://schemas.openxmlformats.org/officeDocument/2006/relationships/image" Target="../media/image4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1.png"/><Relationship Id="rId11" Type="http://schemas.openxmlformats.org/officeDocument/2006/relationships/image" Target="../media/image486.png"/><Relationship Id="rId5" Type="http://schemas.openxmlformats.org/officeDocument/2006/relationships/image" Target="../media/image480.png"/><Relationship Id="rId10" Type="http://schemas.openxmlformats.org/officeDocument/2006/relationships/image" Target="../media/image485.png"/><Relationship Id="rId4" Type="http://schemas.openxmlformats.org/officeDocument/2006/relationships/image" Target="../media/image479.png"/><Relationship Id="rId9" Type="http://schemas.openxmlformats.org/officeDocument/2006/relationships/image" Target="../media/image484.png"/><Relationship Id="rId14" Type="http://schemas.openxmlformats.org/officeDocument/2006/relationships/image" Target="../media/image48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3.png"/><Relationship Id="rId13" Type="http://schemas.openxmlformats.org/officeDocument/2006/relationships/image" Target="../media/image486.png"/><Relationship Id="rId3" Type="http://schemas.openxmlformats.org/officeDocument/2006/relationships/image" Target="../media/image478.png"/><Relationship Id="rId7" Type="http://schemas.openxmlformats.org/officeDocument/2006/relationships/image" Target="../media/image492.png"/><Relationship Id="rId12" Type="http://schemas.openxmlformats.org/officeDocument/2006/relationships/image" Target="../media/image497.png"/><Relationship Id="rId2" Type="http://schemas.openxmlformats.org/officeDocument/2006/relationships/image" Target="../media/image477.png"/><Relationship Id="rId16" Type="http://schemas.openxmlformats.org/officeDocument/2006/relationships/image" Target="../media/image48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1.png"/><Relationship Id="rId11" Type="http://schemas.openxmlformats.org/officeDocument/2006/relationships/image" Target="../media/image496.png"/><Relationship Id="rId5" Type="http://schemas.openxmlformats.org/officeDocument/2006/relationships/image" Target="../media/image490.png"/><Relationship Id="rId15" Type="http://schemas.openxmlformats.org/officeDocument/2006/relationships/image" Target="../media/image488.png"/><Relationship Id="rId10" Type="http://schemas.openxmlformats.org/officeDocument/2006/relationships/image" Target="../media/image495.png"/><Relationship Id="rId4" Type="http://schemas.openxmlformats.org/officeDocument/2006/relationships/image" Target="../media/image479.png"/><Relationship Id="rId9" Type="http://schemas.openxmlformats.org/officeDocument/2006/relationships/image" Target="../media/image494.png"/><Relationship Id="rId14" Type="http://schemas.openxmlformats.org/officeDocument/2006/relationships/image" Target="../media/image48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8.png"/><Relationship Id="rId13" Type="http://schemas.openxmlformats.org/officeDocument/2006/relationships/image" Target="../media/image504.png"/><Relationship Id="rId3" Type="http://schemas.openxmlformats.org/officeDocument/2006/relationships/image" Target="../media/image478.png"/><Relationship Id="rId7" Type="http://schemas.openxmlformats.org/officeDocument/2006/relationships/image" Target="../media/image487.png"/><Relationship Id="rId12" Type="http://schemas.openxmlformats.org/officeDocument/2006/relationships/image" Target="../media/image503.png"/><Relationship Id="rId2" Type="http://schemas.openxmlformats.org/officeDocument/2006/relationships/image" Target="../media/image49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0.png"/><Relationship Id="rId11" Type="http://schemas.openxmlformats.org/officeDocument/2006/relationships/image" Target="../media/image502.png"/><Relationship Id="rId5" Type="http://schemas.openxmlformats.org/officeDocument/2006/relationships/image" Target="../media/image499.png"/><Relationship Id="rId10" Type="http://schemas.openxmlformats.org/officeDocument/2006/relationships/image" Target="../media/image501.png"/><Relationship Id="rId4" Type="http://schemas.openxmlformats.org/officeDocument/2006/relationships/image" Target="../media/image479.png"/><Relationship Id="rId9" Type="http://schemas.openxmlformats.org/officeDocument/2006/relationships/image" Target="../media/image48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6.png"/><Relationship Id="rId13" Type="http://schemas.openxmlformats.org/officeDocument/2006/relationships/image" Target="../media/image504.png"/><Relationship Id="rId3" Type="http://schemas.openxmlformats.org/officeDocument/2006/relationships/image" Target="../media/image478.png"/><Relationship Id="rId7" Type="http://schemas.openxmlformats.org/officeDocument/2006/relationships/image" Target="../media/image489.png"/><Relationship Id="rId12" Type="http://schemas.openxmlformats.org/officeDocument/2006/relationships/image" Target="../media/image510.png"/><Relationship Id="rId2" Type="http://schemas.openxmlformats.org/officeDocument/2006/relationships/image" Target="../media/image50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8.png"/><Relationship Id="rId11" Type="http://schemas.openxmlformats.org/officeDocument/2006/relationships/image" Target="../media/image509.png"/><Relationship Id="rId5" Type="http://schemas.openxmlformats.org/officeDocument/2006/relationships/image" Target="../media/image487.png"/><Relationship Id="rId10" Type="http://schemas.openxmlformats.org/officeDocument/2006/relationships/image" Target="../media/image508.png"/><Relationship Id="rId4" Type="http://schemas.openxmlformats.org/officeDocument/2006/relationships/image" Target="../media/image479.png"/><Relationship Id="rId9" Type="http://schemas.openxmlformats.org/officeDocument/2006/relationships/image" Target="../media/image50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6.png"/><Relationship Id="rId13" Type="http://schemas.openxmlformats.org/officeDocument/2006/relationships/image" Target="../media/image515.png"/><Relationship Id="rId3" Type="http://schemas.openxmlformats.org/officeDocument/2006/relationships/image" Target="../media/image511.png"/><Relationship Id="rId7" Type="http://schemas.openxmlformats.org/officeDocument/2006/relationships/image" Target="../media/image489.png"/><Relationship Id="rId12" Type="http://schemas.openxmlformats.org/officeDocument/2006/relationships/image" Target="../media/image514.png"/><Relationship Id="rId2" Type="http://schemas.openxmlformats.org/officeDocument/2006/relationships/image" Target="../media/image505.png"/><Relationship Id="rId16" Type="http://schemas.openxmlformats.org/officeDocument/2006/relationships/image" Target="../media/image5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8.png"/><Relationship Id="rId11" Type="http://schemas.openxmlformats.org/officeDocument/2006/relationships/image" Target="../media/image513.png"/><Relationship Id="rId5" Type="http://schemas.openxmlformats.org/officeDocument/2006/relationships/image" Target="../media/image487.png"/><Relationship Id="rId15" Type="http://schemas.openxmlformats.org/officeDocument/2006/relationships/image" Target="../media/image504.png"/><Relationship Id="rId10" Type="http://schemas.openxmlformats.org/officeDocument/2006/relationships/image" Target="../media/image512.png"/><Relationship Id="rId4" Type="http://schemas.openxmlformats.org/officeDocument/2006/relationships/image" Target="../media/image479.png"/><Relationship Id="rId9" Type="http://schemas.openxmlformats.org/officeDocument/2006/relationships/image" Target="../media/image509.png"/><Relationship Id="rId14" Type="http://schemas.openxmlformats.org/officeDocument/2006/relationships/image" Target="../media/image5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9.png"/><Relationship Id="rId13" Type="http://schemas.openxmlformats.org/officeDocument/2006/relationships/image" Target="../media/image524.png"/><Relationship Id="rId18" Type="http://schemas.openxmlformats.org/officeDocument/2006/relationships/image" Target="../media/image529.png"/><Relationship Id="rId3" Type="http://schemas.openxmlformats.org/officeDocument/2006/relationships/image" Target="../media/image487.png"/><Relationship Id="rId7" Type="http://schemas.openxmlformats.org/officeDocument/2006/relationships/image" Target="../media/image517.png"/><Relationship Id="rId12" Type="http://schemas.openxmlformats.org/officeDocument/2006/relationships/image" Target="../media/image523.png"/><Relationship Id="rId17" Type="http://schemas.openxmlformats.org/officeDocument/2006/relationships/image" Target="../media/image528.png"/><Relationship Id="rId2" Type="http://schemas.openxmlformats.org/officeDocument/2006/relationships/image" Target="../media/image1.png"/><Relationship Id="rId16" Type="http://schemas.openxmlformats.org/officeDocument/2006/relationships/image" Target="../media/image5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4.png"/><Relationship Id="rId11" Type="http://schemas.openxmlformats.org/officeDocument/2006/relationships/image" Target="../media/image522.png"/><Relationship Id="rId5" Type="http://schemas.openxmlformats.org/officeDocument/2006/relationships/image" Target="../media/image489.png"/><Relationship Id="rId15" Type="http://schemas.openxmlformats.org/officeDocument/2006/relationships/image" Target="../media/image526.png"/><Relationship Id="rId10" Type="http://schemas.openxmlformats.org/officeDocument/2006/relationships/image" Target="../media/image521.png"/><Relationship Id="rId19" Type="http://schemas.openxmlformats.org/officeDocument/2006/relationships/image" Target="../media/image530.png"/><Relationship Id="rId4" Type="http://schemas.openxmlformats.org/officeDocument/2006/relationships/image" Target="../media/image488.png"/><Relationship Id="rId9" Type="http://schemas.openxmlformats.org/officeDocument/2006/relationships/image" Target="../media/image520.png"/><Relationship Id="rId14" Type="http://schemas.openxmlformats.org/officeDocument/2006/relationships/image" Target="../media/image52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2.png"/><Relationship Id="rId3" Type="http://schemas.openxmlformats.org/officeDocument/2006/relationships/image" Target="../media/image527.png"/><Relationship Id="rId7" Type="http://schemas.openxmlformats.org/officeDocument/2006/relationships/image" Target="../media/image489.png"/><Relationship Id="rId2" Type="http://schemas.openxmlformats.org/officeDocument/2006/relationships/image" Target="../media/image5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8.png"/><Relationship Id="rId11" Type="http://schemas.openxmlformats.org/officeDocument/2006/relationships/image" Target="../media/image535.png"/><Relationship Id="rId5" Type="http://schemas.openxmlformats.org/officeDocument/2006/relationships/image" Target="../media/image487.png"/><Relationship Id="rId10" Type="http://schemas.openxmlformats.org/officeDocument/2006/relationships/image" Target="../media/image534.png"/><Relationship Id="rId4" Type="http://schemas.openxmlformats.org/officeDocument/2006/relationships/image" Target="../media/image531.png"/><Relationship Id="rId9" Type="http://schemas.openxmlformats.org/officeDocument/2006/relationships/image" Target="../media/image5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9E49D45-5CE5-48F9-887D-8DD1819E011A}"/>
              </a:ext>
            </a:extLst>
          </p:cNvPr>
          <p:cNvSpPr/>
          <p:nvPr/>
        </p:nvSpPr>
        <p:spPr>
          <a:xfrm>
            <a:off x="1940966" y="2230495"/>
            <a:ext cx="51911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8D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68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">
            <a:extLst>
              <a:ext uri="{FF2B5EF4-FFF2-40B4-BE49-F238E27FC236}">
                <a16:creationId xmlns:a16="http://schemas.microsoft.com/office/drawing/2014/main" id="{BF9952A8-88E0-4294-967B-061546A2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431" y="1600199"/>
                <a:ext cx="3666478" cy="4800601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use ‘coupled’ first-order differential equations when there are multiple variables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Two barrels contain contaminated water.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seconds, the amount of contaminant in barrel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ml and the amount in barrel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ml. Additional contaminated water flows into barrel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at a rate of 5 ml per second. Contaminated water flows from barrel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to barrel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then back to barrel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through two connecting hoses, and then drains out of barrel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to leave the system completely. The system is modelled using the following differential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630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+370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+28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=135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431" y="1600199"/>
                <a:ext cx="3666478" cy="4800601"/>
              </a:xfrm>
              <a:blipFill>
                <a:blip r:embed="rId2"/>
                <a:stretch>
                  <a:fillRect l="-499" t="-1015" r="-1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7EC2AE66-4291-4D80-ABF4-2CD7FCBE8513}"/>
                  </a:ext>
                </a:extLst>
              </p:cNvPr>
              <p:cNvSpPr txBox="1"/>
              <p:nvPr/>
            </p:nvSpPr>
            <p:spPr>
              <a:xfrm>
                <a:off x="395057" y="4873839"/>
                <a:ext cx="1472904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=5+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7EC2AE66-4291-4D80-ABF4-2CD7FCBE85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57" y="4873839"/>
                <a:ext cx="1472904" cy="409023"/>
              </a:xfrm>
              <a:prstGeom prst="rect">
                <a:avLst/>
              </a:prstGeom>
              <a:blipFill>
                <a:blip r:embed="rId3"/>
                <a:stretch>
                  <a:fillRect l="-2905" t="-1493" r="-830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87BBF126-9E83-47C8-AE11-01B57273851E}"/>
                  </a:ext>
                </a:extLst>
              </p:cNvPr>
              <p:cNvSpPr txBox="1"/>
              <p:nvPr/>
            </p:nvSpPr>
            <p:spPr>
              <a:xfrm>
                <a:off x="2357023" y="4873839"/>
                <a:ext cx="1260923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87BBF126-9E83-47C8-AE11-01B572738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7023" y="4873839"/>
                <a:ext cx="1260923" cy="409023"/>
              </a:xfrm>
              <a:prstGeom prst="rect">
                <a:avLst/>
              </a:prstGeom>
              <a:blipFill>
                <a:blip r:embed="rId4"/>
                <a:stretch>
                  <a:fillRect l="-4854" t="-2985" r="-2913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9E9E663F-1AE7-47AF-8526-90A91A480924}"/>
                  </a:ext>
                </a:extLst>
              </p:cNvPr>
              <p:cNvSpPr txBox="1"/>
              <p:nvPr/>
            </p:nvSpPr>
            <p:spPr>
              <a:xfrm>
                <a:off x="186431" y="6116715"/>
                <a:ext cx="3763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need to replace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terms with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terms…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9E9E663F-1AE7-47AF-8526-90A91A4809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431" y="6116715"/>
                <a:ext cx="3763081" cy="307777"/>
              </a:xfrm>
              <a:prstGeom prst="rect">
                <a:avLst/>
              </a:prstGeom>
              <a:blipFill>
                <a:blip r:embed="rId5"/>
                <a:stretch>
                  <a:fillRect l="-486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7FB4E30-D774-4CDF-8CFD-CC63397A4FF3}"/>
                  </a:ext>
                </a:extLst>
              </p:cNvPr>
              <p:cNvSpPr txBox="1"/>
              <p:nvPr/>
            </p:nvSpPr>
            <p:spPr>
              <a:xfrm>
                <a:off x="5430181" y="1377516"/>
                <a:ext cx="1260923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7FB4E30-D774-4CDF-8CFD-CC63397A4F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0181" y="1377516"/>
                <a:ext cx="1260923" cy="409023"/>
              </a:xfrm>
              <a:prstGeom prst="rect">
                <a:avLst/>
              </a:prstGeom>
              <a:blipFill>
                <a:blip r:embed="rId6"/>
                <a:stretch>
                  <a:fillRect l="-4831" t="-2985" r="-2415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3D72457D-6D3B-45BC-84B7-1BEAA6ECDC97}"/>
                  </a:ext>
                </a:extLst>
              </p:cNvPr>
              <p:cNvSpPr txBox="1"/>
              <p:nvPr/>
            </p:nvSpPr>
            <p:spPr>
              <a:xfrm>
                <a:off x="4987778" y="2009310"/>
                <a:ext cx="1260923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3D72457D-6D3B-45BC-84B7-1BEAA6ECDC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778" y="2009310"/>
                <a:ext cx="1260923" cy="409023"/>
              </a:xfrm>
              <a:prstGeom prst="rect">
                <a:avLst/>
              </a:prstGeom>
              <a:blipFill>
                <a:blip r:embed="rId7"/>
                <a:stretch>
                  <a:fillRect l="-4348" t="-2985" r="-966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35E3B61-690C-4955-8E66-579CEB65B362}"/>
                  </a:ext>
                </a:extLst>
              </p:cNvPr>
              <p:cNvSpPr txBox="1"/>
              <p:nvPr/>
            </p:nvSpPr>
            <p:spPr>
              <a:xfrm>
                <a:off x="4572006" y="2605594"/>
                <a:ext cx="155908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70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280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35E3B61-690C-4955-8E66-579CEB65B3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6" y="2605594"/>
                <a:ext cx="1559081" cy="409023"/>
              </a:xfrm>
              <a:prstGeom prst="rect">
                <a:avLst/>
              </a:prstGeom>
              <a:blipFill>
                <a:blip r:embed="rId8"/>
                <a:stretch>
                  <a:fillRect l="-2344" t="-2941" r="-781" b="-13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F1153127-0F56-4B04-BC0E-DC5B931E96B4}"/>
                  </a:ext>
                </a:extLst>
              </p:cNvPr>
              <p:cNvSpPr txBox="1"/>
              <p:nvPr/>
            </p:nvSpPr>
            <p:spPr>
              <a:xfrm>
                <a:off x="4582363" y="3210755"/>
                <a:ext cx="1459694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280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F1153127-0F56-4B04-BC0E-DC5B931E96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363" y="3210755"/>
                <a:ext cx="1459694" cy="409023"/>
              </a:xfrm>
              <a:prstGeom prst="rect">
                <a:avLst/>
              </a:prstGeom>
              <a:blipFill>
                <a:blip r:embed="rId9"/>
                <a:stretch>
                  <a:fillRect l="-2510" t="-2985" r="-418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427E19E1-7BB6-4784-904D-669573A996FD}"/>
                  </a:ext>
                </a:extLst>
              </p:cNvPr>
              <p:cNvSpPr txBox="1"/>
              <p:nvPr/>
            </p:nvSpPr>
            <p:spPr>
              <a:xfrm>
                <a:off x="4379658" y="3815916"/>
                <a:ext cx="1777987" cy="4453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280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427E19E1-7BB6-4784-904D-669573A996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9658" y="3815916"/>
                <a:ext cx="1777987" cy="44531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6CFA08-2E91-44F0-B5FC-13A0736682F1}"/>
              </a:ext>
            </a:extLst>
          </p:cNvPr>
          <p:cNvSpPr txBox="1"/>
          <p:nvPr/>
        </p:nvSpPr>
        <p:spPr>
          <a:xfrm>
            <a:off x="4607511" y="4421080"/>
            <a:ext cx="4328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We can now replace these in the first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Arc 53">
            <a:extLst>
              <a:ext uri="{FF2B5EF4-FFF2-40B4-BE49-F238E27FC236}">
                <a16:creationId xmlns:a16="http://schemas.microsoft.com/office/drawing/2014/main" id="{A4D51DD5-521F-447E-96D6-1FB93F5FEB58}"/>
              </a:ext>
            </a:extLst>
          </p:cNvPr>
          <p:cNvSpPr/>
          <p:nvPr/>
        </p:nvSpPr>
        <p:spPr>
          <a:xfrm>
            <a:off x="6616906" y="1632011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54">
            <a:extLst>
              <a:ext uri="{FF2B5EF4-FFF2-40B4-BE49-F238E27FC236}">
                <a16:creationId xmlns:a16="http://schemas.microsoft.com/office/drawing/2014/main" id="{42083A3A-3C87-4B64-92AF-E7DE521D5232}"/>
              </a:ext>
            </a:extLst>
          </p:cNvPr>
          <p:cNvSpPr txBox="1"/>
          <p:nvPr/>
        </p:nvSpPr>
        <p:spPr>
          <a:xfrm>
            <a:off x="6924583" y="1729930"/>
            <a:ext cx="9232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</a:p>
        </p:txBody>
      </p:sp>
      <p:sp>
        <p:nvSpPr>
          <p:cNvPr id="16" name="Arc 53">
            <a:extLst>
              <a:ext uri="{FF2B5EF4-FFF2-40B4-BE49-F238E27FC236}">
                <a16:creationId xmlns:a16="http://schemas.microsoft.com/office/drawing/2014/main" id="{C23EA619-703C-4B35-A181-9CD254A02975}"/>
              </a:ext>
            </a:extLst>
          </p:cNvPr>
          <p:cNvSpPr/>
          <p:nvPr/>
        </p:nvSpPr>
        <p:spPr>
          <a:xfrm>
            <a:off x="6173022" y="2288959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 53">
            <a:extLst>
              <a:ext uri="{FF2B5EF4-FFF2-40B4-BE49-F238E27FC236}">
                <a16:creationId xmlns:a16="http://schemas.microsoft.com/office/drawing/2014/main" id="{94C96F01-02DB-4B9B-8483-535C770B5A91}"/>
              </a:ext>
            </a:extLst>
          </p:cNvPr>
          <p:cNvSpPr/>
          <p:nvPr/>
        </p:nvSpPr>
        <p:spPr>
          <a:xfrm>
            <a:off x="6048735" y="2874885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c 53">
            <a:extLst>
              <a:ext uri="{FF2B5EF4-FFF2-40B4-BE49-F238E27FC236}">
                <a16:creationId xmlns:a16="http://schemas.microsoft.com/office/drawing/2014/main" id="{CA4243A1-5B8A-408E-A8A5-02FEC1C2EC47}"/>
              </a:ext>
            </a:extLst>
          </p:cNvPr>
          <p:cNvSpPr/>
          <p:nvPr/>
        </p:nvSpPr>
        <p:spPr>
          <a:xfrm>
            <a:off x="6075368" y="3549588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54">
            <a:extLst>
              <a:ext uri="{FF2B5EF4-FFF2-40B4-BE49-F238E27FC236}">
                <a16:creationId xmlns:a16="http://schemas.microsoft.com/office/drawing/2014/main" id="{E67ED485-627A-4568-95DA-3C6E35347B27}"/>
              </a:ext>
            </a:extLst>
          </p:cNvPr>
          <p:cNvSpPr txBox="1"/>
          <p:nvPr/>
        </p:nvSpPr>
        <p:spPr>
          <a:xfrm>
            <a:off x="6285390" y="2378000"/>
            <a:ext cx="14736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70</a:t>
            </a:r>
          </a:p>
        </p:txBody>
      </p:sp>
      <p:sp>
        <p:nvSpPr>
          <p:cNvPr id="23" name="TextBox 54">
            <a:extLst>
              <a:ext uri="{FF2B5EF4-FFF2-40B4-BE49-F238E27FC236}">
                <a16:creationId xmlns:a16="http://schemas.microsoft.com/office/drawing/2014/main" id="{016E802B-0AE5-4D8A-9946-EA9F5DBB8677}"/>
              </a:ext>
            </a:extLst>
          </p:cNvPr>
          <p:cNvSpPr txBox="1"/>
          <p:nvPr/>
        </p:nvSpPr>
        <p:spPr>
          <a:xfrm>
            <a:off x="6249880" y="2963926"/>
            <a:ext cx="994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54">
                <a:extLst>
                  <a:ext uri="{FF2B5EF4-FFF2-40B4-BE49-F238E27FC236}">
                    <a16:creationId xmlns:a16="http://schemas.microsoft.com/office/drawing/2014/main" id="{0DCBCA82-5E4A-4D14-ABE0-0E606E46BB20}"/>
                  </a:ext>
                </a:extLst>
              </p:cNvPr>
              <p:cNvSpPr txBox="1"/>
              <p:nvPr/>
            </p:nvSpPr>
            <p:spPr>
              <a:xfrm>
                <a:off x="6081203" y="3585363"/>
                <a:ext cx="206849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Differentiate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54">
                <a:extLst>
                  <a:ext uri="{FF2B5EF4-FFF2-40B4-BE49-F238E27FC236}">
                    <a16:creationId xmlns:a16="http://schemas.microsoft.com/office/drawing/2014/main" id="{0DCBCA82-5E4A-4D14-ABE0-0E606E46BB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1203" y="3585363"/>
                <a:ext cx="2068497" cy="461665"/>
              </a:xfrm>
              <a:prstGeom prst="rect">
                <a:avLst/>
              </a:prstGeom>
              <a:blipFill>
                <a:blip r:embed="rId11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8840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/>
      <p:bldP spid="16" grpId="0" animBg="1"/>
      <p:bldP spid="20" grpId="0" animBg="1"/>
      <p:bldP spid="21" grpId="0" animBg="1"/>
      <p:bldP spid="22" grpId="0"/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">
            <a:extLst>
              <a:ext uri="{FF2B5EF4-FFF2-40B4-BE49-F238E27FC236}">
                <a16:creationId xmlns:a16="http://schemas.microsoft.com/office/drawing/2014/main" id="{BF9952A8-88E0-4294-967B-061546A2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431" y="1600199"/>
                <a:ext cx="3666478" cy="4800601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use ‘coupled’ first-order differential equations when there are multiple variables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Two barrels contain contaminated water.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seconds, the amount of contaminant in barrel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ml and the amount in barrel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ml. Additional contaminated water flows into barrel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at a rate of 5 ml per second. Contaminated water flows from barrel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to barrel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and then back to barrel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through two connecting hoses, and then drains out of barrel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to leave the system completely. The system is modelled using the following differential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630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+370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+28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=135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431" y="1600199"/>
                <a:ext cx="3666478" cy="4800601"/>
              </a:xfrm>
              <a:blipFill>
                <a:blip r:embed="rId2"/>
                <a:stretch>
                  <a:fillRect l="-499" t="-1015" r="-1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7EC2AE66-4291-4D80-ABF4-2CD7FCBE8513}"/>
                  </a:ext>
                </a:extLst>
              </p:cNvPr>
              <p:cNvSpPr txBox="1"/>
              <p:nvPr/>
            </p:nvSpPr>
            <p:spPr>
              <a:xfrm>
                <a:off x="395057" y="4873839"/>
                <a:ext cx="1472904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=5+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7EC2AE66-4291-4D80-ABF4-2CD7FCBE85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57" y="4873839"/>
                <a:ext cx="1472904" cy="409023"/>
              </a:xfrm>
              <a:prstGeom prst="rect">
                <a:avLst/>
              </a:prstGeom>
              <a:blipFill>
                <a:blip r:embed="rId3"/>
                <a:stretch>
                  <a:fillRect l="-2905" t="-1493" r="-830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87BBF126-9E83-47C8-AE11-01B57273851E}"/>
                  </a:ext>
                </a:extLst>
              </p:cNvPr>
              <p:cNvSpPr txBox="1"/>
              <p:nvPr/>
            </p:nvSpPr>
            <p:spPr>
              <a:xfrm>
                <a:off x="2357023" y="4873839"/>
                <a:ext cx="1260923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87BBF126-9E83-47C8-AE11-01B572738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7023" y="4873839"/>
                <a:ext cx="1260923" cy="409023"/>
              </a:xfrm>
              <a:prstGeom prst="rect">
                <a:avLst/>
              </a:prstGeom>
              <a:blipFill>
                <a:blip r:embed="rId4"/>
                <a:stretch>
                  <a:fillRect l="-4854" t="-2985" r="-2913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F1153127-0F56-4B04-BC0E-DC5B931E96B4}"/>
                  </a:ext>
                </a:extLst>
              </p:cNvPr>
              <p:cNvSpPr txBox="1"/>
              <p:nvPr/>
            </p:nvSpPr>
            <p:spPr>
              <a:xfrm>
                <a:off x="4653384" y="1470732"/>
                <a:ext cx="1459695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280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F1153127-0F56-4B04-BC0E-DC5B931E96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3384" y="1470732"/>
                <a:ext cx="1459695" cy="409023"/>
              </a:xfrm>
              <a:prstGeom prst="rect">
                <a:avLst/>
              </a:prstGeom>
              <a:blipFill>
                <a:blip r:embed="rId5"/>
                <a:stretch>
                  <a:fillRect l="-1250" t="-2985" r="-2083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427E19E1-7BB6-4784-904D-669573A996FD}"/>
                  </a:ext>
                </a:extLst>
              </p:cNvPr>
              <p:cNvSpPr txBox="1"/>
              <p:nvPr/>
            </p:nvSpPr>
            <p:spPr>
              <a:xfrm>
                <a:off x="6670099" y="1445577"/>
                <a:ext cx="1756570" cy="4322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70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280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427E19E1-7BB6-4784-904D-669573A996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0099" y="1445577"/>
                <a:ext cx="1756570" cy="43223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6CFA08-2E91-44F0-B5FC-13A0736682F1}"/>
              </a:ext>
            </a:extLst>
          </p:cNvPr>
          <p:cNvSpPr txBox="1"/>
          <p:nvPr/>
        </p:nvSpPr>
        <p:spPr>
          <a:xfrm>
            <a:off x="4429958" y="1926454"/>
            <a:ext cx="4328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We can now replace these in the first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AEE45E43-69B2-4D48-89EA-5B8D2487DE8F}"/>
                  </a:ext>
                </a:extLst>
              </p:cNvPr>
              <p:cNvSpPr txBox="1"/>
              <p:nvPr/>
            </p:nvSpPr>
            <p:spPr>
              <a:xfrm>
                <a:off x="5535228" y="2512378"/>
                <a:ext cx="1261756" cy="3506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=5+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AEE45E43-69B2-4D48-89EA-5B8D2487DE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5228" y="2512378"/>
                <a:ext cx="1261756" cy="350609"/>
              </a:xfrm>
              <a:prstGeom prst="rect">
                <a:avLst/>
              </a:prstGeom>
              <a:blipFill>
                <a:blip r:embed="rId7"/>
                <a:stretch>
                  <a:fillRect l="-2415" t="-3448" r="-966" b="-15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6BE8831D-5DC9-42AE-88BE-C4755EBFA977}"/>
                  </a:ext>
                </a:extLst>
              </p:cNvPr>
              <p:cNvSpPr txBox="1"/>
              <p:nvPr/>
            </p:nvSpPr>
            <p:spPr>
              <a:xfrm>
                <a:off x="4613430" y="3046518"/>
                <a:ext cx="3198504" cy="4186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70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280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=5+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70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280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</m:den>
                          </m:f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6BE8831D-5DC9-42AE-88BE-C4755EBFA9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3430" y="3046518"/>
                <a:ext cx="3198504" cy="418641"/>
              </a:xfrm>
              <a:prstGeom prst="rect">
                <a:avLst/>
              </a:prstGeom>
              <a:blipFill>
                <a:blip r:embed="rId8"/>
                <a:stretch>
                  <a:fillRect l="-763" b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DA1112B7-C874-46A2-9EFA-873905991920}"/>
                  </a:ext>
                </a:extLst>
              </p:cNvPr>
              <p:cNvSpPr txBox="1"/>
              <p:nvPr/>
            </p:nvSpPr>
            <p:spPr>
              <a:xfrm>
                <a:off x="4614913" y="3616170"/>
                <a:ext cx="2826350" cy="3705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70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280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=5+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DA1112B7-C874-46A2-9EFA-873905991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913" y="3616170"/>
                <a:ext cx="2826350" cy="370551"/>
              </a:xfrm>
              <a:prstGeom prst="rect">
                <a:avLst/>
              </a:prstGeom>
              <a:blipFill>
                <a:blip r:embed="rId9"/>
                <a:stretch>
                  <a:fillRect l="-862" r="-647" b="-14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AA5AFB82-C44C-491C-955A-FEA5F1ED88CD}"/>
                  </a:ext>
                </a:extLst>
              </p:cNvPr>
              <p:cNvSpPr txBox="1"/>
              <p:nvPr/>
            </p:nvSpPr>
            <p:spPr>
              <a:xfrm>
                <a:off x="4616391" y="4176944"/>
                <a:ext cx="1884490" cy="3705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70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37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=5−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28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AA5AFB82-C44C-491C-955A-FEA5F1ED88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6391" y="4176944"/>
                <a:ext cx="1884490" cy="370551"/>
              </a:xfrm>
              <a:prstGeom prst="rect">
                <a:avLst/>
              </a:prstGeom>
              <a:blipFill>
                <a:blip r:embed="rId10"/>
                <a:stretch>
                  <a:fillRect l="-1618" r="-1294" b="-14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6B9771D-9906-47A2-9E09-4CF64A6AA7D6}"/>
                  </a:ext>
                </a:extLst>
              </p:cNvPr>
              <p:cNvSpPr txBox="1"/>
              <p:nvPr/>
            </p:nvSpPr>
            <p:spPr>
              <a:xfrm>
                <a:off x="4156234" y="4728841"/>
                <a:ext cx="1884490" cy="3705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70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37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28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6B9771D-9906-47A2-9E09-4CF64A6AA7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6234" y="4728841"/>
                <a:ext cx="1884490" cy="370551"/>
              </a:xfrm>
              <a:prstGeom prst="rect">
                <a:avLst/>
              </a:prstGeom>
              <a:blipFill>
                <a:blip r:embed="rId11"/>
                <a:stretch>
                  <a:fillRect l="-1618" t="-1639" r="-1618"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5C0D7C7B-6AEA-4EC5-B74C-4829AE85EDC6}"/>
                  </a:ext>
                </a:extLst>
              </p:cNvPr>
              <p:cNvSpPr txBox="1"/>
              <p:nvPr/>
            </p:nvSpPr>
            <p:spPr>
              <a:xfrm>
                <a:off x="4095572" y="5271858"/>
                <a:ext cx="2113720" cy="3705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630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70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+28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=135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5C0D7C7B-6AEA-4EC5-B74C-4829AE85ED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5572" y="5271858"/>
                <a:ext cx="2113720" cy="370551"/>
              </a:xfrm>
              <a:prstGeom prst="rect">
                <a:avLst/>
              </a:prstGeom>
              <a:blipFill>
                <a:blip r:embed="rId12"/>
                <a:stretch>
                  <a:fillRect l="-1441" r="-1441"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53">
            <a:extLst>
              <a:ext uri="{FF2B5EF4-FFF2-40B4-BE49-F238E27FC236}">
                <a16:creationId xmlns:a16="http://schemas.microsoft.com/office/drawing/2014/main" id="{76B46D10-501A-4B37-9B7C-680EEAADEC0F}"/>
              </a:ext>
            </a:extLst>
          </p:cNvPr>
          <p:cNvSpPr/>
          <p:nvPr/>
        </p:nvSpPr>
        <p:spPr>
          <a:xfrm>
            <a:off x="7735492" y="2741720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54">
            <a:extLst>
              <a:ext uri="{FF2B5EF4-FFF2-40B4-BE49-F238E27FC236}">
                <a16:creationId xmlns:a16="http://schemas.microsoft.com/office/drawing/2014/main" id="{198A0C3C-BF5C-448C-B831-DCA96070F54D}"/>
              </a:ext>
            </a:extLst>
          </p:cNvPr>
          <p:cNvSpPr txBox="1"/>
          <p:nvPr/>
        </p:nvSpPr>
        <p:spPr>
          <a:xfrm>
            <a:off x="7892249" y="2848516"/>
            <a:ext cx="9232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</a:t>
            </a:r>
          </a:p>
        </p:txBody>
      </p:sp>
      <p:sp>
        <p:nvSpPr>
          <p:cNvPr id="35" name="Arc 53">
            <a:extLst>
              <a:ext uri="{FF2B5EF4-FFF2-40B4-BE49-F238E27FC236}">
                <a16:creationId xmlns:a16="http://schemas.microsoft.com/office/drawing/2014/main" id="{9285B963-6A37-401F-8300-86840B23AF2D}"/>
              </a:ext>
            </a:extLst>
          </p:cNvPr>
          <p:cNvSpPr/>
          <p:nvPr/>
        </p:nvSpPr>
        <p:spPr>
          <a:xfrm>
            <a:off x="7699981" y="3274380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c 53">
            <a:extLst>
              <a:ext uri="{FF2B5EF4-FFF2-40B4-BE49-F238E27FC236}">
                <a16:creationId xmlns:a16="http://schemas.microsoft.com/office/drawing/2014/main" id="{7402AEF7-6267-44C2-9743-A487F51C6B0B}"/>
              </a:ext>
            </a:extLst>
          </p:cNvPr>
          <p:cNvSpPr/>
          <p:nvPr/>
        </p:nvSpPr>
        <p:spPr>
          <a:xfrm>
            <a:off x="7309364" y="3824796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c 53">
            <a:extLst>
              <a:ext uri="{FF2B5EF4-FFF2-40B4-BE49-F238E27FC236}">
                <a16:creationId xmlns:a16="http://schemas.microsoft.com/office/drawing/2014/main" id="{082F015B-359D-4FCB-9E92-3693E2FF65B7}"/>
              </a:ext>
            </a:extLst>
          </p:cNvPr>
          <p:cNvSpPr/>
          <p:nvPr/>
        </p:nvSpPr>
        <p:spPr>
          <a:xfrm>
            <a:off x="6421597" y="4392966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c 53">
            <a:extLst>
              <a:ext uri="{FF2B5EF4-FFF2-40B4-BE49-F238E27FC236}">
                <a16:creationId xmlns:a16="http://schemas.microsoft.com/office/drawing/2014/main" id="{2444D933-9411-444F-B619-6CA918F7690E}"/>
              </a:ext>
            </a:extLst>
          </p:cNvPr>
          <p:cNvSpPr/>
          <p:nvPr/>
        </p:nvSpPr>
        <p:spPr>
          <a:xfrm>
            <a:off x="6119756" y="4943382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F9C65EA2-41AF-46CB-A46A-DF3C58AC7CE7}"/>
              </a:ext>
            </a:extLst>
          </p:cNvPr>
          <p:cNvSpPr/>
          <p:nvPr/>
        </p:nvSpPr>
        <p:spPr>
          <a:xfrm>
            <a:off x="4641533" y="1427828"/>
            <a:ext cx="1501815" cy="4897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F918E26F-13D4-4D7C-AC8B-2C0F3BB09A7E}"/>
              </a:ext>
            </a:extLst>
          </p:cNvPr>
          <p:cNvSpPr/>
          <p:nvPr/>
        </p:nvSpPr>
        <p:spPr>
          <a:xfrm>
            <a:off x="6613856" y="1411552"/>
            <a:ext cx="1819930" cy="4897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B174F1A0-4BFB-430C-B26A-6A9632E5C1FE}"/>
              </a:ext>
            </a:extLst>
          </p:cNvPr>
          <p:cNvSpPr/>
          <p:nvPr/>
        </p:nvSpPr>
        <p:spPr>
          <a:xfrm>
            <a:off x="5496749" y="2487230"/>
            <a:ext cx="282614" cy="44240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7F04F9B0-163A-4F8E-9AD4-5B895D74F735}"/>
              </a:ext>
            </a:extLst>
          </p:cNvPr>
          <p:cNvSpPr/>
          <p:nvPr/>
        </p:nvSpPr>
        <p:spPr>
          <a:xfrm>
            <a:off x="4601584" y="2994737"/>
            <a:ext cx="1142268" cy="44240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30DFFF60-D7EB-442D-9821-765AE45A0E75}"/>
              </a:ext>
            </a:extLst>
          </p:cNvPr>
          <p:cNvSpPr/>
          <p:nvPr/>
        </p:nvSpPr>
        <p:spPr>
          <a:xfrm>
            <a:off x="6680439" y="3022850"/>
            <a:ext cx="1087522" cy="44240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2D1C1AFE-8F81-4B8A-8430-B43B1F987E01}"/>
              </a:ext>
            </a:extLst>
          </p:cNvPr>
          <p:cNvSpPr/>
          <p:nvPr/>
        </p:nvSpPr>
        <p:spPr>
          <a:xfrm>
            <a:off x="6637530" y="2589323"/>
            <a:ext cx="216031" cy="25153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54">
            <a:extLst>
              <a:ext uri="{FF2B5EF4-FFF2-40B4-BE49-F238E27FC236}">
                <a16:creationId xmlns:a16="http://schemas.microsoft.com/office/drawing/2014/main" id="{A43F838A-004F-4320-9F07-001E2F97D706}"/>
              </a:ext>
            </a:extLst>
          </p:cNvPr>
          <p:cNvSpPr txBox="1"/>
          <p:nvPr/>
        </p:nvSpPr>
        <p:spPr>
          <a:xfrm>
            <a:off x="7892250" y="3292400"/>
            <a:ext cx="923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bracket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54">
                <a:extLst>
                  <a:ext uri="{FF2B5EF4-FFF2-40B4-BE49-F238E27FC236}">
                    <a16:creationId xmlns:a16="http://schemas.microsoft.com/office/drawing/2014/main" id="{A3C2FAEC-6FE9-452B-9107-33306834615A}"/>
                  </a:ext>
                </a:extLst>
              </p:cNvPr>
              <p:cNvSpPr txBox="1"/>
              <p:nvPr/>
            </p:nvSpPr>
            <p:spPr>
              <a:xfrm>
                <a:off x="7403976" y="3736283"/>
                <a:ext cx="1624615" cy="5429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Add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group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terms on right</a:t>
                </a:r>
              </a:p>
            </p:txBody>
          </p:sp>
        </mc:Choice>
        <mc:Fallback xmlns="">
          <p:sp>
            <p:nvSpPr>
              <p:cNvPr id="46" name="TextBox 54">
                <a:extLst>
                  <a:ext uri="{FF2B5EF4-FFF2-40B4-BE49-F238E27FC236}">
                    <a16:creationId xmlns:a16="http://schemas.microsoft.com/office/drawing/2014/main" id="{A3C2FAEC-6FE9-452B-9107-3330683461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3976" y="3736283"/>
                <a:ext cx="1624615" cy="542969"/>
              </a:xfrm>
              <a:prstGeom prst="rect">
                <a:avLst/>
              </a:prstGeom>
              <a:blipFill>
                <a:blip r:embed="rId13"/>
                <a:stretch>
                  <a:fillRect b="-78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54">
                <a:extLst>
                  <a:ext uri="{FF2B5EF4-FFF2-40B4-BE49-F238E27FC236}">
                    <a16:creationId xmlns:a16="http://schemas.microsoft.com/office/drawing/2014/main" id="{0144DFE3-AF19-476E-A536-FDF07436D075}"/>
                  </a:ext>
                </a:extLst>
              </p:cNvPr>
              <p:cNvSpPr txBox="1"/>
              <p:nvPr/>
            </p:nvSpPr>
            <p:spPr>
              <a:xfrm>
                <a:off x="6624223" y="4456854"/>
                <a:ext cx="815266" cy="358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Add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28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27</m:t>
                        </m:r>
                      </m:den>
                    </m:f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7" name="TextBox 54">
                <a:extLst>
                  <a:ext uri="{FF2B5EF4-FFF2-40B4-BE49-F238E27FC236}">
                    <a16:creationId xmlns:a16="http://schemas.microsoft.com/office/drawing/2014/main" id="{0144DFE3-AF19-476E-A536-FDF07436D0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4223" y="4456854"/>
                <a:ext cx="815266" cy="35830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54">
            <a:extLst>
              <a:ext uri="{FF2B5EF4-FFF2-40B4-BE49-F238E27FC236}">
                <a16:creationId xmlns:a16="http://schemas.microsoft.com/office/drawing/2014/main" id="{BADD851B-F8F2-4A8C-B37A-9DB4064D75EF}"/>
              </a:ext>
            </a:extLst>
          </p:cNvPr>
          <p:cNvSpPr txBox="1"/>
          <p:nvPr/>
        </p:nvSpPr>
        <p:spPr>
          <a:xfrm>
            <a:off x="6366770" y="5051658"/>
            <a:ext cx="12502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27</a:t>
            </a:r>
          </a:p>
        </p:txBody>
      </p:sp>
    </p:spTree>
    <p:extLst>
      <p:ext uri="{BB962C8B-B14F-4D97-AF65-F5344CB8AC3E}">
        <p14:creationId xmlns:p14="http://schemas.microsoft.com/office/powerpoint/2010/main" val="1966545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31" grpId="0"/>
      <p:bldP spid="32" grpId="0"/>
      <p:bldP spid="33" grpId="0" animBg="1"/>
      <p:bldP spid="34" grpId="0"/>
      <p:bldP spid="35" grpId="0" animBg="1"/>
      <p:bldP spid="36" grpId="0" animBg="1"/>
      <p:bldP spid="37" grpId="0" animBg="1"/>
      <p:bldP spid="38" grpId="0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/>
      <p:bldP spid="46" grpId="0"/>
      <p:bldP spid="47" grpId="0"/>
      <p:bldP spid="4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">
            <a:extLst>
              <a:ext uri="{FF2B5EF4-FFF2-40B4-BE49-F238E27FC236}">
                <a16:creationId xmlns:a16="http://schemas.microsoft.com/office/drawing/2014/main" id="{BF9952A8-88E0-4294-967B-061546A2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431" y="1600200"/>
                <a:ext cx="3666478" cy="4724400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use ‘coupled’ first-order differential equations when there are multiple variables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It is possible that two (or more) rates of change could be inter-connected.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For example, the rate of growth of a population of bears will depend on the number of bears, and can also depend on the number of fish.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 the same area, the rate of growth of the population of fish will depend on the number of fish, as well as the number of bears…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be the number of bears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be the number of fish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431" y="1600200"/>
                <a:ext cx="3666478" cy="4724400"/>
              </a:xfrm>
              <a:blipFill>
                <a:blip r:embed="rId2"/>
                <a:stretch>
                  <a:fillRect t="-1161" r="-9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22153F03-61D3-4810-AF79-6878A00EB07A}"/>
                  </a:ext>
                </a:extLst>
              </p:cNvPr>
              <p:cNvSpPr txBox="1"/>
              <p:nvPr/>
            </p:nvSpPr>
            <p:spPr>
              <a:xfrm>
                <a:off x="5264459" y="1318334"/>
                <a:ext cx="1871859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𝑏𝑦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22153F03-61D3-4810-AF79-6878A00EB0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4459" y="1318334"/>
                <a:ext cx="1871859" cy="4675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94DA1342-DE37-4148-9550-5D5A2305C2C2}"/>
                  </a:ext>
                </a:extLst>
              </p:cNvPr>
              <p:cNvSpPr txBox="1"/>
              <p:nvPr/>
            </p:nvSpPr>
            <p:spPr>
              <a:xfrm>
                <a:off x="5265938" y="3956491"/>
                <a:ext cx="1874680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94DA1342-DE37-4148-9550-5D5A2305C2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5938" y="3956491"/>
                <a:ext cx="1874680" cy="4675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C4C7AE6E-5094-42BC-9058-0A289409526A}"/>
              </a:ext>
            </a:extLst>
          </p:cNvPr>
          <p:cNvCxnSpPr>
            <a:cxnSpLocks/>
          </p:cNvCxnSpPr>
          <p:nvPr/>
        </p:nvCxnSpPr>
        <p:spPr>
          <a:xfrm flipH="1">
            <a:off x="5122416" y="1864310"/>
            <a:ext cx="239696" cy="745724"/>
          </a:xfrm>
          <a:prstGeom prst="line">
            <a:avLst/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C8B89193-CB04-4257-B468-29C0F05EE234}"/>
              </a:ext>
            </a:extLst>
          </p:cNvPr>
          <p:cNvCxnSpPr>
            <a:cxnSpLocks/>
          </p:cNvCxnSpPr>
          <p:nvPr/>
        </p:nvCxnSpPr>
        <p:spPr>
          <a:xfrm>
            <a:off x="5905129" y="1777013"/>
            <a:ext cx="0" cy="770878"/>
          </a:xfrm>
          <a:prstGeom prst="line">
            <a:avLst/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A05B5BD6-CB1E-4C20-A0C9-78FC6B741AC0}"/>
              </a:ext>
            </a:extLst>
          </p:cNvPr>
          <p:cNvCxnSpPr>
            <a:cxnSpLocks/>
          </p:cNvCxnSpPr>
          <p:nvPr/>
        </p:nvCxnSpPr>
        <p:spPr>
          <a:xfrm>
            <a:off x="6350492" y="1805126"/>
            <a:ext cx="485314" cy="742765"/>
          </a:xfrm>
          <a:prstGeom prst="line">
            <a:avLst/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A43D8A27-86B1-4D7C-88FF-1843A68128B1}"/>
              </a:ext>
            </a:extLst>
          </p:cNvPr>
          <p:cNvCxnSpPr>
            <a:cxnSpLocks/>
          </p:cNvCxnSpPr>
          <p:nvPr/>
        </p:nvCxnSpPr>
        <p:spPr>
          <a:xfrm>
            <a:off x="7062185" y="1771095"/>
            <a:ext cx="954351" cy="572609"/>
          </a:xfrm>
          <a:prstGeom prst="line">
            <a:avLst/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797EE96-BA13-4165-A4A2-6F3B5A2DD535}"/>
              </a:ext>
            </a:extLst>
          </p:cNvPr>
          <p:cNvSpPr txBox="1"/>
          <p:nvPr/>
        </p:nvSpPr>
        <p:spPr>
          <a:xfrm>
            <a:off x="4243527" y="2654423"/>
            <a:ext cx="1162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rate of change of the number of bears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5E44597-2729-40C0-8E82-DC9CDEAA9958}"/>
              </a:ext>
            </a:extLst>
          </p:cNvPr>
          <p:cNvSpPr txBox="1"/>
          <p:nvPr/>
        </p:nvSpPr>
        <p:spPr>
          <a:xfrm>
            <a:off x="5406501" y="2583401"/>
            <a:ext cx="11629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Is proportional to the number of bears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95A511B-2ACD-41CB-B9D9-0A8A39E84E4F}"/>
              </a:ext>
            </a:extLst>
          </p:cNvPr>
          <p:cNvSpPr txBox="1"/>
          <p:nvPr/>
        </p:nvSpPr>
        <p:spPr>
          <a:xfrm>
            <a:off x="6480699" y="2592278"/>
            <a:ext cx="11629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Is also proportional to the number of fish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095F2FC-A20B-4935-982A-E80974350378}"/>
              </a:ext>
            </a:extLst>
          </p:cNvPr>
          <p:cNvSpPr txBox="1"/>
          <p:nvPr/>
        </p:nvSpPr>
        <p:spPr>
          <a:xfrm>
            <a:off x="7679184" y="2405847"/>
            <a:ext cx="11629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is also proportional to other factors (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eg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climate)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6B05CE65-BCD0-461F-B619-BFD94BDA2444}"/>
              </a:ext>
            </a:extLst>
          </p:cNvPr>
          <p:cNvCxnSpPr>
            <a:cxnSpLocks/>
          </p:cNvCxnSpPr>
          <p:nvPr/>
        </p:nvCxnSpPr>
        <p:spPr>
          <a:xfrm flipH="1">
            <a:off x="5123896" y="4520213"/>
            <a:ext cx="239696" cy="745724"/>
          </a:xfrm>
          <a:prstGeom prst="line">
            <a:avLst/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D817B6CE-1142-433A-9BE1-6083C263979B}"/>
              </a:ext>
            </a:extLst>
          </p:cNvPr>
          <p:cNvCxnSpPr>
            <a:cxnSpLocks/>
          </p:cNvCxnSpPr>
          <p:nvPr/>
        </p:nvCxnSpPr>
        <p:spPr>
          <a:xfrm>
            <a:off x="5906609" y="4432916"/>
            <a:ext cx="0" cy="770878"/>
          </a:xfrm>
          <a:prstGeom prst="line">
            <a:avLst/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A047015F-44BF-4A18-A6D9-2614D333D025}"/>
              </a:ext>
            </a:extLst>
          </p:cNvPr>
          <p:cNvCxnSpPr>
            <a:cxnSpLocks/>
          </p:cNvCxnSpPr>
          <p:nvPr/>
        </p:nvCxnSpPr>
        <p:spPr>
          <a:xfrm>
            <a:off x="6351972" y="4461029"/>
            <a:ext cx="485314" cy="742765"/>
          </a:xfrm>
          <a:prstGeom prst="line">
            <a:avLst/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753A47E1-7EEB-48CB-8280-527F68444075}"/>
              </a:ext>
            </a:extLst>
          </p:cNvPr>
          <p:cNvCxnSpPr>
            <a:cxnSpLocks/>
          </p:cNvCxnSpPr>
          <p:nvPr/>
        </p:nvCxnSpPr>
        <p:spPr>
          <a:xfrm>
            <a:off x="7063665" y="4426998"/>
            <a:ext cx="954351" cy="572609"/>
          </a:xfrm>
          <a:prstGeom prst="line">
            <a:avLst/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867B97F-1C29-4943-99C5-C4BA9C82B85C}"/>
              </a:ext>
            </a:extLst>
          </p:cNvPr>
          <p:cNvSpPr txBox="1"/>
          <p:nvPr/>
        </p:nvSpPr>
        <p:spPr>
          <a:xfrm>
            <a:off x="4245007" y="5310326"/>
            <a:ext cx="1162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rate of change of the number of fish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2E10D93-B243-45CE-ACCA-66731E5074AB}"/>
              </a:ext>
            </a:extLst>
          </p:cNvPr>
          <p:cNvSpPr txBox="1"/>
          <p:nvPr/>
        </p:nvSpPr>
        <p:spPr>
          <a:xfrm>
            <a:off x="5407981" y="5239304"/>
            <a:ext cx="11629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Is proportional to the number of bears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60787AA-0AB0-4278-B21E-9B039BF65EFA}"/>
              </a:ext>
            </a:extLst>
          </p:cNvPr>
          <p:cNvSpPr txBox="1"/>
          <p:nvPr/>
        </p:nvSpPr>
        <p:spPr>
          <a:xfrm>
            <a:off x="6482179" y="5248181"/>
            <a:ext cx="11629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Is also proportional to the number of fish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28777E8-1900-4C22-935F-C860AC97F731}"/>
              </a:ext>
            </a:extLst>
          </p:cNvPr>
          <p:cNvSpPr txBox="1"/>
          <p:nvPr/>
        </p:nvSpPr>
        <p:spPr>
          <a:xfrm>
            <a:off x="7680664" y="5061750"/>
            <a:ext cx="11629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And is also proportional to other factors (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eg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climate)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A2A20C7D-AAAD-4236-9044-86C32C93646F}"/>
              </a:ext>
            </a:extLst>
          </p:cNvPr>
          <p:cNvSpPr txBox="1"/>
          <p:nvPr/>
        </p:nvSpPr>
        <p:spPr>
          <a:xfrm>
            <a:off x="7590359" y="1036755"/>
            <a:ext cx="14540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These two rates of change are interlinked!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2">
                <a:extLst>
                  <a:ext uri="{FF2B5EF4-FFF2-40B4-BE49-F238E27FC236}">
                    <a16:creationId xmlns:a16="http://schemas.microsoft.com/office/drawing/2014/main" id="{A0E5BEDC-EA12-4225-BF0D-9A8F442521D4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2">
                <a:extLst>
                  <a:ext uri="{FF2B5EF4-FFF2-40B4-BE49-F238E27FC236}">
                    <a16:creationId xmlns:a16="http://schemas.microsoft.com/office/drawing/2014/main" id="{A0E5BEDC-EA12-4225-BF0D-9A8F442521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23">
                <a:extLst>
                  <a:ext uri="{FF2B5EF4-FFF2-40B4-BE49-F238E27FC236}">
                    <a16:creationId xmlns:a16="http://schemas.microsoft.com/office/drawing/2014/main" id="{43437E2A-7C6D-47E2-9DE8-C94AAE046EBF}"/>
                  </a:ext>
                </a:extLst>
              </p:cNvPr>
              <p:cNvSpPr txBox="1"/>
              <p:nvPr/>
            </p:nvSpPr>
            <p:spPr>
              <a:xfrm>
                <a:off x="1435956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23">
                <a:extLst>
                  <a:ext uri="{FF2B5EF4-FFF2-40B4-BE49-F238E27FC236}">
                    <a16:creationId xmlns:a16="http://schemas.microsoft.com/office/drawing/2014/main" id="{43437E2A-7C6D-47E2-9DE8-C94AAE046E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956" y="0"/>
                <a:ext cx="1231619" cy="307777"/>
              </a:xfrm>
              <a:prstGeom prst="rect">
                <a:avLst/>
              </a:prstGeom>
              <a:blipFill>
                <a:blip r:embed="rId6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24">
                <a:extLst>
                  <a:ext uri="{FF2B5EF4-FFF2-40B4-BE49-F238E27FC236}">
                    <a16:creationId xmlns:a16="http://schemas.microsoft.com/office/drawing/2014/main" id="{9697816B-C653-40E6-9E54-987A1CC24928}"/>
                  </a:ext>
                </a:extLst>
              </p:cNvPr>
              <p:cNvSpPr txBox="1"/>
              <p:nvPr/>
            </p:nvSpPr>
            <p:spPr>
              <a:xfrm>
                <a:off x="2669710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24">
                <a:extLst>
                  <a:ext uri="{FF2B5EF4-FFF2-40B4-BE49-F238E27FC236}">
                    <a16:creationId xmlns:a16="http://schemas.microsoft.com/office/drawing/2014/main" id="{9697816B-C653-40E6-9E54-987A1CC249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9710" y="0"/>
                <a:ext cx="1990288" cy="307777"/>
              </a:xfrm>
              <a:prstGeom prst="rect">
                <a:avLst/>
              </a:prstGeom>
              <a:blipFill>
                <a:blip r:embed="rId7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6782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0" grpId="0"/>
      <p:bldP spid="15" grpId="0"/>
      <p:bldP spid="19" grpId="0"/>
      <p:bldP spid="20" grpId="0"/>
      <p:bldP spid="25" grpId="0"/>
      <p:bldP spid="26" grpId="0"/>
      <p:bldP spid="27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">
            <a:extLst>
              <a:ext uri="{FF2B5EF4-FFF2-40B4-BE49-F238E27FC236}">
                <a16:creationId xmlns:a16="http://schemas.microsoft.com/office/drawing/2014/main" id="{BF9952A8-88E0-4294-967B-061546A2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431" y="1600199"/>
                <a:ext cx="3666478" cy="4933765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use ‘coupled’ first-order differential equations when there are multiple variables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At the start of 2010, a survey began on the number of bears and fish on a remote island in Northern Canada. After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years the number of bears,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and the number of fish,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in the area are modelled by the differential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−0.8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+0.16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 You can solve the equations using a substitution method (similar to simultaneous equations)</a:t>
                </a: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431" y="1600199"/>
                <a:ext cx="3666478" cy="4933765"/>
              </a:xfrm>
              <a:blipFill>
                <a:blip r:embed="rId2"/>
                <a:stretch>
                  <a:fillRect l="-333" t="-988" r="-16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1E9B511E-9116-4239-8BBB-E515A7239FEC}"/>
                  </a:ext>
                </a:extLst>
              </p:cNvPr>
              <p:cNvSpPr txBox="1"/>
              <p:nvPr/>
            </p:nvSpPr>
            <p:spPr>
              <a:xfrm>
                <a:off x="1412340" y="3675709"/>
                <a:ext cx="137172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1E9B511E-9116-4239-8BBB-E515A7239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340" y="3675709"/>
                <a:ext cx="1371721" cy="409023"/>
              </a:xfrm>
              <a:prstGeom prst="rect">
                <a:avLst/>
              </a:prstGeom>
              <a:blipFill>
                <a:blip r:embed="rId3"/>
                <a:stretch>
                  <a:fillRect l="-3111" t="-1493" r="-3556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0B6870E5-B772-4665-9D8A-A38E6E94DA5E}"/>
                  </a:ext>
                </a:extLst>
              </p:cNvPr>
              <p:cNvSpPr txBox="1"/>
              <p:nvPr/>
            </p:nvSpPr>
            <p:spPr>
              <a:xfrm>
                <a:off x="1419884" y="4289834"/>
                <a:ext cx="150881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0B6870E5-B772-4665-9D8A-A38E6E94DA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9884" y="4289834"/>
                <a:ext cx="1508811" cy="409023"/>
              </a:xfrm>
              <a:prstGeom prst="rect">
                <a:avLst/>
              </a:prstGeom>
              <a:blipFill>
                <a:blip r:embed="rId4"/>
                <a:stretch>
                  <a:fillRect l="-4049" t="-2985" r="-3239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D8579A30-A6EE-4EDC-A348-C6B864B405D9}"/>
                  </a:ext>
                </a:extLst>
              </p:cNvPr>
              <p:cNvSpPr txBox="1"/>
              <p:nvPr/>
            </p:nvSpPr>
            <p:spPr>
              <a:xfrm>
                <a:off x="4734069" y="1306850"/>
                <a:ext cx="137172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D8579A30-A6EE-4EDC-A348-C6B864B405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4069" y="1306850"/>
                <a:ext cx="1371721" cy="409023"/>
              </a:xfrm>
              <a:prstGeom prst="rect">
                <a:avLst/>
              </a:prstGeom>
              <a:blipFill>
                <a:blip r:embed="rId5"/>
                <a:stretch>
                  <a:fillRect l="-3111" r="-3556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838824D-AF19-4AC2-93A4-AEABA100999F}"/>
                  </a:ext>
                </a:extLst>
              </p:cNvPr>
              <p:cNvSpPr txBox="1"/>
              <p:nvPr/>
            </p:nvSpPr>
            <p:spPr>
              <a:xfrm>
                <a:off x="4504729" y="1867623"/>
                <a:ext cx="122854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10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838824D-AF19-4AC2-93A4-AEABA10099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4729" y="1867623"/>
                <a:ext cx="1228541" cy="409023"/>
              </a:xfrm>
              <a:prstGeom prst="rect">
                <a:avLst/>
              </a:prstGeom>
              <a:blipFill>
                <a:blip r:embed="rId6"/>
                <a:stretch>
                  <a:fillRect l="-2985" r="-2488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D38F2AE1-BAB4-4AB1-944B-269799B5E978}"/>
                  </a:ext>
                </a:extLst>
              </p:cNvPr>
              <p:cNvSpPr txBox="1"/>
              <p:nvPr/>
            </p:nvSpPr>
            <p:spPr>
              <a:xfrm>
                <a:off x="4842081" y="2426917"/>
                <a:ext cx="122854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=10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D38F2AE1-BAB4-4AB1-944B-269799B5E9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2081" y="2426917"/>
                <a:ext cx="1228541" cy="409023"/>
              </a:xfrm>
              <a:prstGeom prst="rect">
                <a:avLst/>
              </a:prstGeom>
              <a:blipFill>
                <a:blip r:embed="rId7"/>
                <a:stretch>
                  <a:fillRect l="-2970" r="-1980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EEDFCB8D-F6E9-485B-B5E4-97553327297B}"/>
                  </a:ext>
                </a:extLst>
              </p:cNvPr>
              <p:cNvSpPr txBox="1"/>
              <p:nvPr/>
            </p:nvSpPr>
            <p:spPr>
              <a:xfrm>
                <a:off x="4745906" y="2987690"/>
                <a:ext cx="1555361" cy="4322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=10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−3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EEDFCB8D-F6E9-485B-B5E4-9755332729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5906" y="2987690"/>
                <a:ext cx="1555361" cy="43223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53">
            <a:extLst>
              <a:ext uri="{FF2B5EF4-FFF2-40B4-BE49-F238E27FC236}">
                <a16:creationId xmlns:a16="http://schemas.microsoft.com/office/drawing/2014/main" id="{849458C2-735E-44BA-9A24-EE16CC8A6411}"/>
              </a:ext>
            </a:extLst>
          </p:cNvPr>
          <p:cNvSpPr/>
          <p:nvPr/>
        </p:nvSpPr>
        <p:spPr>
          <a:xfrm>
            <a:off x="6045782" y="1540275"/>
            <a:ext cx="235170" cy="46348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54">
            <a:extLst>
              <a:ext uri="{FF2B5EF4-FFF2-40B4-BE49-F238E27FC236}">
                <a16:creationId xmlns:a16="http://schemas.microsoft.com/office/drawing/2014/main" id="{C408CA66-38E2-4C64-81CE-5B5CC460BD7E}"/>
              </a:ext>
            </a:extLst>
          </p:cNvPr>
          <p:cNvSpPr txBox="1"/>
          <p:nvPr/>
        </p:nvSpPr>
        <p:spPr>
          <a:xfrm>
            <a:off x="6187734" y="1621921"/>
            <a:ext cx="13316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10</a:t>
            </a:r>
          </a:p>
        </p:txBody>
      </p:sp>
      <p:sp>
        <p:nvSpPr>
          <p:cNvPr id="15" name="Arc 53">
            <a:extLst>
              <a:ext uri="{FF2B5EF4-FFF2-40B4-BE49-F238E27FC236}">
                <a16:creationId xmlns:a16="http://schemas.microsoft.com/office/drawing/2014/main" id="{1B531167-EFDD-4B0D-A7B9-33615FCC0C22}"/>
              </a:ext>
            </a:extLst>
          </p:cNvPr>
          <p:cNvSpPr/>
          <p:nvPr/>
        </p:nvSpPr>
        <p:spPr>
          <a:xfrm>
            <a:off x="5992516" y="2161712"/>
            <a:ext cx="235170" cy="46348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c 53">
            <a:extLst>
              <a:ext uri="{FF2B5EF4-FFF2-40B4-BE49-F238E27FC236}">
                <a16:creationId xmlns:a16="http://schemas.microsoft.com/office/drawing/2014/main" id="{CF8D2AFE-A6CC-44D7-AE43-CD6572D8ADF4}"/>
              </a:ext>
            </a:extLst>
          </p:cNvPr>
          <p:cNvSpPr/>
          <p:nvPr/>
        </p:nvSpPr>
        <p:spPr>
          <a:xfrm>
            <a:off x="6249968" y="2747638"/>
            <a:ext cx="235170" cy="46348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54">
                <a:extLst>
                  <a:ext uri="{FF2B5EF4-FFF2-40B4-BE49-F238E27FC236}">
                    <a16:creationId xmlns:a16="http://schemas.microsoft.com/office/drawing/2014/main" id="{B87D4507-3669-4792-928B-0235BB27925A}"/>
                  </a:ext>
                </a:extLst>
              </p:cNvPr>
              <p:cNvSpPr txBox="1"/>
              <p:nvPr/>
            </p:nvSpPr>
            <p:spPr>
              <a:xfrm>
                <a:off x="6116713" y="2136826"/>
                <a:ext cx="25390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Rearrange – we now have an expression for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54">
                <a:extLst>
                  <a:ext uri="{FF2B5EF4-FFF2-40B4-BE49-F238E27FC236}">
                    <a16:creationId xmlns:a16="http://schemas.microsoft.com/office/drawing/2014/main" id="{B87D4507-3669-4792-928B-0235BB2792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6713" y="2136826"/>
                <a:ext cx="2539016" cy="461665"/>
              </a:xfrm>
              <a:prstGeom prst="rect">
                <a:avLst/>
              </a:prstGeom>
              <a:blipFill>
                <a:blip r:embed="rId9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54">
                <a:extLst>
                  <a:ext uri="{FF2B5EF4-FFF2-40B4-BE49-F238E27FC236}">
                    <a16:creationId xmlns:a16="http://schemas.microsoft.com/office/drawing/2014/main" id="{97206096-6A33-4FB2-8B41-ED90A089596C}"/>
                  </a:ext>
                </a:extLst>
              </p:cNvPr>
              <p:cNvSpPr txBox="1"/>
              <p:nvPr/>
            </p:nvSpPr>
            <p:spPr>
              <a:xfrm>
                <a:off x="6436309" y="2687242"/>
                <a:ext cx="2539016" cy="727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Differentiate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respect to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– we now have an expression for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54">
                <a:extLst>
                  <a:ext uri="{FF2B5EF4-FFF2-40B4-BE49-F238E27FC236}">
                    <a16:creationId xmlns:a16="http://schemas.microsoft.com/office/drawing/2014/main" id="{97206096-6A33-4FB2-8B41-ED90A08959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6309" y="2687242"/>
                <a:ext cx="2539016" cy="727635"/>
              </a:xfrm>
              <a:prstGeom prst="rect">
                <a:avLst/>
              </a:prstGeom>
              <a:blipFill>
                <a:blip r:embed="rId10"/>
                <a:stretch>
                  <a:fillRect t="-8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54">
                <a:extLst>
                  <a:ext uri="{FF2B5EF4-FFF2-40B4-BE49-F238E27FC236}">
                    <a16:creationId xmlns:a16="http://schemas.microsoft.com/office/drawing/2014/main" id="{08FEA54C-56CD-41CD-97C4-705C8A78F173}"/>
                  </a:ext>
                </a:extLst>
              </p:cNvPr>
              <p:cNvSpPr txBox="1"/>
              <p:nvPr/>
            </p:nvSpPr>
            <p:spPr>
              <a:xfrm>
                <a:off x="4651899" y="3681541"/>
                <a:ext cx="399495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Now we can replace all the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terms in the second equation with expressions 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…</a:t>
                </a:r>
              </a:p>
            </p:txBody>
          </p:sp>
        </mc:Choice>
        <mc:Fallback xmlns="">
          <p:sp>
            <p:nvSpPr>
              <p:cNvPr id="21" name="TextBox 54">
                <a:extLst>
                  <a:ext uri="{FF2B5EF4-FFF2-40B4-BE49-F238E27FC236}">
                    <a16:creationId xmlns:a16="http://schemas.microsoft.com/office/drawing/2014/main" id="{08FEA54C-56CD-41CD-97C4-705C8A78F1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899" y="3681541"/>
                <a:ext cx="3994952" cy="523220"/>
              </a:xfrm>
              <a:prstGeom prst="rect">
                <a:avLst/>
              </a:prstGeom>
              <a:blipFill>
                <a:blip r:embed="rId11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B50BEF1-9326-4069-B798-5C2BF2EAC9C8}"/>
              </a:ext>
            </a:extLst>
          </p:cNvPr>
          <p:cNvSpPr/>
          <p:nvPr/>
        </p:nvSpPr>
        <p:spPr>
          <a:xfrm>
            <a:off x="1384917" y="4252404"/>
            <a:ext cx="1553592" cy="5504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2">
                <a:extLst>
                  <a:ext uri="{FF2B5EF4-FFF2-40B4-BE49-F238E27FC236}">
                    <a16:creationId xmlns:a16="http://schemas.microsoft.com/office/drawing/2014/main" id="{1E50C201-78C9-4173-A6B2-CF56C9F417DA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2">
                <a:extLst>
                  <a:ext uri="{FF2B5EF4-FFF2-40B4-BE49-F238E27FC236}">
                    <a16:creationId xmlns:a16="http://schemas.microsoft.com/office/drawing/2014/main" id="{1E50C201-78C9-4173-A6B2-CF56C9F417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3">
                <a:extLst>
                  <a:ext uri="{FF2B5EF4-FFF2-40B4-BE49-F238E27FC236}">
                    <a16:creationId xmlns:a16="http://schemas.microsoft.com/office/drawing/2014/main" id="{6F5CD4B1-5B1C-4984-9E61-F8FC76C53950}"/>
                  </a:ext>
                </a:extLst>
              </p:cNvPr>
              <p:cNvSpPr txBox="1"/>
              <p:nvPr/>
            </p:nvSpPr>
            <p:spPr>
              <a:xfrm>
                <a:off x="1435956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3">
                <a:extLst>
                  <a:ext uri="{FF2B5EF4-FFF2-40B4-BE49-F238E27FC236}">
                    <a16:creationId xmlns:a16="http://schemas.microsoft.com/office/drawing/2014/main" id="{6F5CD4B1-5B1C-4984-9E61-F8FC76C539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956" y="0"/>
                <a:ext cx="1231619" cy="307777"/>
              </a:xfrm>
              <a:prstGeom prst="rect">
                <a:avLst/>
              </a:prstGeom>
              <a:blipFill>
                <a:blip r:embed="rId13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4">
                <a:extLst>
                  <a:ext uri="{FF2B5EF4-FFF2-40B4-BE49-F238E27FC236}">
                    <a16:creationId xmlns:a16="http://schemas.microsoft.com/office/drawing/2014/main" id="{C626C740-846C-4E86-B044-AC7042B67985}"/>
                  </a:ext>
                </a:extLst>
              </p:cNvPr>
              <p:cNvSpPr txBox="1"/>
              <p:nvPr/>
            </p:nvSpPr>
            <p:spPr>
              <a:xfrm>
                <a:off x="2669710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4">
                <a:extLst>
                  <a:ext uri="{FF2B5EF4-FFF2-40B4-BE49-F238E27FC236}">
                    <a16:creationId xmlns:a16="http://schemas.microsoft.com/office/drawing/2014/main" id="{C626C740-846C-4E86-B044-AC7042B679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9710" y="0"/>
                <a:ext cx="1990288" cy="307777"/>
              </a:xfrm>
              <a:prstGeom prst="rect">
                <a:avLst/>
              </a:prstGeom>
              <a:blipFill>
                <a:blip r:embed="rId1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1014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3" grpId="0" animBg="1"/>
      <p:bldP spid="14" grpId="0"/>
      <p:bldP spid="15" grpId="0" animBg="1"/>
      <p:bldP spid="16" grpId="0" animBg="1"/>
      <p:bldP spid="19" grpId="0"/>
      <p:bldP spid="20" grpId="0"/>
      <p:bldP spid="21" grpId="0"/>
      <p:bldP spid="2" grpId="0" animBg="1"/>
      <p:bldP spid="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">
            <a:extLst>
              <a:ext uri="{FF2B5EF4-FFF2-40B4-BE49-F238E27FC236}">
                <a16:creationId xmlns:a16="http://schemas.microsoft.com/office/drawing/2014/main" id="{BF9952A8-88E0-4294-967B-061546A2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431" y="1600199"/>
                <a:ext cx="3666478" cy="4933765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use ‘coupled’ first-order differential equations when there are multiple variables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At the start of 2010, a survey began on the number of bears and fish on a remote island in Northern Canada. After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years the number of bears,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and the number of fish,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in the area are modelled by the differential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−0.8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+0.16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 You can solve the equations using a substitution method (similar to simultaneous equations)</a:t>
                </a: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431" y="1600199"/>
                <a:ext cx="3666478" cy="4933765"/>
              </a:xfrm>
              <a:blipFill>
                <a:blip r:embed="rId2"/>
                <a:stretch>
                  <a:fillRect l="-333" t="-988" r="-16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1E9B511E-9116-4239-8BBB-E515A7239FEC}"/>
                  </a:ext>
                </a:extLst>
              </p:cNvPr>
              <p:cNvSpPr txBox="1"/>
              <p:nvPr/>
            </p:nvSpPr>
            <p:spPr>
              <a:xfrm>
                <a:off x="1412340" y="3675709"/>
                <a:ext cx="137172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1E9B511E-9116-4239-8BBB-E515A7239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340" y="3675709"/>
                <a:ext cx="1371721" cy="409023"/>
              </a:xfrm>
              <a:prstGeom prst="rect">
                <a:avLst/>
              </a:prstGeom>
              <a:blipFill>
                <a:blip r:embed="rId3"/>
                <a:stretch>
                  <a:fillRect l="-3111" t="-1493" r="-3556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0B6870E5-B772-4665-9D8A-A38E6E94DA5E}"/>
                  </a:ext>
                </a:extLst>
              </p:cNvPr>
              <p:cNvSpPr txBox="1"/>
              <p:nvPr/>
            </p:nvSpPr>
            <p:spPr>
              <a:xfrm>
                <a:off x="1419884" y="4289834"/>
                <a:ext cx="150881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0B6870E5-B772-4665-9D8A-A38E6E94DA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9884" y="4289834"/>
                <a:ext cx="1508811" cy="409023"/>
              </a:xfrm>
              <a:prstGeom prst="rect">
                <a:avLst/>
              </a:prstGeom>
              <a:blipFill>
                <a:blip r:embed="rId4"/>
                <a:stretch>
                  <a:fillRect l="-4049" t="-2985" r="-3239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D38F2AE1-BAB4-4AB1-944B-269799B5E978}"/>
                  </a:ext>
                </a:extLst>
              </p:cNvPr>
              <p:cNvSpPr txBox="1"/>
              <p:nvPr/>
            </p:nvSpPr>
            <p:spPr>
              <a:xfrm>
                <a:off x="4957491" y="1228432"/>
                <a:ext cx="122854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=10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D38F2AE1-BAB4-4AB1-944B-269799B5E9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7491" y="1228432"/>
                <a:ext cx="1228541" cy="409023"/>
              </a:xfrm>
              <a:prstGeom prst="rect">
                <a:avLst/>
              </a:prstGeom>
              <a:blipFill>
                <a:blip r:embed="rId5"/>
                <a:stretch>
                  <a:fillRect l="-2970" t="-1493" r="-1980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EEDFCB8D-F6E9-485B-B5E4-97553327297B}"/>
                  </a:ext>
                </a:extLst>
              </p:cNvPr>
              <p:cNvSpPr txBox="1"/>
              <p:nvPr/>
            </p:nvSpPr>
            <p:spPr>
              <a:xfrm>
                <a:off x="6690118" y="1194398"/>
                <a:ext cx="1555361" cy="4322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=10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−3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EEDFCB8D-F6E9-485B-B5E4-9755332729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0118" y="1194398"/>
                <a:ext cx="1555361" cy="43223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02FC6473-C796-45FD-8E4C-E5F7EDE76636}"/>
                  </a:ext>
                </a:extLst>
              </p:cNvPr>
              <p:cNvSpPr txBox="1"/>
              <p:nvPr/>
            </p:nvSpPr>
            <p:spPr>
              <a:xfrm>
                <a:off x="5576113" y="2560168"/>
                <a:ext cx="150881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02FC6473-C796-45FD-8E4C-E5F7EDE766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6113" y="2560168"/>
                <a:ext cx="1508811" cy="409023"/>
              </a:xfrm>
              <a:prstGeom prst="rect">
                <a:avLst/>
              </a:prstGeom>
              <a:blipFill>
                <a:blip r:embed="rId7"/>
                <a:stretch>
                  <a:fillRect l="-4049" t="-2985" r="-3239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B966E1BC-98A7-472B-9EF4-8BE2025AA996}"/>
                  </a:ext>
                </a:extLst>
              </p:cNvPr>
              <p:cNvSpPr txBox="1"/>
              <p:nvPr/>
            </p:nvSpPr>
            <p:spPr>
              <a:xfrm>
                <a:off x="4725336" y="3156451"/>
                <a:ext cx="3354957" cy="488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10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−3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+0.5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10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B966E1BC-98A7-472B-9EF4-8BE2025AA9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5336" y="3156451"/>
                <a:ext cx="3354957" cy="48833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BDBA3AE9-5D53-46D1-AA9F-13576BE307BA}"/>
                  </a:ext>
                </a:extLst>
              </p:cNvPr>
              <p:cNvSpPr txBox="1"/>
              <p:nvPr/>
            </p:nvSpPr>
            <p:spPr>
              <a:xfrm>
                <a:off x="4744570" y="3752734"/>
                <a:ext cx="2920287" cy="4322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10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−3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+5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−1.5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BDBA3AE9-5D53-46D1-AA9F-13576BE307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4570" y="3752734"/>
                <a:ext cx="2920287" cy="43223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D4667861-9E6F-4DA7-9CA9-6A3BC7D6B660}"/>
              </a:ext>
            </a:extLst>
          </p:cNvPr>
          <p:cNvSpPr/>
          <p:nvPr/>
        </p:nvSpPr>
        <p:spPr>
          <a:xfrm>
            <a:off x="5513033" y="2521259"/>
            <a:ext cx="346229" cy="5504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4F0CCF0F-6BAD-4FC2-BD64-664AC385ED8B}"/>
              </a:ext>
            </a:extLst>
          </p:cNvPr>
          <p:cNvSpPr/>
          <p:nvPr/>
        </p:nvSpPr>
        <p:spPr>
          <a:xfrm>
            <a:off x="4751033" y="3135298"/>
            <a:ext cx="1108229" cy="5504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57C9C434-271B-4765-9F17-B2B0BEA1DD0F}"/>
              </a:ext>
            </a:extLst>
          </p:cNvPr>
          <p:cNvSpPr/>
          <p:nvPr/>
        </p:nvSpPr>
        <p:spPr>
          <a:xfrm>
            <a:off x="6661212" y="1192567"/>
            <a:ext cx="1603899" cy="5504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27FDAE6E-973D-45B6-8FDF-6BA67D7CAAE0}"/>
              </a:ext>
            </a:extLst>
          </p:cNvPr>
          <p:cNvSpPr/>
          <p:nvPr/>
        </p:nvSpPr>
        <p:spPr>
          <a:xfrm>
            <a:off x="4913792" y="1185169"/>
            <a:ext cx="1291700" cy="5504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3FDC25A-C7A3-40CA-9875-0BBB15598DDA}"/>
              </a:ext>
            </a:extLst>
          </p:cNvPr>
          <p:cNvSpPr/>
          <p:nvPr/>
        </p:nvSpPr>
        <p:spPr>
          <a:xfrm>
            <a:off x="6894992" y="2695854"/>
            <a:ext cx="198266" cy="20714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80E5E845-1A98-49A5-B503-1158ACCF3D93}"/>
              </a:ext>
            </a:extLst>
          </p:cNvPr>
          <p:cNvSpPr/>
          <p:nvPr/>
        </p:nvSpPr>
        <p:spPr>
          <a:xfrm>
            <a:off x="6994126" y="3141217"/>
            <a:ext cx="1013532" cy="52526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BAA1A870-00ED-4843-890B-08F24574F1DC}"/>
                  </a:ext>
                </a:extLst>
              </p:cNvPr>
              <p:cNvSpPr txBox="1"/>
              <p:nvPr/>
            </p:nvSpPr>
            <p:spPr>
              <a:xfrm>
                <a:off x="4195634" y="4340139"/>
                <a:ext cx="1998176" cy="4322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10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−8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+1.6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BAA1A870-00ED-4843-890B-08F24574F1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634" y="4340139"/>
                <a:ext cx="1998176" cy="43223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22CEAA06-D875-49B7-8DB9-CD37CABA5DF6}"/>
                  </a:ext>
                </a:extLst>
              </p:cNvPr>
              <p:cNvSpPr txBox="1"/>
              <p:nvPr/>
            </p:nvSpPr>
            <p:spPr>
              <a:xfrm>
                <a:off x="4197115" y="4936422"/>
                <a:ext cx="2005101" cy="4322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−0.8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+0.16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22CEAA06-D875-49B7-8DB9-CD37CABA5D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7115" y="4936422"/>
                <a:ext cx="2005101" cy="43223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53">
            <a:extLst>
              <a:ext uri="{FF2B5EF4-FFF2-40B4-BE49-F238E27FC236}">
                <a16:creationId xmlns:a16="http://schemas.microsoft.com/office/drawing/2014/main" id="{DD40784C-8038-4EB8-8B9A-D996F19DB838}"/>
              </a:ext>
            </a:extLst>
          </p:cNvPr>
          <p:cNvSpPr/>
          <p:nvPr/>
        </p:nvSpPr>
        <p:spPr>
          <a:xfrm>
            <a:off x="8004788" y="2885245"/>
            <a:ext cx="233690" cy="52710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54">
                <a:extLst>
                  <a:ext uri="{FF2B5EF4-FFF2-40B4-BE49-F238E27FC236}">
                    <a16:creationId xmlns:a16="http://schemas.microsoft.com/office/drawing/2014/main" id="{A3924097-E2EA-41FC-A4CD-6D09BD31B706}"/>
                  </a:ext>
                </a:extLst>
              </p:cNvPr>
              <p:cNvSpPr txBox="1"/>
              <p:nvPr/>
            </p:nvSpPr>
            <p:spPr>
              <a:xfrm>
                <a:off x="8133880" y="2784898"/>
                <a:ext cx="113440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terms using the above</a:t>
                </a:r>
              </a:p>
            </p:txBody>
          </p:sp>
        </mc:Choice>
        <mc:Fallback xmlns="">
          <p:sp>
            <p:nvSpPr>
              <p:cNvPr id="35" name="TextBox 54">
                <a:extLst>
                  <a:ext uri="{FF2B5EF4-FFF2-40B4-BE49-F238E27FC236}">
                    <a16:creationId xmlns:a16="http://schemas.microsoft.com/office/drawing/2014/main" id="{A3924097-E2EA-41FC-A4CD-6D09BD31B7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3880" y="2784898"/>
                <a:ext cx="1134409" cy="646331"/>
              </a:xfrm>
              <a:prstGeom prst="rect">
                <a:avLst/>
              </a:prstGeom>
              <a:blipFill>
                <a:blip r:embed="rId12"/>
                <a:stretch>
                  <a:fillRect t="-943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53">
            <a:extLst>
              <a:ext uri="{FF2B5EF4-FFF2-40B4-BE49-F238E27FC236}">
                <a16:creationId xmlns:a16="http://schemas.microsoft.com/office/drawing/2014/main" id="{1E416B78-C706-4F3C-9C5A-158D7C7AAF9A}"/>
              </a:ext>
            </a:extLst>
          </p:cNvPr>
          <p:cNvSpPr/>
          <p:nvPr/>
        </p:nvSpPr>
        <p:spPr>
          <a:xfrm>
            <a:off x="7969277" y="3400150"/>
            <a:ext cx="233690" cy="52710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c 53">
            <a:extLst>
              <a:ext uri="{FF2B5EF4-FFF2-40B4-BE49-F238E27FC236}">
                <a16:creationId xmlns:a16="http://schemas.microsoft.com/office/drawing/2014/main" id="{E76DD1E9-B906-4BE8-A68D-F0368001FE0F}"/>
              </a:ext>
            </a:extLst>
          </p:cNvPr>
          <p:cNvSpPr/>
          <p:nvPr/>
        </p:nvSpPr>
        <p:spPr>
          <a:xfrm>
            <a:off x="7578660" y="4030465"/>
            <a:ext cx="233690" cy="52710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c 53">
            <a:extLst>
              <a:ext uri="{FF2B5EF4-FFF2-40B4-BE49-F238E27FC236}">
                <a16:creationId xmlns:a16="http://schemas.microsoft.com/office/drawing/2014/main" id="{4CEB4A17-2089-4D89-A9F6-CCE684E6B1E5}"/>
              </a:ext>
            </a:extLst>
          </p:cNvPr>
          <p:cNvSpPr/>
          <p:nvPr/>
        </p:nvSpPr>
        <p:spPr>
          <a:xfrm>
            <a:off x="6131599" y="4625269"/>
            <a:ext cx="233690" cy="52710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54">
            <a:extLst>
              <a:ext uri="{FF2B5EF4-FFF2-40B4-BE49-F238E27FC236}">
                <a16:creationId xmlns:a16="http://schemas.microsoft.com/office/drawing/2014/main" id="{7C807683-1B7A-47E5-9B72-304D97709049}"/>
              </a:ext>
            </a:extLst>
          </p:cNvPr>
          <p:cNvSpPr txBox="1"/>
          <p:nvPr/>
        </p:nvSpPr>
        <p:spPr>
          <a:xfrm>
            <a:off x="8117604" y="3416693"/>
            <a:ext cx="1134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the bracket</a:t>
            </a:r>
          </a:p>
        </p:txBody>
      </p:sp>
      <p:sp>
        <p:nvSpPr>
          <p:cNvPr id="40" name="TextBox 54">
            <a:extLst>
              <a:ext uri="{FF2B5EF4-FFF2-40B4-BE49-F238E27FC236}">
                <a16:creationId xmlns:a16="http://schemas.microsoft.com/office/drawing/2014/main" id="{2024E95E-9502-4245-BC2B-305C9E8EF3E7}"/>
              </a:ext>
            </a:extLst>
          </p:cNvPr>
          <p:cNvSpPr txBox="1"/>
          <p:nvPr/>
        </p:nvSpPr>
        <p:spPr>
          <a:xfrm>
            <a:off x="7673720" y="4144661"/>
            <a:ext cx="11344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</a:p>
        </p:txBody>
      </p:sp>
      <p:sp>
        <p:nvSpPr>
          <p:cNvPr id="41" name="TextBox 54">
            <a:extLst>
              <a:ext uri="{FF2B5EF4-FFF2-40B4-BE49-F238E27FC236}">
                <a16:creationId xmlns:a16="http://schemas.microsoft.com/office/drawing/2014/main" id="{086FF012-1364-469E-8EEA-F38FCCBE3F54}"/>
              </a:ext>
            </a:extLst>
          </p:cNvPr>
          <p:cNvSpPr txBox="1"/>
          <p:nvPr/>
        </p:nvSpPr>
        <p:spPr>
          <a:xfrm>
            <a:off x="6342070" y="4712833"/>
            <a:ext cx="11344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54">
                <a:extLst>
                  <a:ext uri="{FF2B5EF4-FFF2-40B4-BE49-F238E27FC236}">
                    <a16:creationId xmlns:a16="http://schemas.microsoft.com/office/drawing/2014/main" id="{1DB868C7-684D-4358-9313-FD0C10BB34C3}"/>
                  </a:ext>
                </a:extLst>
              </p:cNvPr>
              <p:cNvSpPr txBox="1"/>
              <p:nvPr/>
            </p:nvSpPr>
            <p:spPr>
              <a:xfrm>
                <a:off x="4527611" y="1826108"/>
                <a:ext cx="399495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Now we can replace all the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terms in the second equation with expressions 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…</a:t>
                </a:r>
              </a:p>
            </p:txBody>
          </p:sp>
        </mc:Choice>
        <mc:Fallback xmlns="">
          <p:sp>
            <p:nvSpPr>
              <p:cNvPr id="42" name="TextBox 54">
                <a:extLst>
                  <a:ext uri="{FF2B5EF4-FFF2-40B4-BE49-F238E27FC236}">
                    <a16:creationId xmlns:a16="http://schemas.microsoft.com/office/drawing/2014/main" id="{1DB868C7-684D-4358-9313-FD0C10BB34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7611" y="1826108"/>
                <a:ext cx="3994952" cy="523220"/>
              </a:xfrm>
              <a:prstGeom prst="rect">
                <a:avLst/>
              </a:prstGeom>
              <a:blipFill>
                <a:blip r:embed="rId13"/>
                <a:stretch>
                  <a:fillRect t="-2353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22">
                <a:extLst>
                  <a:ext uri="{FF2B5EF4-FFF2-40B4-BE49-F238E27FC236}">
                    <a16:creationId xmlns:a16="http://schemas.microsoft.com/office/drawing/2014/main" id="{12A4AD75-6A4D-4B60-B713-C1797F9DFEF7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22">
                <a:extLst>
                  <a:ext uri="{FF2B5EF4-FFF2-40B4-BE49-F238E27FC236}">
                    <a16:creationId xmlns:a16="http://schemas.microsoft.com/office/drawing/2014/main" id="{12A4AD75-6A4D-4B60-B713-C1797F9DFE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23">
                <a:extLst>
                  <a:ext uri="{FF2B5EF4-FFF2-40B4-BE49-F238E27FC236}">
                    <a16:creationId xmlns:a16="http://schemas.microsoft.com/office/drawing/2014/main" id="{4E389BF4-4DA7-4314-9AB4-D3037AD60717}"/>
                  </a:ext>
                </a:extLst>
              </p:cNvPr>
              <p:cNvSpPr txBox="1"/>
              <p:nvPr/>
            </p:nvSpPr>
            <p:spPr>
              <a:xfrm>
                <a:off x="1435956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23">
                <a:extLst>
                  <a:ext uri="{FF2B5EF4-FFF2-40B4-BE49-F238E27FC236}">
                    <a16:creationId xmlns:a16="http://schemas.microsoft.com/office/drawing/2014/main" id="{4E389BF4-4DA7-4314-9AB4-D3037AD607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956" y="0"/>
                <a:ext cx="1231619" cy="307777"/>
              </a:xfrm>
              <a:prstGeom prst="rect">
                <a:avLst/>
              </a:prstGeom>
              <a:blipFill>
                <a:blip r:embed="rId1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24">
                <a:extLst>
                  <a:ext uri="{FF2B5EF4-FFF2-40B4-BE49-F238E27FC236}">
                    <a16:creationId xmlns:a16="http://schemas.microsoft.com/office/drawing/2014/main" id="{08D042FE-EA8E-4FE9-A8C4-0CC4B3B1C3C0}"/>
                  </a:ext>
                </a:extLst>
              </p:cNvPr>
              <p:cNvSpPr txBox="1"/>
              <p:nvPr/>
            </p:nvSpPr>
            <p:spPr>
              <a:xfrm>
                <a:off x="2669710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24">
                <a:extLst>
                  <a:ext uri="{FF2B5EF4-FFF2-40B4-BE49-F238E27FC236}">
                    <a16:creationId xmlns:a16="http://schemas.microsoft.com/office/drawing/2014/main" id="{08D042FE-EA8E-4FE9-A8C4-0CC4B3B1C3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9710" y="0"/>
                <a:ext cx="1990288" cy="307777"/>
              </a:xfrm>
              <a:prstGeom prst="rect">
                <a:avLst/>
              </a:prstGeom>
              <a:blipFill>
                <a:blip r:embed="rId16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4896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1" grpId="0" animBg="1"/>
      <p:bldP spid="31" grpId="1" animBg="1"/>
      <p:bldP spid="32" grpId="0"/>
      <p:bldP spid="33" grpId="0"/>
      <p:bldP spid="34" grpId="0" animBg="1"/>
      <p:bldP spid="35" grpId="0"/>
      <p:bldP spid="36" grpId="0" animBg="1"/>
      <p:bldP spid="37" grpId="0" animBg="1"/>
      <p:bldP spid="38" grpId="0" animBg="1"/>
      <p:bldP spid="39" grpId="0"/>
      <p:bldP spid="40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">
            <a:extLst>
              <a:ext uri="{FF2B5EF4-FFF2-40B4-BE49-F238E27FC236}">
                <a16:creationId xmlns:a16="http://schemas.microsoft.com/office/drawing/2014/main" id="{BF9952A8-88E0-4294-967B-061546A2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431" y="1600199"/>
                <a:ext cx="3666478" cy="4338961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use ‘coupled’ first-order differential equations when there are multiple variables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At the start of 2010, a survey began on the number of bears and fish on a remote island in Northern Canada. After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years the number of bears,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and the number of fish,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in the area are modelled by the differential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−0.8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+0.16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general solution for the number of bears on the island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431" y="1600199"/>
                <a:ext cx="3666478" cy="4338961"/>
              </a:xfrm>
              <a:blipFill>
                <a:blip r:embed="rId2"/>
                <a:stretch>
                  <a:fillRect l="-333" t="-1124" r="-16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1E9B511E-9116-4239-8BBB-E515A7239FEC}"/>
                  </a:ext>
                </a:extLst>
              </p:cNvPr>
              <p:cNvSpPr txBox="1"/>
              <p:nvPr/>
            </p:nvSpPr>
            <p:spPr>
              <a:xfrm>
                <a:off x="1412340" y="3675709"/>
                <a:ext cx="137172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1E9B511E-9116-4239-8BBB-E515A7239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340" y="3675709"/>
                <a:ext cx="1371721" cy="409023"/>
              </a:xfrm>
              <a:prstGeom prst="rect">
                <a:avLst/>
              </a:prstGeom>
              <a:blipFill>
                <a:blip r:embed="rId3"/>
                <a:stretch>
                  <a:fillRect l="-3111" t="-1493" r="-3556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0B6870E5-B772-4665-9D8A-A38E6E94DA5E}"/>
                  </a:ext>
                </a:extLst>
              </p:cNvPr>
              <p:cNvSpPr txBox="1"/>
              <p:nvPr/>
            </p:nvSpPr>
            <p:spPr>
              <a:xfrm>
                <a:off x="1419884" y="4289834"/>
                <a:ext cx="150881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0B6870E5-B772-4665-9D8A-A38E6E94DA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9884" y="4289834"/>
                <a:ext cx="1508811" cy="409023"/>
              </a:xfrm>
              <a:prstGeom prst="rect">
                <a:avLst/>
              </a:prstGeom>
              <a:blipFill>
                <a:blip r:embed="rId4"/>
                <a:stretch>
                  <a:fillRect l="-4049" t="-2985" r="-3239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D087CE50-6B10-4A5C-AD6A-DB641F0CF7FE}"/>
                  </a:ext>
                </a:extLst>
              </p:cNvPr>
              <p:cNvSpPr txBox="1"/>
              <p:nvPr/>
            </p:nvSpPr>
            <p:spPr>
              <a:xfrm>
                <a:off x="4374472" y="1300378"/>
                <a:ext cx="2283781" cy="5245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−0.8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+0.16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D087CE50-6B10-4A5C-AD6A-DB641F0CF7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4472" y="1300378"/>
                <a:ext cx="2283781" cy="5245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AD494A6E-B8E5-49B5-9EDE-F285D94F75BC}"/>
                  </a:ext>
                </a:extLst>
              </p:cNvPr>
              <p:cNvSpPr txBox="1"/>
              <p:nvPr/>
            </p:nvSpPr>
            <p:spPr>
              <a:xfrm>
                <a:off x="4642282" y="1994316"/>
                <a:ext cx="1989337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−0.8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+0.16=0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AD494A6E-B8E5-49B5-9EDE-F285D94F75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2282" y="1994316"/>
                <a:ext cx="1989337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22">
                <a:extLst>
                  <a:ext uri="{FF2B5EF4-FFF2-40B4-BE49-F238E27FC236}">
                    <a16:creationId xmlns:a16="http://schemas.microsoft.com/office/drawing/2014/main" id="{CA846651-82E5-4AFD-AEFA-59B36D86E59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22">
                <a:extLst>
                  <a:ext uri="{FF2B5EF4-FFF2-40B4-BE49-F238E27FC236}">
                    <a16:creationId xmlns:a16="http://schemas.microsoft.com/office/drawing/2014/main" id="{CA846651-82E5-4AFD-AEFA-59B36D86E5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23">
                <a:extLst>
                  <a:ext uri="{FF2B5EF4-FFF2-40B4-BE49-F238E27FC236}">
                    <a16:creationId xmlns:a16="http://schemas.microsoft.com/office/drawing/2014/main" id="{256D400C-64AC-4F33-B62A-0475779E3549}"/>
                  </a:ext>
                </a:extLst>
              </p:cNvPr>
              <p:cNvSpPr txBox="1"/>
              <p:nvPr/>
            </p:nvSpPr>
            <p:spPr>
              <a:xfrm>
                <a:off x="1435956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23">
                <a:extLst>
                  <a:ext uri="{FF2B5EF4-FFF2-40B4-BE49-F238E27FC236}">
                    <a16:creationId xmlns:a16="http://schemas.microsoft.com/office/drawing/2014/main" id="{256D400C-64AC-4F33-B62A-0475779E35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956" y="0"/>
                <a:ext cx="1231619" cy="307777"/>
              </a:xfrm>
              <a:prstGeom prst="rect">
                <a:avLst/>
              </a:prstGeom>
              <a:blipFill>
                <a:blip r:embed="rId8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4">
                <a:extLst>
                  <a:ext uri="{FF2B5EF4-FFF2-40B4-BE49-F238E27FC236}">
                    <a16:creationId xmlns:a16="http://schemas.microsoft.com/office/drawing/2014/main" id="{DD92899C-5401-4FD6-BC28-ACD4F3F0D074}"/>
                  </a:ext>
                </a:extLst>
              </p:cNvPr>
              <p:cNvSpPr txBox="1"/>
              <p:nvPr/>
            </p:nvSpPr>
            <p:spPr>
              <a:xfrm>
                <a:off x="2669710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24">
                <a:extLst>
                  <a:ext uri="{FF2B5EF4-FFF2-40B4-BE49-F238E27FC236}">
                    <a16:creationId xmlns:a16="http://schemas.microsoft.com/office/drawing/2014/main" id="{DD92899C-5401-4FD6-BC28-ACD4F3F0D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9710" y="0"/>
                <a:ext cx="1990288" cy="307777"/>
              </a:xfrm>
              <a:prstGeom prst="rect">
                <a:avLst/>
              </a:prstGeom>
              <a:blipFill>
                <a:blip r:embed="rId9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C01344FE-5FDA-40EF-8F80-6F407DFC86AE}"/>
                  </a:ext>
                </a:extLst>
              </p:cNvPr>
              <p:cNvSpPr txBox="1"/>
              <p:nvPr/>
            </p:nvSpPr>
            <p:spPr>
              <a:xfrm>
                <a:off x="5895513" y="2510702"/>
                <a:ext cx="851516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=0.4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C01344FE-5FDA-40EF-8F80-6F407DFC86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5513" y="2510702"/>
                <a:ext cx="851516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23">
                <a:extLst>
                  <a:ext uri="{FF2B5EF4-FFF2-40B4-BE49-F238E27FC236}">
                    <a16:creationId xmlns:a16="http://schemas.microsoft.com/office/drawing/2014/main" id="{8BDA4A24-555E-4FAA-A198-2B59F0188EB2}"/>
                  </a:ext>
                </a:extLst>
              </p:cNvPr>
              <p:cNvSpPr txBox="1"/>
              <p:nvPr/>
            </p:nvSpPr>
            <p:spPr>
              <a:xfrm>
                <a:off x="5920658" y="3028765"/>
                <a:ext cx="1577804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𝐵𝑡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23">
                <a:extLst>
                  <a:ext uri="{FF2B5EF4-FFF2-40B4-BE49-F238E27FC236}">
                    <a16:creationId xmlns:a16="http://schemas.microsoft.com/office/drawing/2014/main" id="{8BDA4A24-555E-4FAA-A198-2B59F0188E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0658" y="3028765"/>
                <a:ext cx="1577804" cy="307777"/>
              </a:xfrm>
              <a:prstGeom prst="rect">
                <a:avLst/>
              </a:prstGeom>
              <a:blipFill>
                <a:blip r:embed="rId11"/>
                <a:stretch>
                  <a:fillRect b="-1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53">
            <a:extLst>
              <a:ext uri="{FF2B5EF4-FFF2-40B4-BE49-F238E27FC236}">
                <a16:creationId xmlns:a16="http://schemas.microsoft.com/office/drawing/2014/main" id="{15D46325-4F67-4FC2-8732-F7C48375C2E2}"/>
              </a:ext>
            </a:extLst>
          </p:cNvPr>
          <p:cNvSpPr/>
          <p:nvPr/>
        </p:nvSpPr>
        <p:spPr>
          <a:xfrm>
            <a:off x="6418642" y="1620173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4">
            <a:extLst>
              <a:ext uri="{FF2B5EF4-FFF2-40B4-BE49-F238E27FC236}">
                <a16:creationId xmlns:a16="http://schemas.microsoft.com/office/drawing/2014/main" id="{A07E8E87-188F-4C8C-9CEA-8DCA731527CA}"/>
              </a:ext>
            </a:extLst>
          </p:cNvPr>
          <p:cNvSpPr txBox="1"/>
          <p:nvPr/>
        </p:nvSpPr>
        <p:spPr>
          <a:xfrm>
            <a:off x="6640494" y="1559777"/>
            <a:ext cx="15003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the auxiliary equation</a:t>
            </a:r>
          </a:p>
        </p:txBody>
      </p:sp>
      <p:sp>
        <p:nvSpPr>
          <p:cNvPr id="52" name="Arc 53">
            <a:extLst>
              <a:ext uri="{FF2B5EF4-FFF2-40B4-BE49-F238E27FC236}">
                <a16:creationId xmlns:a16="http://schemas.microsoft.com/office/drawing/2014/main" id="{98BA20AF-2058-4EF4-92F2-D2416398D740}"/>
              </a:ext>
            </a:extLst>
          </p:cNvPr>
          <p:cNvSpPr/>
          <p:nvPr/>
        </p:nvSpPr>
        <p:spPr>
          <a:xfrm>
            <a:off x="6579920" y="2136558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Arc 53">
            <a:extLst>
              <a:ext uri="{FF2B5EF4-FFF2-40B4-BE49-F238E27FC236}">
                <a16:creationId xmlns:a16="http://schemas.microsoft.com/office/drawing/2014/main" id="{A0E13392-A224-4570-9EC5-FC155B08FC13}"/>
              </a:ext>
            </a:extLst>
          </p:cNvPr>
          <p:cNvSpPr/>
          <p:nvPr/>
        </p:nvSpPr>
        <p:spPr>
          <a:xfrm>
            <a:off x="7281256" y="2695851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4">
            <a:extLst>
              <a:ext uri="{FF2B5EF4-FFF2-40B4-BE49-F238E27FC236}">
                <a16:creationId xmlns:a16="http://schemas.microsoft.com/office/drawing/2014/main" id="{084BD64E-11C8-4A4C-8FC2-B49DF1ACB068}"/>
              </a:ext>
            </a:extLst>
          </p:cNvPr>
          <p:cNvSpPr txBox="1"/>
          <p:nvPr/>
        </p:nvSpPr>
        <p:spPr>
          <a:xfrm>
            <a:off x="6747025" y="2269990"/>
            <a:ext cx="674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Solve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5CB05F2D-CA81-46CD-8209-33182AF8E3C8}"/>
                  </a:ext>
                </a:extLst>
              </p:cNvPr>
              <p:cNvSpPr txBox="1"/>
              <p:nvPr/>
            </p:nvSpPr>
            <p:spPr>
              <a:xfrm>
                <a:off x="7474999" y="2438666"/>
                <a:ext cx="1589102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Choose the appropriate form from above. There is a repeated root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5CB05F2D-CA81-46CD-8209-33182AF8E3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4999" y="2438666"/>
                <a:ext cx="1589102" cy="1015663"/>
              </a:xfrm>
              <a:prstGeom prst="rect">
                <a:avLst/>
              </a:prstGeom>
              <a:blipFill>
                <a:blip r:embed="rId12"/>
                <a:stretch>
                  <a:fillRect r="-3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23">
                <a:extLst>
                  <a:ext uri="{FF2B5EF4-FFF2-40B4-BE49-F238E27FC236}">
                    <a16:creationId xmlns:a16="http://schemas.microsoft.com/office/drawing/2014/main" id="{CAACD013-1AD6-48D2-9168-84A4BE6FAA16}"/>
                  </a:ext>
                </a:extLst>
              </p:cNvPr>
              <p:cNvSpPr txBox="1"/>
              <p:nvPr/>
            </p:nvSpPr>
            <p:spPr>
              <a:xfrm>
                <a:off x="79151" y="1120066"/>
                <a:ext cx="1594732" cy="3125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𝑨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𝑩𝒕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Box 23">
                <a:extLst>
                  <a:ext uri="{FF2B5EF4-FFF2-40B4-BE49-F238E27FC236}">
                    <a16:creationId xmlns:a16="http://schemas.microsoft.com/office/drawing/2014/main" id="{CAACD013-1AD6-48D2-9168-84A4BE6FAA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51" y="1120066"/>
                <a:ext cx="1594732" cy="312586"/>
              </a:xfrm>
              <a:prstGeom prst="rect">
                <a:avLst/>
              </a:prstGeom>
              <a:blipFill>
                <a:blip r:embed="rId13"/>
                <a:stretch>
                  <a:fillRect b="-784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5645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8" grpId="0"/>
      <p:bldP spid="49" grpId="0"/>
      <p:bldP spid="50" grpId="0" animBg="1"/>
      <p:bldP spid="51" grpId="0"/>
      <p:bldP spid="52" grpId="0" animBg="1"/>
      <p:bldP spid="53" grpId="0" animBg="1"/>
      <p:bldP spid="54" grpId="0"/>
      <p:bldP spid="55" grpId="0"/>
      <p:bldP spid="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">
            <a:extLst>
              <a:ext uri="{FF2B5EF4-FFF2-40B4-BE49-F238E27FC236}">
                <a16:creationId xmlns:a16="http://schemas.microsoft.com/office/drawing/2014/main" id="{BF9952A8-88E0-4294-967B-061546A2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431" y="1600199"/>
                <a:ext cx="3666478" cy="4800601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use ‘coupled’ first-order differential equations when there are multiple variables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At the start of 2010, a survey began on the number of bears and fish on a remote island in Northern Canada. After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years the number of bears,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and the number of fish,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in the area are modelled by the differential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−0.8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+0.16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general solution for the number of bears on the island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general solution for the number of fish on the island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431" y="1600199"/>
                <a:ext cx="3666478" cy="4800601"/>
              </a:xfrm>
              <a:blipFill>
                <a:blip r:embed="rId2"/>
                <a:stretch>
                  <a:fillRect l="-333" t="-1015" r="-1664" b="-1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1E9B511E-9116-4239-8BBB-E515A7239FEC}"/>
                  </a:ext>
                </a:extLst>
              </p:cNvPr>
              <p:cNvSpPr txBox="1"/>
              <p:nvPr/>
            </p:nvSpPr>
            <p:spPr>
              <a:xfrm>
                <a:off x="1412340" y="3675709"/>
                <a:ext cx="137172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1E9B511E-9116-4239-8BBB-E515A7239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340" y="3675709"/>
                <a:ext cx="1371721" cy="409023"/>
              </a:xfrm>
              <a:prstGeom prst="rect">
                <a:avLst/>
              </a:prstGeom>
              <a:blipFill>
                <a:blip r:embed="rId3"/>
                <a:stretch>
                  <a:fillRect l="-3111" t="-1493" r="-3556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0B6870E5-B772-4665-9D8A-A38E6E94DA5E}"/>
                  </a:ext>
                </a:extLst>
              </p:cNvPr>
              <p:cNvSpPr txBox="1"/>
              <p:nvPr/>
            </p:nvSpPr>
            <p:spPr>
              <a:xfrm>
                <a:off x="1419884" y="4289834"/>
                <a:ext cx="150881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0B6870E5-B772-4665-9D8A-A38E6E94DA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9884" y="4289834"/>
                <a:ext cx="1508811" cy="409023"/>
              </a:xfrm>
              <a:prstGeom prst="rect">
                <a:avLst/>
              </a:prstGeom>
              <a:blipFill>
                <a:blip r:embed="rId4"/>
                <a:stretch>
                  <a:fillRect l="-4049" t="-2985" r="-3239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22">
                <a:extLst>
                  <a:ext uri="{FF2B5EF4-FFF2-40B4-BE49-F238E27FC236}">
                    <a16:creationId xmlns:a16="http://schemas.microsoft.com/office/drawing/2014/main" id="{CA846651-82E5-4AFD-AEFA-59B36D86E59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22">
                <a:extLst>
                  <a:ext uri="{FF2B5EF4-FFF2-40B4-BE49-F238E27FC236}">
                    <a16:creationId xmlns:a16="http://schemas.microsoft.com/office/drawing/2014/main" id="{CA846651-82E5-4AFD-AEFA-59B36D86E5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23">
                <a:extLst>
                  <a:ext uri="{FF2B5EF4-FFF2-40B4-BE49-F238E27FC236}">
                    <a16:creationId xmlns:a16="http://schemas.microsoft.com/office/drawing/2014/main" id="{256D400C-64AC-4F33-B62A-0475779E3549}"/>
                  </a:ext>
                </a:extLst>
              </p:cNvPr>
              <p:cNvSpPr txBox="1"/>
              <p:nvPr/>
            </p:nvSpPr>
            <p:spPr>
              <a:xfrm>
                <a:off x="1435956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23">
                <a:extLst>
                  <a:ext uri="{FF2B5EF4-FFF2-40B4-BE49-F238E27FC236}">
                    <a16:creationId xmlns:a16="http://schemas.microsoft.com/office/drawing/2014/main" id="{256D400C-64AC-4F33-B62A-0475779E35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956" y="0"/>
                <a:ext cx="1231619" cy="307777"/>
              </a:xfrm>
              <a:prstGeom prst="rect">
                <a:avLst/>
              </a:prstGeom>
              <a:blipFill>
                <a:blip r:embed="rId6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4">
                <a:extLst>
                  <a:ext uri="{FF2B5EF4-FFF2-40B4-BE49-F238E27FC236}">
                    <a16:creationId xmlns:a16="http://schemas.microsoft.com/office/drawing/2014/main" id="{DD92899C-5401-4FD6-BC28-ACD4F3F0D074}"/>
                  </a:ext>
                </a:extLst>
              </p:cNvPr>
              <p:cNvSpPr txBox="1"/>
              <p:nvPr/>
            </p:nvSpPr>
            <p:spPr>
              <a:xfrm>
                <a:off x="2669710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24">
                <a:extLst>
                  <a:ext uri="{FF2B5EF4-FFF2-40B4-BE49-F238E27FC236}">
                    <a16:creationId xmlns:a16="http://schemas.microsoft.com/office/drawing/2014/main" id="{DD92899C-5401-4FD6-BC28-ACD4F3F0D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9710" y="0"/>
                <a:ext cx="1990288" cy="307777"/>
              </a:xfrm>
              <a:prstGeom prst="rect">
                <a:avLst/>
              </a:prstGeom>
              <a:blipFill>
                <a:blip r:embed="rId7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23">
                <a:extLst>
                  <a:ext uri="{FF2B5EF4-FFF2-40B4-BE49-F238E27FC236}">
                    <a16:creationId xmlns:a16="http://schemas.microsoft.com/office/drawing/2014/main" id="{69BC0FBD-3E07-4D55-AD9C-1C2539B049E2}"/>
                  </a:ext>
                </a:extLst>
              </p:cNvPr>
              <p:cNvSpPr txBox="1"/>
              <p:nvPr/>
            </p:nvSpPr>
            <p:spPr>
              <a:xfrm>
                <a:off x="4553496" y="1306498"/>
                <a:ext cx="1577804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𝐵𝑡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23">
                <a:extLst>
                  <a:ext uri="{FF2B5EF4-FFF2-40B4-BE49-F238E27FC236}">
                    <a16:creationId xmlns:a16="http://schemas.microsoft.com/office/drawing/2014/main" id="{69BC0FBD-3E07-4D55-AD9C-1C2539B049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3496" y="1306498"/>
                <a:ext cx="1577804" cy="307777"/>
              </a:xfrm>
              <a:prstGeom prst="rect">
                <a:avLst/>
              </a:prstGeom>
              <a:blipFill>
                <a:blip r:embed="rId8"/>
                <a:stretch>
                  <a:fillRect b="-784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3">
                <a:extLst>
                  <a:ext uri="{FF2B5EF4-FFF2-40B4-BE49-F238E27FC236}">
                    <a16:creationId xmlns:a16="http://schemas.microsoft.com/office/drawing/2014/main" id="{B19E86DE-F3AB-46B4-BD15-42D73AF37549}"/>
                  </a:ext>
                </a:extLst>
              </p:cNvPr>
              <p:cNvSpPr txBox="1"/>
              <p:nvPr/>
            </p:nvSpPr>
            <p:spPr>
              <a:xfrm>
                <a:off x="4448442" y="1742985"/>
                <a:ext cx="3662541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𝐵𝑡</m:t>
                          </m:r>
                        </m:e>
                      </m:d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0.4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𝐵𝑡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0.4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3">
                <a:extLst>
                  <a:ext uri="{FF2B5EF4-FFF2-40B4-BE49-F238E27FC236}">
                    <a16:creationId xmlns:a16="http://schemas.microsoft.com/office/drawing/2014/main" id="{B19E86DE-F3AB-46B4-BD15-42D73AF375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8442" y="1742985"/>
                <a:ext cx="3662541" cy="501356"/>
              </a:xfrm>
              <a:prstGeom prst="rect">
                <a:avLst/>
              </a:prstGeom>
              <a:blipFill>
                <a:blip r:embed="rId9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3">
                <a:extLst>
                  <a:ext uri="{FF2B5EF4-FFF2-40B4-BE49-F238E27FC236}">
                    <a16:creationId xmlns:a16="http://schemas.microsoft.com/office/drawing/2014/main" id="{5FE8AC82-8BC0-473E-A8AB-9040B2B0DAB0}"/>
                  </a:ext>
                </a:extLst>
              </p:cNvPr>
              <p:cNvSpPr txBox="1"/>
              <p:nvPr/>
            </p:nvSpPr>
            <p:spPr>
              <a:xfrm>
                <a:off x="4467677" y="2339269"/>
                <a:ext cx="2752099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=0.4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𝐵𝑡</m:t>
                          </m:r>
                        </m:e>
                      </m:d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0.4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3">
                <a:extLst>
                  <a:ext uri="{FF2B5EF4-FFF2-40B4-BE49-F238E27FC236}">
                    <a16:creationId xmlns:a16="http://schemas.microsoft.com/office/drawing/2014/main" id="{5FE8AC82-8BC0-473E-A8AB-9040B2B0D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7677" y="2339269"/>
                <a:ext cx="2752099" cy="501356"/>
              </a:xfrm>
              <a:prstGeom prst="rect">
                <a:avLst/>
              </a:prstGeom>
              <a:blipFill>
                <a:blip r:embed="rId10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3">
                <a:extLst>
                  <a:ext uri="{FF2B5EF4-FFF2-40B4-BE49-F238E27FC236}">
                    <a16:creationId xmlns:a16="http://schemas.microsoft.com/office/drawing/2014/main" id="{4FE7C624-55E0-423A-851B-7E90B75CE5C7}"/>
                  </a:ext>
                </a:extLst>
              </p:cNvPr>
              <p:cNvSpPr txBox="1"/>
              <p:nvPr/>
            </p:nvSpPr>
            <p:spPr>
              <a:xfrm>
                <a:off x="4469155" y="2962185"/>
                <a:ext cx="3035767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𝐵𝑡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3">
                <a:extLst>
                  <a:ext uri="{FF2B5EF4-FFF2-40B4-BE49-F238E27FC236}">
                    <a16:creationId xmlns:a16="http://schemas.microsoft.com/office/drawing/2014/main" id="{4FE7C624-55E0-423A-851B-7E90B75CE5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9155" y="2962185"/>
                <a:ext cx="3035767" cy="501356"/>
              </a:xfrm>
              <a:prstGeom prst="rect">
                <a:avLst/>
              </a:prstGeom>
              <a:blipFill>
                <a:blip r:embed="rId11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54">
                <a:extLst>
                  <a:ext uri="{FF2B5EF4-FFF2-40B4-BE49-F238E27FC236}">
                    <a16:creationId xmlns:a16="http://schemas.microsoft.com/office/drawing/2014/main" id="{B599722D-69DA-43DB-984B-BDC3FCC791A6}"/>
                  </a:ext>
                </a:extLst>
              </p:cNvPr>
              <p:cNvSpPr txBox="1"/>
              <p:nvPr/>
            </p:nvSpPr>
            <p:spPr>
              <a:xfrm>
                <a:off x="4651899" y="3592765"/>
                <a:ext cx="399495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Now we can replace all the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terms in the first equation with expressions in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…</a:t>
                </a:r>
              </a:p>
            </p:txBody>
          </p:sp>
        </mc:Choice>
        <mc:Fallback xmlns="">
          <p:sp>
            <p:nvSpPr>
              <p:cNvPr id="24" name="TextBox 54">
                <a:extLst>
                  <a:ext uri="{FF2B5EF4-FFF2-40B4-BE49-F238E27FC236}">
                    <a16:creationId xmlns:a16="http://schemas.microsoft.com/office/drawing/2014/main" id="{B599722D-69DA-43DB-984B-BDC3FCC791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899" y="3592765"/>
                <a:ext cx="3994952" cy="523220"/>
              </a:xfrm>
              <a:prstGeom prst="rect">
                <a:avLst/>
              </a:prstGeom>
              <a:blipFill>
                <a:blip r:embed="rId12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53">
            <a:extLst>
              <a:ext uri="{FF2B5EF4-FFF2-40B4-BE49-F238E27FC236}">
                <a16:creationId xmlns:a16="http://schemas.microsoft.com/office/drawing/2014/main" id="{F71A2755-1437-47EC-90D0-869791CAE443}"/>
              </a:ext>
            </a:extLst>
          </p:cNvPr>
          <p:cNvSpPr/>
          <p:nvPr/>
        </p:nvSpPr>
        <p:spPr>
          <a:xfrm>
            <a:off x="7936725" y="1540274"/>
            <a:ext cx="235170" cy="46348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54">
            <a:extLst>
              <a:ext uri="{FF2B5EF4-FFF2-40B4-BE49-F238E27FC236}">
                <a16:creationId xmlns:a16="http://schemas.microsoft.com/office/drawing/2014/main" id="{263EB7DF-6312-4163-A6EC-E2F4A3A6E19D}"/>
              </a:ext>
            </a:extLst>
          </p:cNvPr>
          <p:cNvSpPr txBox="1"/>
          <p:nvPr/>
        </p:nvSpPr>
        <p:spPr>
          <a:xfrm>
            <a:off x="8016537" y="1408857"/>
            <a:ext cx="12339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using the product rule</a:t>
            </a:r>
          </a:p>
        </p:txBody>
      </p:sp>
      <p:sp>
        <p:nvSpPr>
          <p:cNvPr id="27" name="Arc 53">
            <a:extLst>
              <a:ext uri="{FF2B5EF4-FFF2-40B4-BE49-F238E27FC236}">
                <a16:creationId xmlns:a16="http://schemas.microsoft.com/office/drawing/2014/main" id="{887EB9BC-6084-43E9-8AFE-A8F2DA41EF0A}"/>
              </a:ext>
            </a:extLst>
          </p:cNvPr>
          <p:cNvSpPr/>
          <p:nvPr/>
        </p:nvSpPr>
        <p:spPr>
          <a:xfrm>
            <a:off x="7892337" y="2117323"/>
            <a:ext cx="235170" cy="46348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c 53">
            <a:extLst>
              <a:ext uri="{FF2B5EF4-FFF2-40B4-BE49-F238E27FC236}">
                <a16:creationId xmlns:a16="http://schemas.microsoft.com/office/drawing/2014/main" id="{77C0EA52-19D2-46C0-A636-8079338F8CA5}"/>
              </a:ext>
            </a:extLst>
          </p:cNvPr>
          <p:cNvSpPr/>
          <p:nvPr/>
        </p:nvSpPr>
        <p:spPr>
          <a:xfrm>
            <a:off x="7333044" y="2658861"/>
            <a:ext cx="235170" cy="46348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54">
            <a:extLst>
              <a:ext uri="{FF2B5EF4-FFF2-40B4-BE49-F238E27FC236}">
                <a16:creationId xmlns:a16="http://schemas.microsoft.com/office/drawing/2014/main" id="{7B27596D-9786-4C02-B1C2-2DA6AA283093}"/>
              </a:ext>
            </a:extLst>
          </p:cNvPr>
          <p:cNvSpPr txBox="1"/>
          <p:nvPr/>
        </p:nvSpPr>
        <p:spPr>
          <a:xfrm>
            <a:off x="8018017" y="2085040"/>
            <a:ext cx="1233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differentials</a:t>
            </a:r>
          </a:p>
        </p:txBody>
      </p:sp>
      <p:sp>
        <p:nvSpPr>
          <p:cNvPr id="31" name="TextBox 54">
            <a:extLst>
              <a:ext uri="{FF2B5EF4-FFF2-40B4-BE49-F238E27FC236}">
                <a16:creationId xmlns:a16="http://schemas.microsoft.com/office/drawing/2014/main" id="{B9D835EB-5FEC-4F0C-A2CF-823383C079A4}"/>
              </a:ext>
            </a:extLst>
          </p:cNvPr>
          <p:cNvSpPr txBox="1"/>
          <p:nvPr/>
        </p:nvSpPr>
        <p:spPr>
          <a:xfrm>
            <a:off x="7458724" y="2741989"/>
            <a:ext cx="841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Expand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358D381-F499-4FC1-8120-505DE93D77F0}"/>
              </a:ext>
            </a:extLst>
          </p:cNvPr>
          <p:cNvSpPr/>
          <p:nvPr/>
        </p:nvSpPr>
        <p:spPr>
          <a:xfrm>
            <a:off x="4989249" y="1278384"/>
            <a:ext cx="1056443" cy="3639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0498DA84-02A8-45F9-A4DC-38AF80F3E748}"/>
              </a:ext>
            </a:extLst>
          </p:cNvPr>
          <p:cNvSpPr/>
          <p:nvPr/>
        </p:nvSpPr>
        <p:spPr>
          <a:xfrm>
            <a:off x="4999606" y="1759258"/>
            <a:ext cx="3016930" cy="52230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567E27D-15B8-4A76-B46C-3727E9352558}"/>
              </a:ext>
            </a:extLst>
          </p:cNvPr>
          <p:cNvSpPr/>
          <p:nvPr/>
        </p:nvSpPr>
        <p:spPr>
          <a:xfrm>
            <a:off x="1349406" y="3622089"/>
            <a:ext cx="1553592" cy="5504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23">
                <a:extLst>
                  <a:ext uri="{FF2B5EF4-FFF2-40B4-BE49-F238E27FC236}">
                    <a16:creationId xmlns:a16="http://schemas.microsoft.com/office/drawing/2014/main" id="{AFEA307A-2EF5-4C36-B1E9-D81B819CC7A5}"/>
                  </a:ext>
                </a:extLst>
              </p:cNvPr>
              <p:cNvSpPr txBox="1"/>
              <p:nvPr/>
            </p:nvSpPr>
            <p:spPr>
              <a:xfrm>
                <a:off x="79151" y="1120066"/>
                <a:ext cx="1594732" cy="3125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𝑨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𝑩𝒕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23">
                <a:extLst>
                  <a:ext uri="{FF2B5EF4-FFF2-40B4-BE49-F238E27FC236}">
                    <a16:creationId xmlns:a16="http://schemas.microsoft.com/office/drawing/2014/main" id="{AFEA307A-2EF5-4C36-B1E9-D81B819CC7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51" y="1120066"/>
                <a:ext cx="1594732" cy="312586"/>
              </a:xfrm>
              <a:prstGeom prst="rect">
                <a:avLst/>
              </a:prstGeom>
              <a:blipFill>
                <a:blip r:embed="rId13"/>
                <a:stretch>
                  <a:fillRect b="-784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3690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 animBg="1"/>
      <p:bldP spid="26" grpId="0"/>
      <p:bldP spid="27" grpId="0" animBg="1"/>
      <p:bldP spid="28" grpId="0" animBg="1"/>
      <p:bldP spid="29" grpId="0"/>
      <p:bldP spid="31" grpId="0"/>
      <p:bldP spid="2" grpId="0" animBg="1"/>
      <p:bldP spid="2" grpId="1" animBg="1"/>
      <p:bldP spid="32" grpId="0" animBg="1"/>
      <p:bldP spid="32" grpId="1" animBg="1"/>
      <p:bldP spid="33" grpId="0" animBg="1"/>
      <p:bldP spid="3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">
            <a:extLst>
              <a:ext uri="{FF2B5EF4-FFF2-40B4-BE49-F238E27FC236}">
                <a16:creationId xmlns:a16="http://schemas.microsoft.com/office/drawing/2014/main" id="{BF9952A8-88E0-4294-967B-061546A2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431" y="1600199"/>
                <a:ext cx="3666478" cy="4800601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use ‘coupled’ first-order differential equations when there are multiple variables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At the start of 2010, a survey began on the number of bears and fish on a remote island in Northern Canada. After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years the number of bears,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and the number of fish,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in the area are modelled by the differential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𝑑𝑡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−0.8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+0.16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general solution for the number of bears on the island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general solution for the number of fish on the island at time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431" y="1600199"/>
                <a:ext cx="3666478" cy="4800601"/>
              </a:xfrm>
              <a:blipFill>
                <a:blip r:embed="rId2"/>
                <a:stretch>
                  <a:fillRect l="-333" t="-1015" r="-1664" b="-1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1E9B511E-9116-4239-8BBB-E515A7239FEC}"/>
                  </a:ext>
                </a:extLst>
              </p:cNvPr>
              <p:cNvSpPr txBox="1"/>
              <p:nvPr/>
            </p:nvSpPr>
            <p:spPr>
              <a:xfrm>
                <a:off x="5851168" y="2388449"/>
                <a:ext cx="1371722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1E9B511E-9116-4239-8BBB-E515A7239F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1168" y="2388449"/>
                <a:ext cx="1371722" cy="409023"/>
              </a:xfrm>
              <a:prstGeom prst="rect">
                <a:avLst/>
              </a:prstGeom>
              <a:blipFill>
                <a:blip r:embed="rId3"/>
                <a:stretch>
                  <a:fillRect l="-3111" t="-1493" r="-3556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0B6870E5-B772-4665-9D8A-A38E6E94DA5E}"/>
                  </a:ext>
                </a:extLst>
              </p:cNvPr>
              <p:cNvSpPr txBox="1"/>
              <p:nvPr/>
            </p:nvSpPr>
            <p:spPr>
              <a:xfrm>
                <a:off x="1419884" y="4289834"/>
                <a:ext cx="150881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0B6870E5-B772-4665-9D8A-A38E6E94DA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9884" y="4289834"/>
                <a:ext cx="1508811" cy="409023"/>
              </a:xfrm>
              <a:prstGeom prst="rect">
                <a:avLst/>
              </a:prstGeom>
              <a:blipFill>
                <a:blip r:embed="rId4"/>
                <a:stretch>
                  <a:fillRect l="-4049" t="-2985" r="-3239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22">
                <a:extLst>
                  <a:ext uri="{FF2B5EF4-FFF2-40B4-BE49-F238E27FC236}">
                    <a16:creationId xmlns:a16="http://schemas.microsoft.com/office/drawing/2014/main" id="{CA846651-82E5-4AFD-AEFA-59B36D86E59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22">
                <a:extLst>
                  <a:ext uri="{FF2B5EF4-FFF2-40B4-BE49-F238E27FC236}">
                    <a16:creationId xmlns:a16="http://schemas.microsoft.com/office/drawing/2014/main" id="{CA846651-82E5-4AFD-AEFA-59B36D86E5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23">
                <a:extLst>
                  <a:ext uri="{FF2B5EF4-FFF2-40B4-BE49-F238E27FC236}">
                    <a16:creationId xmlns:a16="http://schemas.microsoft.com/office/drawing/2014/main" id="{256D400C-64AC-4F33-B62A-0475779E3549}"/>
                  </a:ext>
                </a:extLst>
              </p:cNvPr>
              <p:cNvSpPr txBox="1"/>
              <p:nvPr/>
            </p:nvSpPr>
            <p:spPr>
              <a:xfrm>
                <a:off x="1435956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23">
                <a:extLst>
                  <a:ext uri="{FF2B5EF4-FFF2-40B4-BE49-F238E27FC236}">
                    <a16:creationId xmlns:a16="http://schemas.microsoft.com/office/drawing/2014/main" id="{256D400C-64AC-4F33-B62A-0475779E35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956" y="0"/>
                <a:ext cx="1231619" cy="307777"/>
              </a:xfrm>
              <a:prstGeom prst="rect">
                <a:avLst/>
              </a:prstGeom>
              <a:blipFill>
                <a:blip r:embed="rId6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4">
                <a:extLst>
                  <a:ext uri="{FF2B5EF4-FFF2-40B4-BE49-F238E27FC236}">
                    <a16:creationId xmlns:a16="http://schemas.microsoft.com/office/drawing/2014/main" id="{DD92899C-5401-4FD6-BC28-ACD4F3F0D074}"/>
                  </a:ext>
                </a:extLst>
              </p:cNvPr>
              <p:cNvSpPr txBox="1"/>
              <p:nvPr/>
            </p:nvSpPr>
            <p:spPr>
              <a:xfrm>
                <a:off x="2669710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24">
                <a:extLst>
                  <a:ext uri="{FF2B5EF4-FFF2-40B4-BE49-F238E27FC236}">
                    <a16:creationId xmlns:a16="http://schemas.microsoft.com/office/drawing/2014/main" id="{DD92899C-5401-4FD6-BC28-ACD4F3F0D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9710" y="0"/>
                <a:ext cx="1990288" cy="307777"/>
              </a:xfrm>
              <a:prstGeom prst="rect">
                <a:avLst/>
              </a:prstGeom>
              <a:blipFill>
                <a:blip r:embed="rId7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23">
                <a:extLst>
                  <a:ext uri="{FF2B5EF4-FFF2-40B4-BE49-F238E27FC236}">
                    <a16:creationId xmlns:a16="http://schemas.microsoft.com/office/drawing/2014/main" id="{69BC0FBD-3E07-4D55-AD9C-1C2539B049E2}"/>
                  </a:ext>
                </a:extLst>
              </p:cNvPr>
              <p:cNvSpPr txBox="1"/>
              <p:nvPr/>
            </p:nvSpPr>
            <p:spPr>
              <a:xfrm>
                <a:off x="4500226" y="1324253"/>
                <a:ext cx="1577804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𝐵𝑡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23">
                <a:extLst>
                  <a:ext uri="{FF2B5EF4-FFF2-40B4-BE49-F238E27FC236}">
                    <a16:creationId xmlns:a16="http://schemas.microsoft.com/office/drawing/2014/main" id="{69BC0FBD-3E07-4D55-AD9C-1C2539B049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0226" y="1324253"/>
                <a:ext cx="1577804" cy="307777"/>
              </a:xfrm>
              <a:prstGeom prst="rect">
                <a:avLst/>
              </a:prstGeom>
              <a:blipFill>
                <a:blip r:embed="rId8"/>
                <a:stretch>
                  <a:fillRect b="-784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3">
                <a:extLst>
                  <a:ext uri="{FF2B5EF4-FFF2-40B4-BE49-F238E27FC236}">
                    <a16:creationId xmlns:a16="http://schemas.microsoft.com/office/drawing/2014/main" id="{4FE7C624-55E0-423A-851B-7E90B75CE5C7}"/>
                  </a:ext>
                </a:extLst>
              </p:cNvPr>
              <p:cNvSpPr txBox="1"/>
              <p:nvPr/>
            </p:nvSpPr>
            <p:spPr>
              <a:xfrm>
                <a:off x="6182545" y="1204407"/>
                <a:ext cx="3035767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𝐵𝑡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3">
                <a:extLst>
                  <a:ext uri="{FF2B5EF4-FFF2-40B4-BE49-F238E27FC236}">
                    <a16:creationId xmlns:a16="http://schemas.microsoft.com/office/drawing/2014/main" id="{4FE7C624-55E0-423A-851B-7E90B75CE5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2545" y="1204407"/>
                <a:ext cx="3035767" cy="501356"/>
              </a:xfrm>
              <a:prstGeom prst="rect">
                <a:avLst/>
              </a:prstGeom>
              <a:blipFill>
                <a:blip r:embed="rId9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54">
                <a:extLst>
                  <a:ext uri="{FF2B5EF4-FFF2-40B4-BE49-F238E27FC236}">
                    <a16:creationId xmlns:a16="http://schemas.microsoft.com/office/drawing/2014/main" id="{B599722D-69DA-43DB-984B-BDC3FCC791A6}"/>
                  </a:ext>
                </a:extLst>
              </p:cNvPr>
              <p:cNvSpPr txBox="1"/>
              <p:nvPr/>
            </p:nvSpPr>
            <p:spPr>
              <a:xfrm>
                <a:off x="4421081" y="1701822"/>
                <a:ext cx="450985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Now we can replace all the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terms in the first equation with expressions in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…</a:t>
                </a:r>
              </a:p>
            </p:txBody>
          </p:sp>
        </mc:Choice>
        <mc:Fallback xmlns="">
          <p:sp>
            <p:nvSpPr>
              <p:cNvPr id="24" name="TextBox 54">
                <a:extLst>
                  <a:ext uri="{FF2B5EF4-FFF2-40B4-BE49-F238E27FC236}">
                    <a16:creationId xmlns:a16="http://schemas.microsoft.com/office/drawing/2014/main" id="{B599722D-69DA-43DB-984B-BDC3FCC791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1081" y="1701822"/>
                <a:ext cx="4509856" cy="523220"/>
              </a:xfrm>
              <a:prstGeom prst="rect">
                <a:avLst/>
              </a:prstGeom>
              <a:blipFill>
                <a:blip r:embed="rId10"/>
                <a:stretch>
                  <a:fillRect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257D9594-B9B4-4C5C-AABC-8DB75A2945D3}"/>
                  </a:ext>
                </a:extLst>
              </p:cNvPr>
              <p:cNvSpPr txBox="1"/>
              <p:nvPr/>
            </p:nvSpPr>
            <p:spPr>
              <a:xfrm>
                <a:off x="3915837" y="3027642"/>
                <a:ext cx="445205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0.4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0.4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𝐵𝑡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=0.3</m:t>
                      </m:r>
                      <m:r>
                        <a:rPr lang="en-GB" sz="1400" i="1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𝐵𝑡</m:t>
                      </m:r>
                      <m:r>
                        <a:rPr lang="en-GB" sz="1400" i="1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257D9594-B9B4-4C5C-AABC-8DB75A2945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5837" y="3027642"/>
                <a:ext cx="4452053" cy="215444"/>
              </a:xfrm>
              <a:prstGeom prst="rect">
                <a:avLst/>
              </a:prstGeom>
              <a:blipFill>
                <a:blip r:embed="rId11"/>
                <a:stretch>
                  <a:fillRect l="-410" r="-547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4D8045B4-2E09-4925-8504-3F3D9E35E260}"/>
                  </a:ext>
                </a:extLst>
              </p:cNvPr>
              <p:cNvSpPr txBox="1"/>
              <p:nvPr/>
            </p:nvSpPr>
            <p:spPr>
              <a:xfrm>
                <a:off x="3917316" y="3579538"/>
                <a:ext cx="488627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0.4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0.4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𝐵𝑡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𝐵𝑡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4D8045B4-2E09-4925-8504-3F3D9E35E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7316" y="3579538"/>
                <a:ext cx="4886273" cy="215444"/>
              </a:xfrm>
              <a:prstGeom prst="rect">
                <a:avLst/>
              </a:prstGeom>
              <a:blipFill>
                <a:blip r:embed="rId12"/>
                <a:stretch>
                  <a:fillRect l="-375" r="-624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13C21C30-8EAD-4CFA-9EF8-5E22B710893C}"/>
                  </a:ext>
                </a:extLst>
              </p:cNvPr>
              <p:cNvSpPr txBox="1"/>
              <p:nvPr/>
            </p:nvSpPr>
            <p:spPr>
              <a:xfrm>
                <a:off x="3945428" y="4113679"/>
                <a:ext cx="298498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𝐵𝑡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13C21C30-8EAD-4CFA-9EF8-5E22B71089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5428" y="4113679"/>
                <a:ext cx="2984984" cy="215444"/>
              </a:xfrm>
              <a:prstGeom prst="rect">
                <a:avLst/>
              </a:prstGeom>
              <a:blipFill>
                <a:blip r:embed="rId13"/>
                <a:stretch>
                  <a:fillRect l="-816" r="-1224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E951CC6B-2062-41E7-95DF-227D976FC1BA}"/>
                  </a:ext>
                </a:extLst>
              </p:cNvPr>
              <p:cNvSpPr txBox="1"/>
              <p:nvPr/>
            </p:nvSpPr>
            <p:spPr>
              <a:xfrm>
                <a:off x="1412340" y="3675709"/>
                <a:ext cx="137172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=0.3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+0.1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E951CC6B-2062-41E7-95DF-227D976FC1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340" y="3675709"/>
                <a:ext cx="1371721" cy="409023"/>
              </a:xfrm>
              <a:prstGeom prst="rect">
                <a:avLst/>
              </a:prstGeom>
              <a:blipFill>
                <a:blip r:embed="rId3"/>
                <a:stretch>
                  <a:fillRect l="-3111" t="-1493" r="-3556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666E2DA5-76D1-49FF-9C02-F7D7348CD744}"/>
                  </a:ext>
                </a:extLst>
              </p:cNvPr>
              <p:cNvSpPr txBox="1"/>
              <p:nvPr/>
            </p:nvSpPr>
            <p:spPr>
              <a:xfrm>
                <a:off x="4222114" y="4665575"/>
                <a:ext cx="247683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𝐵𝑡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666E2DA5-76D1-49FF-9C02-F7D7348CD7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2114" y="4665575"/>
                <a:ext cx="2476832" cy="215444"/>
              </a:xfrm>
              <a:prstGeom prst="rect">
                <a:avLst/>
              </a:prstGeom>
              <a:blipFill>
                <a:blip r:embed="rId14"/>
                <a:stretch>
                  <a:fillRect l="-1232" r="-985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53">
            <a:extLst>
              <a:ext uri="{FF2B5EF4-FFF2-40B4-BE49-F238E27FC236}">
                <a16:creationId xmlns:a16="http://schemas.microsoft.com/office/drawing/2014/main" id="{BAB16244-41E1-4948-8FA5-65E321F651F3}"/>
              </a:ext>
            </a:extLst>
          </p:cNvPr>
          <p:cNvSpPr/>
          <p:nvPr/>
        </p:nvSpPr>
        <p:spPr>
          <a:xfrm>
            <a:off x="8293306" y="2633707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54">
            <a:extLst>
              <a:ext uri="{FF2B5EF4-FFF2-40B4-BE49-F238E27FC236}">
                <a16:creationId xmlns:a16="http://schemas.microsoft.com/office/drawing/2014/main" id="{2237A2FD-9D5F-4C22-A416-869E733B77D6}"/>
              </a:ext>
            </a:extLst>
          </p:cNvPr>
          <p:cNvSpPr txBox="1"/>
          <p:nvPr/>
        </p:nvSpPr>
        <p:spPr>
          <a:xfrm>
            <a:off x="8478167" y="2731627"/>
            <a:ext cx="7457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D0C3D72B-F845-41C8-9955-C236E9988429}"/>
              </a:ext>
            </a:extLst>
          </p:cNvPr>
          <p:cNvSpPr/>
          <p:nvPr/>
        </p:nvSpPr>
        <p:spPr>
          <a:xfrm>
            <a:off x="4600110" y="1306498"/>
            <a:ext cx="1410073" cy="32699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6EA94E8E-59BB-4832-A745-0867FEAF0DE6}"/>
              </a:ext>
            </a:extLst>
          </p:cNvPr>
          <p:cNvSpPr/>
          <p:nvPr/>
        </p:nvSpPr>
        <p:spPr>
          <a:xfrm>
            <a:off x="6510284" y="2524218"/>
            <a:ext cx="183475" cy="1923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AC5F2384-9518-4CBD-9EFA-6AF725134345}"/>
              </a:ext>
            </a:extLst>
          </p:cNvPr>
          <p:cNvSpPr/>
          <p:nvPr/>
        </p:nvSpPr>
        <p:spPr>
          <a:xfrm>
            <a:off x="6769216" y="2996215"/>
            <a:ext cx="1016496" cy="27076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41A2443A-654B-4098-BB3A-89D57E6D738D}"/>
              </a:ext>
            </a:extLst>
          </p:cNvPr>
          <p:cNvSpPr/>
          <p:nvPr/>
        </p:nvSpPr>
        <p:spPr>
          <a:xfrm>
            <a:off x="5811907" y="2331869"/>
            <a:ext cx="331436" cy="54449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C7CFB0A0-3CAD-4E6E-BDCD-E8C0EB14B8AB}"/>
              </a:ext>
            </a:extLst>
          </p:cNvPr>
          <p:cNvSpPr/>
          <p:nvPr/>
        </p:nvSpPr>
        <p:spPr>
          <a:xfrm>
            <a:off x="3922442" y="2990297"/>
            <a:ext cx="2425087" cy="25005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4F78A16B-6CE6-4E33-A4FF-73D4698201D3}"/>
              </a:ext>
            </a:extLst>
          </p:cNvPr>
          <p:cNvSpPr/>
          <p:nvPr/>
        </p:nvSpPr>
        <p:spPr>
          <a:xfrm>
            <a:off x="6258753" y="1216242"/>
            <a:ext cx="2885247" cy="45276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53">
            <a:extLst>
              <a:ext uri="{FF2B5EF4-FFF2-40B4-BE49-F238E27FC236}">
                <a16:creationId xmlns:a16="http://schemas.microsoft.com/office/drawing/2014/main" id="{7AA4D85A-65DF-4917-9FD0-5F4140B19182}"/>
              </a:ext>
            </a:extLst>
          </p:cNvPr>
          <p:cNvSpPr/>
          <p:nvPr/>
        </p:nvSpPr>
        <p:spPr>
          <a:xfrm>
            <a:off x="8667648" y="3203358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4">
            <a:extLst>
              <a:ext uri="{FF2B5EF4-FFF2-40B4-BE49-F238E27FC236}">
                <a16:creationId xmlns:a16="http://schemas.microsoft.com/office/drawing/2014/main" id="{3C753B11-AD3D-4A0C-8E91-17FABBCEA3A6}"/>
              </a:ext>
            </a:extLst>
          </p:cNvPr>
          <p:cNvSpPr txBox="1"/>
          <p:nvPr/>
        </p:nvSpPr>
        <p:spPr>
          <a:xfrm rot="5400000">
            <a:off x="8668148" y="3326433"/>
            <a:ext cx="7457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Expand</a:t>
            </a:r>
          </a:p>
        </p:txBody>
      </p:sp>
      <p:sp>
        <p:nvSpPr>
          <p:cNvPr id="52" name="Arc 53">
            <a:extLst>
              <a:ext uri="{FF2B5EF4-FFF2-40B4-BE49-F238E27FC236}">
                <a16:creationId xmlns:a16="http://schemas.microsoft.com/office/drawing/2014/main" id="{C6651EBB-30DF-44CD-B725-495D02AAB86F}"/>
              </a:ext>
            </a:extLst>
          </p:cNvPr>
          <p:cNvSpPr/>
          <p:nvPr/>
        </p:nvSpPr>
        <p:spPr>
          <a:xfrm>
            <a:off x="8658770" y="3744896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4">
            <a:extLst>
              <a:ext uri="{FF2B5EF4-FFF2-40B4-BE49-F238E27FC236}">
                <a16:creationId xmlns:a16="http://schemas.microsoft.com/office/drawing/2014/main" id="{BE72186C-0E3D-44C0-99D1-1A649E20110A}"/>
              </a:ext>
            </a:extLst>
          </p:cNvPr>
          <p:cNvSpPr txBox="1"/>
          <p:nvPr/>
        </p:nvSpPr>
        <p:spPr>
          <a:xfrm>
            <a:off x="8016536" y="3842815"/>
            <a:ext cx="933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</a:p>
        </p:txBody>
      </p:sp>
      <p:sp>
        <p:nvSpPr>
          <p:cNvPr id="54" name="Arc 53">
            <a:extLst>
              <a:ext uri="{FF2B5EF4-FFF2-40B4-BE49-F238E27FC236}">
                <a16:creationId xmlns:a16="http://schemas.microsoft.com/office/drawing/2014/main" id="{D36A95B4-4EF5-4910-8EBC-A35C38279E15}"/>
              </a:ext>
            </a:extLst>
          </p:cNvPr>
          <p:cNvSpPr/>
          <p:nvPr/>
        </p:nvSpPr>
        <p:spPr>
          <a:xfrm>
            <a:off x="6838848" y="4233168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809E30E-AB9E-44A4-BEB5-4C21BC824465}"/>
              </a:ext>
            </a:extLst>
          </p:cNvPr>
          <p:cNvSpPr txBox="1"/>
          <p:nvPr/>
        </p:nvSpPr>
        <p:spPr>
          <a:xfrm>
            <a:off x="6977849" y="4251188"/>
            <a:ext cx="933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23">
                <a:extLst>
                  <a:ext uri="{FF2B5EF4-FFF2-40B4-BE49-F238E27FC236}">
                    <a16:creationId xmlns:a16="http://schemas.microsoft.com/office/drawing/2014/main" id="{EEDD233A-45A9-493A-9431-5F7E955CDC97}"/>
                  </a:ext>
                </a:extLst>
              </p:cNvPr>
              <p:cNvSpPr txBox="1"/>
              <p:nvPr/>
            </p:nvSpPr>
            <p:spPr>
              <a:xfrm>
                <a:off x="79151" y="1120066"/>
                <a:ext cx="1594732" cy="3125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𝑨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𝑩𝒕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Box 23">
                <a:extLst>
                  <a:ext uri="{FF2B5EF4-FFF2-40B4-BE49-F238E27FC236}">
                    <a16:creationId xmlns:a16="http://schemas.microsoft.com/office/drawing/2014/main" id="{EEDD233A-45A9-493A-9431-5F7E955CDC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51" y="1120066"/>
                <a:ext cx="1594732" cy="312586"/>
              </a:xfrm>
              <a:prstGeom prst="rect">
                <a:avLst/>
              </a:prstGeom>
              <a:blipFill>
                <a:blip r:embed="rId15"/>
                <a:stretch>
                  <a:fillRect b="-784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830749DA-B786-45DE-99C8-C2CF9E2B78A5}"/>
                  </a:ext>
                </a:extLst>
              </p:cNvPr>
              <p:cNvSpPr txBox="1"/>
              <p:nvPr/>
            </p:nvSpPr>
            <p:spPr>
              <a:xfrm>
                <a:off x="1799996" y="1160374"/>
                <a:ext cx="2516202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sSup>
                        <m:sSup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𝑩𝒕</m:t>
                      </m:r>
                      <m:sSup>
                        <m:sSup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𝑩</m:t>
                      </m:r>
                      <m:sSup>
                        <m:sSup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830749DA-B786-45DE-99C8-C2CF9E2B78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9996" y="1160374"/>
                <a:ext cx="2516202" cy="220253"/>
              </a:xfrm>
              <a:prstGeom prst="rect">
                <a:avLst/>
              </a:prstGeom>
              <a:blipFill>
                <a:blip r:embed="rId16"/>
                <a:stretch>
                  <a:fillRect l="-1211" t="-2778" r="-484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5952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3" grpId="0"/>
      <p:bldP spid="34" grpId="0"/>
      <p:bldP spid="35" grpId="0"/>
      <p:bldP spid="38" grpId="0"/>
      <p:bldP spid="39" grpId="0" animBg="1"/>
      <p:bldP spid="40" grpId="0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1" grpId="0"/>
      <p:bldP spid="52" grpId="0" animBg="1"/>
      <p:bldP spid="53" grpId="0"/>
      <p:bldP spid="54" grpId="0" animBg="1"/>
      <p:bldP spid="55" grpId="0"/>
      <p:bldP spid="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">
            <a:extLst>
              <a:ext uri="{FF2B5EF4-FFF2-40B4-BE49-F238E27FC236}">
                <a16:creationId xmlns:a16="http://schemas.microsoft.com/office/drawing/2014/main" id="{BF9952A8-88E0-4294-967B-061546A2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431" y="1600199"/>
                <a:ext cx="3666478" cy="3397929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use ‘coupled’ first-order differential equations when there are multiple variables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At the start of 2010, a survey began on the number of bears and fish on a remote island in Northern Canada. After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years the number of bears,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and the number of fish,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in the area are modelled by the differential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d) At the start of </a:t>
                </a:r>
                <a:r>
                  <a:rPr lang="en-US" sz="1400" dirty="0" smtClean="0">
                    <a:latin typeface="Comic Sans MS" pitchFamily="66" charset="0"/>
                  </a:rPr>
                  <a:t>2010</a:t>
                </a:r>
                <a:r>
                  <a:rPr lang="en-US" sz="1400" dirty="0">
                    <a:latin typeface="Comic Sans MS" pitchFamily="66" charset="0"/>
                  </a:rPr>
                  <a:t>, there were 5 bears and 20 fish on the island. Use this information to predict the number of bears on the island in 2020.</a:t>
                </a:r>
              </a:p>
            </p:txBody>
          </p:sp>
        </mc:Choice>
        <mc:Fallback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431" y="1600199"/>
                <a:ext cx="3666478" cy="3397929"/>
              </a:xfrm>
              <a:blipFill>
                <a:blip r:embed="rId2"/>
                <a:stretch>
                  <a:fillRect l="-333" t="-1434" r="-16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22">
                <a:extLst>
                  <a:ext uri="{FF2B5EF4-FFF2-40B4-BE49-F238E27FC236}">
                    <a16:creationId xmlns:a16="http://schemas.microsoft.com/office/drawing/2014/main" id="{CA846651-82E5-4AFD-AEFA-59B36D86E59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22">
                <a:extLst>
                  <a:ext uri="{FF2B5EF4-FFF2-40B4-BE49-F238E27FC236}">
                    <a16:creationId xmlns:a16="http://schemas.microsoft.com/office/drawing/2014/main" id="{CA846651-82E5-4AFD-AEFA-59B36D86E5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23">
                <a:extLst>
                  <a:ext uri="{FF2B5EF4-FFF2-40B4-BE49-F238E27FC236}">
                    <a16:creationId xmlns:a16="http://schemas.microsoft.com/office/drawing/2014/main" id="{256D400C-64AC-4F33-B62A-0475779E3549}"/>
                  </a:ext>
                </a:extLst>
              </p:cNvPr>
              <p:cNvSpPr txBox="1"/>
              <p:nvPr/>
            </p:nvSpPr>
            <p:spPr>
              <a:xfrm>
                <a:off x="1435956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23">
                <a:extLst>
                  <a:ext uri="{FF2B5EF4-FFF2-40B4-BE49-F238E27FC236}">
                    <a16:creationId xmlns:a16="http://schemas.microsoft.com/office/drawing/2014/main" id="{256D400C-64AC-4F33-B62A-0475779E35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956" y="0"/>
                <a:ext cx="1231619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4">
                <a:extLst>
                  <a:ext uri="{FF2B5EF4-FFF2-40B4-BE49-F238E27FC236}">
                    <a16:creationId xmlns:a16="http://schemas.microsoft.com/office/drawing/2014/main" id="{DD92899C-5401-4FD6-BC28-ACD4F3F0D074}"/>
                  </a:ext>
                </a:extLst>
              </p:cNvPr>
              <p:cNvSpPr txBox="1"/>
              <p:nvPr/>
            </p:nvSpPr>
            <p:spPr>
              <a:xfrm>
                <a:off x="2669710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24">
                <a:extLst>
                  <a:ext uri="{FF2B5EF4-FFF2-40B4-BE49-F238E27FC236}">
                    <a16:creationId xmlns:a16="http://schemas.microsoft.com/office/drawing/2014/main" id="{DD92899C-5401-4FD6-BC28-ACD4F3F0D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9710" y="0"/>
                <a:ext cx="1990288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23">
                <a:extLst>
                  <a:ext uri="{FF2B5EF4-FFF2-40B4-BE49-F238E27FC236}">
                    <a16:creationId xmlns:a16="http://schemas.microsoft.com/office/drawing/2014/main" id="{EEDD233A-45A9-493A-9431-5F7E955CDC97}"/>
                  </a:ext>
                </a:extLst>
              </p:cNvPr>
              <p:cNvSpPr txBox="1"/>
              <p:nvPr/>
            </p:nvSpPr>
            <p:spPr>
              <a:xfrm>
                <a:off x="79151" y="1120066"/>
                <a:ext cx="1594732" cy="3125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𝑨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𝑩𝒕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Box 23">
                <a:extLst>
                  <a:ext uri="{FF2B5EF4-FFF2-40B4-BE49-F238E27FC236}">
                    <a16:creationId xmlns:a16="http://schemas.microsoft.com/office/drawing/2014/main" id="{EEDD233A-45A9-493A-9431-5F7E955CDC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51" y="1120066"/>
                <a:ext cx="1594732" cy="312586"/>
              </a:xfrm>
              <a:prstGeom prst="rect">
                <a:avLst/>
              </a:prstGeom>
              <a:blipFill>
                <a:blip r:embed="rId6"/>
                <a:stretch>
                  <a:fillRect b="-784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830749DA-B786-45DE-99C8-C2CF9E2B78A5}"/>
                  </a:ext>
                </a:extLst>
              </p:cNvPr>
              <p:cNvSpPr txBox="1"/>
              <p:nvPr/>
            </p:nvSpPr>
            <p:spPr>
              <a:xfrm>
                <a:off x="1799996" y="1160374"/>
                <a:ext cx="2516202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sSup>
                        <m:sSup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𝑩𝒕</m:t>
                      </m:r>
                      <m:sSup>
                        <m:sSup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𝑩</m:t>
                      </m:r>
                      <m:sSup>
                        <m:sSup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830749DA-B786-45DE-99C8-C2CF9E2B78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9996" y="1160374"/>
                <a:ext cx="2516202" cy="220253"/>
              </a:xfrm>
              <a:prstGeom prst="rect">
                <a:avLst/>
              </a:prstGeom>
              <a:blipFill>
                <a:blip r:embed="rId7"/>
                <a:stretch>
                  <a:fillRect l="-1211" t="-2778" r="-484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23">
                <a:extLst>
                  <a:ext uri="{FF2B5EF4-FFF2-40B4-BE49-F238E27FC236}">
                    <a16:creationId xmlns:a16="http://schemas.microsoft.com/office/drawing/2014/main" id="{E51447D8-63EC-4EB5-BB06-F625C15D7206}"/>
                  </a:ext>
                </a:extLst>
              </p:cNvPr>
              <p:cNvSpPr txBox="1"/>
              <p:nvPr/>
            </p:nvSpPr>
            <p:spPr>
              <a:xfrm>
                <a:off x="4679264" y="1494408"/>
                <a:ext cx="1594732" cy="3125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400" b="0" i="1">
                          <a:solidFill>
                            <a:schemeClr val="tx1"/>
                          </a:solidFill>
                          <a:latin typeface="Cambria Math"/>
                        </a:rPr>
                        <m:t>𝐴</m:t>
                      </m:r>
                      <m:r>
                        <a:rPr lang="en-US" sz="1400" b="0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b="0" i="1">
                          <a:solidFill>
                            <a:schemeClr val="tx1"/>
                          </a:solidFill>
                          <a:latin typeface="Cambria Math"/>
                        </a:rPr>
                        <m:t>𝐵𝑡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23">
                <a:extLst>
                  <a:ext uri="{FF2B5EF4-FFF2-40B4-BE49-F238E27FC236}">
                    <a16:creationId xmlns:a16="http://schemas.microsoft.com/office/drawing/2014/main" id="{E51447D8-63EC-4EB5-BB06-F625C15D72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9264" y="1494408"/>
                <a:ext cx="1594732" cy="312586"/>
              </a:xfrm>
              <a:prstGeom prst="rect">
                <a:avLst/>
              </a:prstGeom>
              <a:blipFill>
                <a:blip r:embed="rId8"/>
                <a:stretch>
                  <a:fillRect b="-784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23">
                <a:extLst>
                  <a:ext uri="{FF2B5EF4-FFF2-40B4-BE49-F238E27FC236}">
                    <a16:creationId xmlns:a16="http://schemas.microsoft.com/office/drawing/2014/main" id="{DB8CEDE7-4BD3-495D-BA8F-439F40FFBDCE}"/>
                  </a:ext>
                </a:extLst>
              </p:cNvPr>
              <p:cNvSpPr txBox="1"/>
              <p:nvPr/>
            </p:nvSpPr>
            <p:spPr>
              <a:xfrm>
                <a:off x="4698500" y="1948651"/>
                <a:ext cx="1875450" cy="31669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5=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400" b="0" i="1">
                          <a:solidFill>
                            <a:schemeClr val="tx1"/>
                          </a:solidFill>
                          <a:latin typeface="Cambria Math"/>
                        </a:rPr>
                        <m:t>𝐴</m:t>
                      </m:r>
                      <m:r>
                        <a:rPr lang="en-US" sz="1400" b="0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b="0" i="1">
                          <a:solidFill>
                            <a:schemeClr val="tx1"/>
                          </a:solidFill>
                          <a:latin typeface="Cambria Math"/>
                        </a:rPr>
                        <m:t>𝐵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(0)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0.4(0)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TextBox 23">
                <a:extLst>
                  <a:ext uri="{FF2B5EF4-FFF2-40B4-BE49-F238E27FC236}">
                    <a16:creationId xmlns:a16="http://schemas.microsoft.com/office/drawing/2014/main" id="{DB8CEDE7-4BD3-495D-BA8F-439F40FFBD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8500" y="1948651"/>
                <a:ext cx="1875450" cy="316690"/>
              </a:xfrm>
              <a:prstGeom prst="rect">
                <a:avLst/>
              </a:prstGeom>
              <a:blipFill>
                <a:blip r:embed="rId9"/>
                <a:stretch>
                  <a:fillRect b="-769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23">
                <a:extLst>
                  <a:ext uri="{FF2B5EF4-FFF2-40B4-BE49-F238E27FC236}">
                    <a16:creationId xmlns:a16="http://schemas.microsoft.com/office/drawing/2014/main" id="{C2E44FFB-8DA5-4178-976A-F2A5FD505314}"/>
                  </a:ext>
                </a:extLst>
              </p:cNvPr>
              <p:cNvSpPr txBox="1"/>
              <p:nvPr/>
            </p:nvSpPr>
            <p:spPr>
              <a:xfrm>
                <a:off x="4708856" y="2438403"/>
                <a:ext cx="674095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9" name="TextBox 23">
                <a:extLst>
                  <a:ext uri="{FF2B5EF4-FFF2-40B4-BE49-F238E27FC236}">
                    <a16:creationId xmlns:a16="http://schemas.microsoft.com/office/drawing/2014/main" id="{C2E44FFB-8DA5-4178-976A-F2A5FD5053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856" y="2438403"/>
                <a:ext cx="674095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6BD43CDE-A28D-4AFC-BF2E-9DC512BF8EB1}"/>
                  </a:ext>
                </a:extLst>
              </p:cNvPr>
              <p:cNvSpPr txBox="1"/>
              <p:nvPr/>
            </p:nvSpPr>
            <p:spPr>
              <a:xfrm>
                <a:off x="4757738" y="3647601"/>
                <a:ext cx="2516202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𝐵𝑡</m:t>
                      </m:r>
                      <m:sSup>
                        <m:sSup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6BD43CDE-A28D-4AFC-BF2E-9DC512BF8E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7738" y="3647601"/>
                <a:ext cx="2516202" cy="220253"/>
              </a:xfrm>
              <a:prstGeom prst="rect">
                <a:avLst/>
              </a:prstGeom>
              <a:blipFill>
                <a:blip r:embed="rId11"/>
                <a:stretch>
                  <a:fillRect l="-484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CC09FE69-74E1-4BEE-B2B4-F9FC896549DD}"/>
                  </a:ext>
                </a:extLst>
              </p:cNvPr>
              <p:cNvSpPr txBox="1"/>
              <p:nvPr/>
            </p:nvSpPr>
            <p:spPr>
              <a:xfrm>
                <a:off x="4679319" y="4181739"/>
                <a:ext cx="3117648" cy="2243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20=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0.4(0)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(0)</m:t>
                      </m:r>
                      <m:sSup>
                        <m:sSup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0.4(0)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0.4(0)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CC09FE69-74E1-4BEE-B2B4-F9FC896549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9319" y="4181739"/>
                <a:ext cx="3117648" cy="224357"/>
              </a:xfrm>
              <a:prstGeom prst="rect">
                <a:avLst/>
              </a:prstGeom>
              <a:blipFill>
                <a:blip r:embed="rId12"/>
                <a:stretch>
                  <a:fillRect l="-783" t="-8108" r="-783" b="-297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3F881E31-1064-4CB4-B747-F0DE1B53BDAB}"/>
                  </a:ext>
                </a:extLst>
              </p:cNvPr>
              <p:cNvSpPr txBox="1"/>
              <p:nvPr/>
            </p:nvSpPr>
            <p:spPr>
              <a:xfrm>
                <a:off x="4689678" y="4707001"/>
                <a:ext cx="112543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20=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3F881E31-1064-4CB4-B747-F0DE1B53BD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9678" y="4707001"/>
                <a:ext cx="1125436" cy="215444"/>
              </a:xfrm>
              <a:prstGeom prst="rect">
                <a:avLst/>
              </a:prstGeom>
              <a:blipFill>
                <a:blip r:embed="rId13"/>
                <a:stretch>
                  <a:fillRect l="-3243" r="-2162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AC17AC3A-545A-478C-BDD2-B1BBEE0909BD}"/>
                  </a:ext>
                </a:extLst>
              </p:cNvPr>
              <p:cNvSpPr txBox="1"/>
              <p:nvPr/>
            </p:nvSpPr>
            <p:spPr>
              <a:xfrm>
                <a:off x="4664525" y="5241142"/>
                <a:ext cx="63357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1.5=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AC17AC3A-545A-478C-BDD2-B1BBEE0909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4525" y="5241142"/>
                <a:ext cx="633571" cy="215444"/>
              </a:xfrm>
              <a:prstGeom prst="rect">
                <a:avLst/>
              </a:prstGeom>
              <a:blipFill>
                <a:blip r:embed="rId14"/>
                <a:stretch>
                  <a:fillRect l="-5769" r="-4808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23">
                <a:extLst>
                  <a:ext uri="{FF2B5EF4-FFF2-40B4-BE49-F238E27FC236}">
                    <a16:creationId xmlns:a16="http://schemas.microsoft.com/office/drawing/2014/main" id="{3E5706B8-2AB9-414F-9676-12ECD887B5A7}"/>
                  </a:ext>
                </a:extLst>
              </p:cNvPr>
              <p:cNvSpPr txBox="1"/>
              <p:nvPr/>
            </p:nvSpPr>
            <p:spPr>
              <a:xfrm>
                <a:off x="17756" y="1121544"/>
                <a:ext cx="1735283" cy="3125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5" name="TextBox 23">
                <a:extLst>
                  <a:ext uri="{FF2B5EF4-FFF2-40B4-BE49-F238E27FC236}">
                    <a16:creationId xmlns:a16="http://schemas.microsoft.com/office/drawing/2014/main" id="{3E5706B8-2AB9-414F-9676-12ECD887B5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6" y="1121544"/>
                <a:ext cx="1735283" cy="312586"/>
              </a:xfrm>
              <a:prstGeom prst="rect">
                <a:avLst/>
              </a:prstGeom>
              <a:blipFill>
                <a:blip r:embed="rId15"/>
                <a:stretch>
                  <a:fillRect b="-784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64DA491B-B1D3-47B3-BA4D-8D06559D4FA8}"/>
                  </a:ext>
                </a:extLst>
              </p:cNvPr>
              <p:cNvSpPr txBox="1"/>
              <p:nvPr/>
            </p:nvSpPr>
            <p:spPr>
              <a:xfrm>
                <a:off x="1827380" y="1161852"/>
                <a:ext cx="2526910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sSup>
                        <m:sSup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sSup>
                        <m:sSup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𝟏𝟓</m:t>
                      </m:r>
                      <m:sSup>
                        <m:sSup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64DA491B-B1D3-47B3-BA4D-8D06559D4F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7380" y="1161852"/>
                <a:ext cx="2526910" cy="220253"/>
              </a:xfrm>
              <a:prstGeom prst="rect">
                <a:avLst/>
              </a:prstGeom>
              <a:blipFill>
                <a:blip r:embed="rId16"/>
                <a:stretch>
                  <a:fillRect l="-1449" t="-2778" r="-242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Arc 53">
            <a:extLst>
              <a:ext uri="{FF2B5EF4-FFF2-40B4-BE49-F238E27FC236}">
                <a16:creationId xmlns:a16="http://schemas.microsoft.com/office/drawing/2014/main" id="{BD4F4DD0-2C7D-44C3-9315-1FB7922FF5F8}"/>
              </a:ext>
            </a:extLst>
          </p:cNvPr>
          <p:cNvSpPr/>
          <p:nvPr/>
        </p:nvSpPr>
        <p:spPr>
          <a:xfrm>
            <a:off x="6412720" y="1614255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54">
                <a:extLst>
                  <a:ext uri="{FF2B5EF4-FFF2-40B4-BE49-F238E27FC236}">
                    <a16:creationId xmlns:a16="http://schemas.microsoft.com/office/drawing/2014/main" id="{1D9BE9C2-3678-49C5-930B-2590121EC88B}"/>
                  </a:ext>
                </a:extLst>
              </p:cNvPr>
              <p:cNvSpPr txBox="1"/>
              <p:nvPr/>
            </p:nvSpPr>
            <p:spPr>
              <a:xfrm>
                <a:off x="6596110" y="1738808"/>
                <a:ext cx="151955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54">
                <a:extLst>
                  <a:ext uri="{FF2B5EF4-FFF2-40B4-BE49-F238E27FC236}">
                    <a16:creationId xmlns:a16="http://schemas.microsoft.com/office/drawing/2014/main" id="{1D9BE9C2-3678-49C5-930B-2590121EC8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6110" y="1738808"/>
                <a:ext cx="1519558" cy="276999"/>
              </a:xfrm>
              <a:prstGeom prst="rect">
                <a:avLst/>
              </a:prstGeom>
              <a:blipFill>
                <a:blip r:embed="rId17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Arc 53">
            <a:extLst>
              <a:ext uri="{FF2B5EF4-FFF2-40B4-BE49-F238E27FC236}">
                <a16:creationId xmlns:a16="http://schemas.microsoft.com/office/drawing/2014/main" id="{1631A889-77CC-4601-8A64-41C904943832}"/>
              </a:ext>
            </a:extLst>
          </p:cNvPr>
          <p:cNvSpPr/>
          <p:nvPr/>
        </p:nvSpPr>
        <p:spPr>
          <a:xfrm>
            <a:off x="6350576" y="2111405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Arc 53">
            <a:extLst>
              <a:ext uri="{FF2B5EF4-FFF2-40B4-BE49-F238E27FC236}">
                <a16:creationId xmlns:a16="http://schemas.microsoft.com/office/drawing/2014/main" id="{8ED684B2-8F4F-4E90-8765-9FC1570A8F06}"/>
              </a:ext>
            </a:extLst>
          </p:cNvPr>
          <p:cNvSpPr/>
          <p:nvPr/>
        </p:nvSpPr>
        <p:spPr>
          <a:xfrm>
            <a:off x="7735493" y="3753775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Arc 53">
            <a:extLst>
              <a:ext uri="{FF2B5EF4-FFF2-40B4-BE49-F238E27FC236}">
                <a16:creationId xmlns:a16="http://schemas.microsoft.com/office/drawing/2014/main" id="{0A51DEE5-3268-44DD-B6C7-1D2FFE9AAC5F}"/>
              </a:ext>
            </a:extLst>
          </p:cNvPr>
          <p:cNvSpPr/>
          <p:nvPr/>
        </p:nvSpPr>
        <p:spPr>
          <a:xfrm>
            <a:off x="7691106" y="4268679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Arc 53">
            <a:extLst>
              <a:ext uri="{FF2B5EF4-FFF2-40B4-BE49-F238E27FC236}">
                <a16:creationId xmlns:a16="http://schemas.microsoft.com/office/drawing/2014/main" id="{6DE2D544-316F-456B-867C-7750233E23AE}"/>
              </a:ext>
            </a:extLst>
          </p:cNvPr>
          <p:cNvSpPr/>
          <p:nvPr/>
        </p:nvSpPr>
        <p:spPr>
          <a:xfrm>
            <a:off x="5686230" y="4856086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54">
                <a:extLst>
                  <a:ext uri="{FF2B5EF4-FFF2-40B4-BE49-F238E27FC236}">
                    <a16:creationId xmlns:a16="http://schemas.microsoft.com/office/drawing/2014/main" id="{A7A7F86F-2704-4555-8D7D-B0A5666BE971}"/>
                  </a:ext>
                </a:extLst>
              </p:cNvPr>
              <p:cNvSpPr txBox="1"/>
              <p:nvPr/>
            </p:nvSpPr>
            <p:spPr>
              <a:xfrm>
                <a:off x="7875973" y="3746641"/>
                <a:ext cx="113486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3" name="TextBox 54">
                <a:extLst>
                  <a:ext uri="{FF2B5EF4-FFF2-40B4-BE49-F238E27FC236}">
                    <a16:creationId xmlns:a16="http://schemas.microsoft.com/office/drawing/2014/main" id="{A7A7F86F-2704-4555-8D7D-B0A5666BE9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5973" y="3746641"/>
                <a:ext cx="1134861" cy="461665"/>
              </a:xfrm>
              <a:prstGeom prst="rect">
                <a:avLst/>
              </a:prstGeom>
              <a:blipFill>
                <a:blip r:embed="rId18"/>
                <a:stretch>
                  <a:fillRect t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TextBox 54">
            <a:extLst>
              <a:ext uri="{FF2B5EF4-FFF2-40B4-BE49-F238E27FC236}">
                <a16:creationId xmlns:a16="http://schemas.microsoft.com/office/drawing/2014/main" id="{9A169EC3-D385-44F0-B692-842049539A2F}"/>
              </a:ext>
            </a:extLst>
          </p:cNvPr>
          <p:cNvSpPr txBox="1"/>
          <p:nvPr/>
        </p:nvSpPr>
        <p:spPr>
          <a:xfrm>
            <a:off x="4429958" y="2876630"/>
            <a:ext cx="47761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use the number of fish with our other equation</a:t>
            </a:r>
          </a:p>
        </p:txBody>
      </p:sp>
      <p:sp>
        <p:nvSpPr>
          <p:cNvPr id="75" name="TextBox 54">
            <a:extLst>
              <a:ext uri="{FF2B5EF4-FFF2-40B4-BE49-F238E27FC236}">
                <a16:creationId xmlns:a16="http://schemas.microsoft.com/office/drawing/2014/main" id="{FA195E21-C9FB-4342-B93F-83FB110D9B55}"/>
              </a:ext>
            </a:extLst>
          </p:cNvPr>
          <p:cNvSpPr txBox="1"/>
          <p:nvPr/>
        </p:nvSpPr>
        <p:spPr>
          <a:xfrm>
            <a:off x="4864964" y="1145485"/>
            <a:ext cx="3861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Use the number of bears in one equation</a:t>
            </a:r>
          </a:p>
        </p:txBody>
      </p:sp>
      <p:sp>
        <p:nvSpPr>
          <p:cNvPr id="76" name="TextBox 54">
            <a:extLst>
              <a:ext uri="{FF2B5EF4-FFF2-40B4-BE49-F238E27FC236}">
                <a16:creationId xmlns:a16="http://schemas.microsoft.com/office/drawing/2014/main" id="{7A057075-88A6-4C18-8483-47B14C3F2A84}"/>
              </a:ext>
            </a:extLst>
          </p:cNvPr>
          <p:cNvSpPr txBox="1"/>
          <p:nvPr/>
        </p:nvSpPr>
        <p:spPr>
          <a:xfrm>
            <a:off x="7698420" y="4359200"/>
            <a:ext cx="11348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54">
                <a:extLst>
                  <a:ext uri="{FF2B5EF4-FFF2-40B4-BE49-F238E27FC236}">
                    <a16:creationId xmlns:a16="http://schemas.microsoft.com/office/drawing/2014/main" id="{101430AB-E5B0-4650-916A-58FB7D4301C9}"/>
                  </a:ext>
                </a:extLst>
              </p:cNvPr>
              <p:cNvSpPr txBox="1"/>
              <p:nvPr/>
            </p:nvSpPr>
            <p:spPr>
              <a:xfrm>
                <a:off x="5905131" y="4945127"/>
                <a:ext cx="133017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know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7" name="TextBox 54">
                <a:extLst>
                  <a:ext uri="{FF2B5EF4-FFF2-40B4-BE49-F238E27FC236}">
                    <a16:creationId xmlns:a16="http://schemas.microsoft.com/office/drawing/2014/main" id="{101430AB-E5B0-4650-916A-58FB7D4301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5131" y="4945127"/>
                <a:ext cx="1330171" cy="276999"/>
              </a:xfrm>
              <a:prstGeom prst="rect">
                <a:avLst/>
              </a:prstGeom>
              <a:blipFill>
                <a:blip r:embed="rId19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Box 54">
            <a:extLst>
              <a:ext uri="{FF2B5EF4-FFF2-40B4-BE49-F238E27FC236}">
                <a16:creationId xmlns:a16="http://schemas.microsoft.com/office/drawing/2014/main" id="{87E1E6F4-DFAE-4E98-BE72-AAF9DE9C6BE4}"/>
              </a:ext>
            </a:extLst>
          </p:cNvPr>
          <p:cNvSpPr txBox="1"/>
          <p:nvPr/>
        </p:nvSpPr>
        <p:spPr>
          <a:xfrm>
            <a:off x="6579835" y="2210805"/>
            <a:ext cx="8596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p:sp>
        <p:nvSpPr>
          <p:cNvPr id="79" name="TextBox 54">
            <a:extLst>
              <a:ext uri="{FF2B5EF4-FFF2-40B4-BE49-F238E27FC236}">
                <a16:creationId xmlns:a16="http://schemas.microsoft.com/office/drawing/2014/main" id="{B08AB800-6B78-4536-8718-549CFC27B18F}"/>
              </a:ext>
            </a:extLst>
          </p:cNvPr>
          <p:cNvSpPr txBox="1"/>
          <p:nvPr/>
        </p:nvSpPr>
        <p:spPr>
          <a:xfrm>
            <a:off x="5122416" y="5637586"/>
            <a:ext cx="33024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can update our equations now…</a:t>
            </a:r>
          </a:p>
        </p:txBody>
      </p:sp>
    </p:spTree>
    <p:extLst>
      <p:ext uri="{BB962C8B-B14F-4D97-AF65-F5344CB8AC3E}">
        <p14:creationId xmlns:p14="http://schemas.microsoft.com/office/powerpoint/2010/main" val="2303701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37" grpId="0"/>
      <p:bldP spid="58" grpId="0"/>
      <p:bldP spid="59" grpId="0"/>
      <p:bldP spid="60" grpId="0"/>
      <p:bldP spid="61" grpId="0"/>
      <p:bldP spid="62" grpId="0"/>
      <p:bldP spid="63" grpId="0"/>
      <p:bldP spid="65" grpId="0"/>
      <p:bldP spid="66" grpId="0"/>
      <p:bldP spid="67" grpId="0" animBg="1"/>
      <p:bldP spid="68" grpId="0"/>
      <p:bldP spid="69" grpId="0" animBg="1"/>
      <p:bldP spid="70" grpId="0" animBg="1"/>
      <p:bldP spid="71" grpId="0" animBg="1"/>
      <p:bldP spid="72" grpId="0" animBg="1"/>
      <p:bldP spid="73" grpId="0"/>
      <p:bldP spid="74" grpId="0"/>
      <p:bldP spid="75" grpId="0"/>
      <p:bldP spid="76" grpId="0"/>
      <p:bldP spid="77" grpId="0"/>
      <p:bldP spid="78" grpId="0"/>
      <p:bldP spid="7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23">
                <a:extLst>
                  <a:ext uri="{FF2B5EF4-FFF2-40B4-BE49-F238E27FC236}">
                    <a16:creationId xmlns:a16="http://schemas.microsoft.com/office/drawing/2014/main" id="{3E5706B8-2AB9-414F-9676-12ECD887B5A7}"/>
                  </a:ext>
                </a:extLst>
              </p:cNvPr>
              <p:cNvSpPr txBox="1"/>
              <p:nvPr/>
            </p:nvSpPr>
            <p:spPr>
              <a:xfrm>
                <a:off x="17756" y="1121544"/>
                <a:ext cx="1735283" cy="3125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GB" sz="1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5" name="TextBox 23">
                <a:extLst>
                  <a:ext uri="{FF2B5EF4-FFF2-40B4-BE49-F238E27FC236}">
                    <a16:creationId xmlns:a16="http://schemas.microsoft.com/office/drawing/2014/main" id="{3E5706B8-2AB9-414F-9676-12ECD887B5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6" y="1121544"/>
                <a:ext cx="1735283" cy="312586"/>
              </a:xfrm>
              <a:prstGeom prst="rect">
                <a:avLst/>
              </a:prstGeom>
              <a:blipFill>
                <a:blip r:embed="rId2"/>
                <a:stretch>
                  <a:fillRect b="-784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64DA491B-B1D3-47B3-BA4D-8D06559D4FA8}"/>
                  </a:ext>
                </a:extLst>
              </p:cNvPr>
              <p:cNvSpPr txBox="1"/>
              <p:nvPr/>
            </p:nvSpPr>
            <p:spPr>
              <a:xfrm>
                <a:off x="1827380" y="1161852"/>
                <a:ext cx="2526910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sSup>
                        <m:sSup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sSup>
                        <m:sSup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𝟏𝟓</m:t>
                      </m:r>
                      <m:sSup>
                        <m:sSup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64DA491B-B1D3-47B3-BA4D-8D06559D4F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7380" y="1161852"/>
                <a:ext cx="2526910" cy="220253"/>
              </a:xfrm>
              <a:prstGeom prst="rect">
                <a:avLst/>
              </a:prstGeom>
              <a:blipFill>
                <a:blip r:embed="rId3"/>
                <a:stretch>
                  <a:fillRect l="-1449" t="-2778" r="-242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タイトル 1">
            <a:extLst>
              <a:ext uri="{FF2B5EF4-FFF2-40B4-BE49-F238E27FC236}">
                <a16:creationId xmlns:a16="http://schemas.microsoft.com/office/drawing/2014/main" id="{BF9952A8-88E0-4294-967B-061546A2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431" y="1600199"/>
                <a:ext cx="3666478" cy="4108143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also use ‘coupled’ first-order differential equations when there are multiple variables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At the start of 2010, a survey began on the number of bears and fish on a remote island in Northern Canada. After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years the number of bears,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and the number of fish,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, in the area are modelled by the differential equations: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d) At the start of 2020, there were 5 bears and 20 fish on the island. Use this information to predict the number of bears on the island in 2020.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e) Comment on the suitability of the model</a:t>
                </a: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F5C50102-A5BD-4B8D-A41C-1C69DAB599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431" y="1600199"/>
                <a:ext cx="3666478" cy="4108143"/>
              </a:xfrm>
              <a:blipFill>
                <a:blip r:embed="rId4"/>
                <a:stretch>
                  <a:fillRect l="-333" t="-1187" r="-16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22">
                <a:extLst>
                  <a:ext uri="{FF2B5EF4-FFF2-40B4-BE49-F238E27FC236}">
                    <a16:creationId xmlns:a16="http://schemas.microsoft.com/office/drawing/2014/main" id="{CA846651-82E5-4AFD-AEFA-59B36D86E59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22">
                <a:extLst>
                  <a:ext uri="{FF2B5EF4-FFF2-40B4-BE49-F238E27FC236}">
                    <a16:creationId xmlns:a16="http://schemas.microsoft.com/office/drawing/2014/main" id="{CA846651-82E5-4AFD-AEFA-59B36D86E5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23">
                <a:extLst>
                  <a:ext uri="{FF2B5EF4-FFF2-40B4-BE49-F238E27FC236}">
                    <a16:creationId xmlns:a16="http://schemas.microsoft.com/office/drawing/2014/main" id="{256D400C-64AC-4F33-B62A-0475779E3549}"/>
                  </a:ext>
                </a:extLst>
              </p:cNvPr>
              <p:cNvSpPr txBox="1"/>
              <p:nvPr/>
            </p:nvSpPr>
            <p:spPr>
              <a:xfrm>
                <a:off x="1435956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23">
                <a:extLst>
                  <a:ext uri="{FF2B5EF4-FFF2-40B4-BE49-F238E27FC236}">
                    <a16:creationId xmlns:a16="http://schemas.microsoft.com/office/drawing/2014/main" id="{256D400C-64AC-4F33-B62A-0475779E35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956" y="0"/>
                <a:ext cx="1231619" cy="307777"/>
              </a:xfrm>
              <a:prstGeom prst="rect">
                <a:avLst/>
              </a:prstGeom>
              <a:blipFill>
                <a:blip r:embed="rId6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24">
                <a:extLst>
                  <a:ext uri="{FF2B5EF4-FFF2-40B4-BE49-F238E27FC236}">
                    <a16:creationId xmlns:a16="http://schemas.microsoft.com/office/drawing/2014/main" id="{DD92899C-5401-4FD6-BC28-ACD4F3F0D074}"/>
                  </a:ext>
                </a:extLst>
              </p:cNvPr>
              <p:cNvSpPr txBox="1"/>
              <p:nvPr/>
            </p:nvSpPr>
            <p:spPr>
              <a:xfrm>
                <a:off x="2669710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24">
                <a:extLst>
                  <a:ext uri="{FF2B5EF4-FFF2-40B4-BE49-F238E27FC236}">
                    <a16:creationId xmlns:a16="http://schemas.microsoft.com/office/drawing/2014/main" id="{DD92899C-5401-4FD6-BC28-ACD4F3F0D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9710" y="0"/>
                <a:ext cx="1990288" cy="307777"/>
              </a:xfrm>
              <a:prstGeom prst="rect">
                <a:avLst/>
              </a:prstGeom>
              <a:blipFill>
                <a:blip r:embed="rId7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23">
                <a:extLst>
                  <a:ext uri="{FF2B5EF4-FFF2-40B4-BE49-F238E27FC236}">
                    <a16:creationId xmlns:a16="http://schemas.microsoft.com/office/drawing/2014/main" id="{C6800687-876F-47F6-8B14-AB46DBB0B47F}"/>
                  </a:ext>
                </a:extLst>
              </p:cNvPr>
              <p:cNvSpPr txBox="1"/>
              <p:nvPr/>
            </p:nvSpPr>
            <p:spPr>
              <a:xfrm>
                <a:off x="5026241" y="1344966"/>
                <a:ext cx="1735283" cy="3125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=(5+1.5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23">
                <a:extLst>
                  <a:ext uri="{FF2B5EF4-FFF2-40B4-BE49-F238E27FC236}">
                    <a16:creationId xmlns:a16="http://schemas.microsoft.com/office/drawing/2014/main" id="{C6800687-876F-47F6-8B14-AB46DBB0B4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6241" y="1344966"/>
                <a:ext cx="1735283" cy="312586"/>
              </a:xfrm>
              <a:prstGeom prst="rect">
                <a:avLst/>
              </a:prstGeom>
              <a:blipFill>
                <a:blip r:embed="rId8"/>
                <a:stretch>
                  <a:fillRect b="-784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23">
                <a:extLst>
                  <a:ext uri="{FF2B5EF4-FFF2-40B4-BE49-F238E27FC236}">
                    <a16:creationId xmlns:a16="http://schemas.microsoft.com/office/drawing/2014/main" id="{977666E4-2DDA-4790-A7F1-196FFE36628F}"/>
                  </a:ext>
                </a:extLst>
              </p:cNvPr>
              <p:cNvSpPr txBox="1"/>
              <p:nvPr/>
            </p:nvSpPr>
            <p:spPr>
              <a:xfrm>
                <a:off x="5054354" y="1879106"/>
                <a:ext cx="2148473" cy="31669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=(5+1.5(10))</m:t>
                      </m:r>
                      <m:sSup>
                        <m:sSup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0.4(10)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23">
                <a:extLst>
                  <a:ext uri="{FF2B5EF4-FFF2-40B4-BE49-F238E27FC236}">
                    <a16:creationId xmlns:a16="http://schemas.microsoft.com/office/drawing/2014/main" id="{977666E4-2DDA-4790-A7F1-196FFE3662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4354" y="1879106"/>
                <a:ext cx="2148473" cy="316690"/>
              </a:xfrm>
              <a:prstGeom prst="rect">
                <a:avLst/>
              </a:prstGeom>
              <a:blipFill>
                <a:blip r:embed="rId9"/>
                <a:stretch>
                  <a:fillRect b="-769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23">
                <a:extLst>
                  <a:ext uri="{FF2B5EF4-FFF2-40B4-BE49-F238E27FC236}">
                    <a16:creationId xmlns:a16="http://schemas.microsoft.com/office/drawing/2014/main" id="{A1DA5EE2-40DF-48CC-8ACB-2DF7B6CF5D6D}"/>
                  </a:ext>
                </a:extLst>
              </p:cNvPr>
              <p:cNvSpPr txBox="1"/>
              <p:nvPr/>
            </p:nvSpPr>
            <p:spPr>
              <a:xfrm>
                <a:off x="5064711" y="2422124"/>
                <a:ext cx="958339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=1092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23">
                <a:extLst>
                  <a:ext uri="{FF2B5EF4-FFF2-40B4-BE49-F238E27FC236}">
                    <a16:creationId xmlns:a16="http://schemas.microsoft.com/office/drawing/2014/main" id="{A1DA5EE2-40DF-48CC-8ACB-2DF7B6CF5D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4711" y="2422124"/>
                <a:ext cx="958339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53">
            <a:extLst>
              <a:ext uri="{FF2B5EF4-FFF2-40B4-BE49-F238E27FC236}">
                <a16:creationId xmlns:a16="http://schemas.microsoft.com/office/drawing/2014/main" id="{67212F70-6265-4904-AD1C-4B2F1FD9374C}"/>
              </a:ext>
            </a:extLst>
          </p:cNvPr>
          <p:cNvSpPr/>
          <p:nvPr/>
        </p:nvSpPr>
        <p:spPr>
          <a:xfrm>
            <a:off x="7016402" y="1498846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54">
                <a:extLst>
                  <a:ext uri="{FF2B5EF4-FFF2-40B4-BE49-F238E27FC236}">
                    <a16:creationId xmlns:a16="http://schemas.microsoft.com/office/drawing/2014/main" id="{1E83B88F-E7EE-4A77-99E9-ECC0C3A7E317}"/>
                  </a:ext>
                </a:extLst>
              </p:cNvPr>
              <p:cNvSpPr txBox="1"/>
              <p:nvPr/>
            </p:nvSpPr>
            <p:spPr>
              <a:xfrm>
                <a:off x="7137648" y="1579010"/>
                <a:ext cx="151955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 2020,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54">
                <a:extLst>
                  <a:ext uri="{FF2B5EF4-FFF2-40B4-BE49-F238E27FC236}">
                    <a16:creationId xmlns:a16="http://schemas.microsoft.com/office/drawing/2014/main" id="{1E83B88F-E7EE-4A77-99E9-ECC0C3A7E3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7648" y="1579010"/>
                <a:ext cx="1519558" cy="276999"/>
              </a:xfrm>
              <a:prstGeom prst="rect">
                <a:avLst/>
              </a:prstGeom>
              <a:blipFill>
                <a:blip r:embed="rId11"/>
                <a:stretch>
                  <a:fillRect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53">
            <a:extLst>
              <a:ext uri="{FF2B5EF4-FFF2-40B4-BE49-F238E27FC236}">
                <a16:creationId xmlns:a16="http://schemas.microsoft.com/office/drawing/2014/main" id="{7B14D84A-73C0-40BE-AA5F-C1C8EF7DAF24}"/>
              </a:ext>
            </a:extLst>
          </p:cNvPr>
          <p:cNvSpPr/>
          <p:nvPr/>
        </p:nvSpPr>
        <p:spPr>
          <a:xfrm>
            <a:off x="7007524" y="2067017"/>
            <a:ext cx="248487" cy="510468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54">
            <a:extLst>
              <a:ext uri="{FF2B5EF4-FFF2-40B4-BE49-F238E27FC236}">
                <a16:creationId xmlns:a16="http://schemas.microsoft.com/office/drawing/2014/main" id="{5B70CEC0-9EA7-4A4E-8236-B46F8A6D075B}"/>
              </a:ext>
            </a:extLst>
          </p:cNvPr>
          <p:cNvSpPr txBox="1"/>
          <p:nvPr/>
        </p:nvSpPr>
        <p:spPr>
          <a:xfrm>
            <a:off x="7182036" y="2182691"/>
            <a:ext cx="9232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p:sp>
        <p:nvSpPr>
          <p:cNvPr id="40" name="TextBox 54">
            <a:extLst>
              <a:ext uri="{FF2B5EF4-FFF2-40B4-BE49-F238E27FC236}">
                <a16:creationId xmlns:a16="http://schemas.microsoft.com/office/drawing/2014/main" id="{F7AC39AD-F9A1-43D7-89CB-0B69A84628E5}"/>
              </a:ext>
            </a:extLst>
          </p:cNvPr>
          <p:cNvSpPr txBox="1"/>
          <p:nvPr/>
        </p:nvSpPr>
        <p:spPr>
          <a:xfrm>
            <a:off x="248576" y="5636105"/>
            <a:ext cx="35155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model predicts that the number of bears (and fish) will grow without limit, which is unrealistic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9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 animBg="1"/>
      <p:bldP spid="36" grpId="0"/>
      <p:bldP spid="38" grpId="0" animBg="1"/>
      <p:bldP spid="39" grpId="0"/>
      <p:bldP spid="4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0487B11-5622-4599-8A6C-9459B8F058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D3DD26-0EAC-4871-8950-CB605819EC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9C134B-ED62-4504-83D9-6DF7C9BF7037}">
  <ds:schemaRefs>
    <ds:schemaRef ds:uri="78db98b4-7c56-4667-9532-fea666d1edab"/>
    <ds:schemaRef ds:uri="http://purl.org/dc/elements/1.1/"/>
    <ds:schemaRef ds:uri="http://www.w3.org/XML/1998/namespace"/>
    <ds:schemaRef ds:uri="http://purl.org/dc/dcmitype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00eee050-7eda-4a68-8825-514e694f5f0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938</TotalTime>
  <Words>3522</Words>
  <Application>Microsoft Office PowerPoint</Application>
  <PresentationFormat>On-screen Show (4:3)</PresentationFormat>
  <Paragraphs>258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PowerPoint Presentation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202</cp:revision>
  <dcterms:created xsi:type="dcterms:W3CDTF">2017-08-14T15:35:38Z</dcterms:created>
  <dcterms:modified xsi:type="dcterms:W3CDTF">2021-09-01T18:50:45Z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