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  <a:srgbClr val="FFCC99"/>
    <a:srgbClr val="FF3300"/>
    <a:srgbClr val="CCCCFF"/>
    <a:srgbClr val="A50021"/>
    <a:srgbClr val="FFFFCC"/>
    <a:srgbClr val="CC00CC"/>
    <a:srgbClr val="FFCC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32" autoAdjust="0"/>
    <p:restoredTop sz="94660"/>
  </p:normalViewPr>
  <p:slideViewPr>
    <p:cSldViewPr snapToGrid="0">
      <p:cViewPr>
        <p:scale>
          <a:sx n="100" d="100"/>
          <a:sy n="100" d="100"/>
        </p:scale>
        <p:origin x="1662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2316D5-04A1-4E09-8FFE-7E439241104B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0CA4D4-D378-4B3D-8789-19F4DDCF8B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388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934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667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268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59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139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65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977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381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146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038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777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95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0C350-365A-4F35-859D-17F134836970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973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9.png"/><Relationship Id="rId13" Type="http://schemas.openxmlformats.org/officeDocument/2006/relationships/image" Target="../media/image315.png"/><Relationship Id="rId18" Type="http://schemas.openxmlformats.org/officeDocument/2006/relationships/image" Target="../media/image320.png"/><Relationship Id="rId3" Type="http://schemas.openxmlformats.org/officeDocument/2006/relationships/image" Target="../media/image2910.png"/><Relationship Id="rId21" Type="http://schemas.openxmlformats.org/officeDocument/2006/relationships/image" Target="../media/image323.png"/><Relationship Id="rId7" Type="http://schemas.openxmlformats.org/officeDocument/2006/relationships/image" Target="../media/image308.png"/><Relationship Id="rId12" Type="http://schemas.openxmlformats.org/officeDocument/2006/relationships/image" Target="../media/image314.png"/><Relationship Id="rId17" Type="http://schemas.openxmlformats.org/officeDocument/2006/relationships/image" Target="../media/image319.png"/><Relationship Id="rId2" Type="http://schemas.openxmlformats.org/officeDocument/2006/relationships/image" Target="../media/image311.png"/><Relationship Id="rId16" Type="http://schemas.openxmlformats.org/officeDocument/2006/relationships/image" Target="../media/image318.png"/><Relationship Id="rId20" Type="http://schemas.openxmlformats.org/officeDocument/2006/relationships/image" Target="../media/image3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4.png"/><Relationship Id="rId11" Type="http://schemas.openxmlformats.org/officeDocument/2006/relationships/image" Target="../media/image313.png"/><Relationship Id="rId5" Type="http://schemas.openxmlformats.org/officeDocument/2006/relationships/image" Target="../media/image293.png"/><Relationship Id="rId15" Type="http://schemas.openxmlformats.org/officeDocument/2006/relationships/image" Target="../media/image317.png"/><Relationship Id="rId10" Type="http://schemas.openxmlformats.org/officeDocument/2006/relationships/image" Target="../media/image312.png"/><Relationship Id="rId19" Type="http://schemas.openxmlformats.org/officeDocument/2006/relationships/image" Target="../media/image321.png"/><Relationship Id="rId4" Type="http://schemas.openxmlformats.org/officeDocument/2006/relationships/image" Target="../media/image292.png"/><Relationship Id="rId9" Type="http://schemas.openxmlformats.org/officeDocument/2006/relationships/image" Target="../media/image310.png"/><Relationship Id="rId14" Type="http://schemas.openxmlformats.org/officeDocument/2006/relationships/image" Target="../media/image316.png"/><Relationship Id="rId22" Type="http://schemas.openxmlformats.org/officeDocument/2006/relationships/image" Target="../media/image3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9.png"/><Relationship Id="rId13" Type="http://schemas.openxmlformats.org/officeDocument/2006/relationships/image" Target="../media/image328.png"/><Relationship Id="rId18" Type="http://schemas.openxmlformats.org/officeDocument/2006/relationships/image" Target="../media/image333.png"/><Relationship Id="rId3" Type="http://schemas.openxmlformats.org/officeDocument/2006/relationships/image" Target="../media/image2910.png"/><Relationship Id="rId21" Type="http://schemas.openxmlformats.org/officeDocument/2006/relationships/image" Target="../media/image336.png"/><Relationship Id="rId7" Type="http://schemas.openxmlformats.org/officeDocument/2006/relationships/image" Target="../media/image308.png"/><Relationship Id="rId12" Type="http://schemas.openxmlformats.org/officeDocument/2006/relationships/image" Target="../media/image327.png"/><Relationship Id="rId17" Type="http://schemas.openxmlformats.org/officeDocument/2006/relationships/image" Target="../media/image332.png"/><Relationship Id="rId2" Type="http://schemas.openxmlformats.org/officeDocument/2006/relationships/image" Target="../media/image311.png"/><Relationship Id="rId16" Type="http://schemas.openxmlformats.org/officeDocument/2006/relationships/image" Target="../media/image331.png"/><Relationship Id="rId20" Type="http://schemas.openxmlformats.org/officeDocument/2006/relationships/image" Target="../media/image3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4.png"/><Relationship Id="rId11" Type="http://schemas.openxmlformats.org/officeDocument/2006/relationships/image" Target="../media/image326.png"/><Relationship Id="rId24" Type="http://schemas.openxmlformats.org/officeDocument/2006/relationships/image" Target="../media/image339.png"/><Relationship Id="rId5" Type="http://schemas.openxmlformats.org/officeDocument/2006/relationships/image" Target="../media/image293.png"/><Relationship Id="rId15" Type="http://schemas.openxmlformats.org/officeDocument/2006/relationships/image" Target="../media/image330.png"/><Relationship Id="rId23" Type="http://schemas.openxmlformats.org/officeDocument/2006/relationships/image" Target="../media/image338.png"/><Relationship Id="rId10" Type="http://schemas.openxmlformats.org/officeDocument/2006/relationships/image" Target="../media/image325.png"/><Relationship Id="rId19" Type="http://schemas.openxmlformats.org/officeDocument/2006/relationships/image" Target="../media/image334.png"/><Relationship Id="rId4" Type="http://schemas.openxmlformats.org/officeDocument/2006/relationships/image" Target="../media/image292.png"/><Relationship Id="rId9" Type="http://schemas.openxmlformats.org/officeDocument/2006/relationships/image" Target="../media/image310.png"/><Relationship Id="rId14" Type="http://schemas.openxmlformats.org/officeDocument/2006/relationships/image" Target="../media/image329.png"/><Relationship Id="rId22" Type="http://schemas.openxmlformats.org/officeDocument/2006/relationships/image" Target="../media/image3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9.png"/><Relationship Id="rId13" Type="http://schemas.openxmlformats.org/officeDocument/2006/relationships/image" Target="../media/image344.png"/><Relationship Id="rId3" Type="http://schemas.openxmlformats.org/officeDocument/2006/relationships/image" Target="../media/image2910.png"/><Relationship Id="rId7" Type="http://schemas.openxmlformats.org/officeDocument/2006/relationships/image" Target="../media/image308.png"/><Relationship Id="rId12" Type="http://schemas.openxmlformats.org/officeDocument/2006/relationships/image" Target="../media/image343.png"/><Relationship Id="rId2" Type="http://schemas.openxmlformats.org/officeDocument/2006/relationships/image" Target="../media/image340.png"/><Relationship Id="rId16" Type="http://schemas.openxmlformats.org/officeDocument/2006/relationships/image" Target="../media/image3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4.png"/><Relationship Id="rId11" Type="http://schemas.openxmlformats.org/officeDocument/2006/relationships/image" Target="../media/image342.png"/><Relationship Id="rId5" Type="http://schemas.openxmlformats.org/officeDocument/2006/relationships/image" Target="../media/image293.png"/><Relationship Id="rId15" Type="http://schemas.openxmlformats.org/officeDocument/2006/relationships/image" Target="../media/image346.png"/><Relationship Id="rId10" Type="http://schemas.openxmlformats.org/officeDocument/2006/relationships/image" Target="../media/image341.png"/><Relationship Id="rId4" Type="http://schemas.openxmlformats.org/officeDocument/2006/relationships/image" Target="../media/image292.png"/><Relationship Id="rId9" Type="http://schemas.openxmlformats.org/officeDocument/2006/relationships/image" Target="../media/image310.png"/><Relationship Id="rId14" Type="http://schemas.openxmlformats.org/officeDocument/2006/relationships/image" Target="../media/image34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9.png"/><Relationship Id="rId13" Type="http://schemas.openxmlformats.org/officeDocument/2006/relationships/image" Target="../media/image352.png"/><Relationship Id="rId18" Type="http://schemas.openxmlformats.org/officeDocument/2006/relationships/image" Target="../media/image357.png"/><Relationship Id="rId3" Type="http://schemas.openxmlformats.org/officeDocument/2006/relationships/image" Target="../media/image2910.png"/><Relationship Id="rId21" Type="http://schemas.openxmlformats.org/officeDocument/2006/relationships/image" Target="../media/image360.png"/><Relationship Id="rId7" Type="http://schemas.openxmlformats.org/officeDocument/2006/relationships/image" Target="../media/image308.png"/><Relationship Id="rId12" Type="http://schemas.openxmlformats.org/officeDocument/2006/relationships/image" Target="../media/image351.png"/><Relationship Id="rId17" Type="http://schemas.openxmlformats.org/officeDocument/2006/relationships/image" Target="../media/image356.png"/><Relationship Id="rId2" Type="http://schemas.openxmlformats.org/officeDocument/2006/relationships/image" Target="../media/image348.png"/><Relationship Id="rId16" Type="http://schemas.openxmlformats.org/officeDocument/2006/relationships/image" Target="../media/image355.png"/><Relationship Id="rId20" Type="http://schemas.openxmlformats.org/officeDocument/2006/relationships/image" Target="../media/image3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4.png"/><Relationship Id="rId11" Type="http://schemas.openxmlformats.org/officeDocument/2006/relationships/image" Target="../media/image350.png"/><Relationship Id="rId5" Type="http://schemas.openxmlformats.org/officeDocument/2006/relationships/image" Target="../media/image293.png"/><Relationship Id="rId15" Type="http://schemas.openxmlformats.org/officeDocument/2006/relationships/image" Target="../media/image354.png"/><Relationship Id="rId10" Type="http://schemas.openxmlformats.org/officeDocument/2006/relationships/image" Target="../media/image349.png"/><Relationship Id="rId19" Type="http://schemas.openxmlformats.org/officeDocument/2006/relationships/image" Target="../media/image358.png"/><Relationship Id="rId4" Type="http://schemas.openxmlformats.org/officeDocument/2006/relationships/image" Target="../media/image292.png"/><Relationship Id="rId9" Type="http://schemas.openxmlformats.org/officeDocument/2006/relationships/image" Target="../media/image310.png"/><Relationship Id="rId14" Type="http://schemas.openxmlformats.org/officeDocument/2006/relationships/image" Target="../media/image35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9.png"/><Relationship Id="rId3" Type="http://schemas.openxmlformats.org/officeDocument/2006/relationships/image" Target="../media/image2910.png"/><Relationship Id="rId7" Type="http://schemas.openxmlformats.org/officeDocument/2006/relationships/image" Target="../media/image308.png"/><Relationship Id="rId12" Type="http://schemas.openxmlformats.org/officeDocument/2006/relationships/image" Target="../media/image363.png"/><Relationship Id="rId2" Type="http://schemas.openxmlformats.org/officeDocument/2006/relationships/image" Target="../media/image3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4.png"/><Relationship Id="rId11" Type="http://schemas.openxmlformats.org/officeDocument/2006/relationships/image" Target="../media/image362.png"/><Relationship Id="rId5" Type="http://schemas.openxmlformats.org/officeDocument/2006/relationships/image" Target="../media/image293.png"/><Relationship Id="rId10" Type="http://schemas.openxmlformats.org/officeDocument/2006/relationships/image" Target="../media/image349.png"/><Relationship Id="rId4" Type="http://schemas.openxmlformats.org/officeDocument/2006/relationships/image" Target="../media/image292.png"/><Relationship Id="rId9" Type="http://schemas.openxmlformats.org/officeDocument/2006/relationships/image" Target="../media/image3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7.png"/><Relationship Id="rId2" Type="http://schemas.openxmlformats.org/officeDocument/2006/relationships/image" Target="../media/image2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4.png"/><Relationship Id="rId13" Type="http://schemas.openxmlformats.org/officeDocument/2006/relationships/image" Target="../media/image249.png"/><Relationship Id="rId3" Type="http://schemas.openxmlformats.org/officeDocument/2006/relationships/image" Target="../media/image239.png"/><Relationship Id="rId7" Type="http://schemas.openxmlformats.org/officeDocument/2006/relationships/image" Target="../media/image243.png"/><Relationship Id="rId12" Type="http://schemas.openxmlformats.org/officeDocument/2006/relationships/image" Target="../media/image248.png"/><Relationship Id="rId2" Type="http://schemas.openxmlformats.org/officeDocument/2006/relationships/image" Target="../media/image2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2.png"/><Relationship Id="rId11" Type="http://schemas.openxmlformats.org/officeDocument/2006/relationships/image" Target="../media/image247.png"/><Relationship Id="rId5" Type="http://schemas.openxmlformats.org/officeDocument/2006/relationships/image" Target="../media/image241.png"/><Relationship Id="rId10" Type="http://schemas.openxmlformats.org/officeDocument/2006/relationships/image" Target="../media/image1.png"/><Relationship Id="rId4" Type="http://schemas.openxmlformats.org/officeDocument/2006/relationships/image" Target="../media/image240.png"/><Relationship Id="rId9" Type="http://schemas.openxmlformats.org/officeDocument/2006/relationships/image" Target="../media/image24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4.png"/><Relationship Id="rId13" Type="http://schemas.openxmlformats.org/officeDocument/2006/relationships/image" Target="../media/image258.png"/><Relationship Id="rId3" Type="http://schemas.openxmlformats.org/officeDocument/2006/relationships/image" Target="../media/image251.png"/><Relationship Id="rId7" Type="http://schemas.openxmlformats.org/officeDocument/2006/relationships/image" Target="../media/image243.png"/><Relationship Id="rId12" Type="http://schemas.openxmlformats.org/officeDocument/2006/relationships/image" Target="../media/image2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2.png"/><Relationship Id="rId11" Type="http://schemas.openxmlformats.org/officeDocument/2006/relationships/image" Target="../media/image256.png"/><Relationship Id="rId5" Type="http://schemas.openxmlformats.org/officeDocument/2006/relationships/image" Target="../media/image253.png"/><Relationship Id="rId10" Type="http://schemas.openxmlformats.org/officeDocument/2006/relationships/image" Target="../media/image255.png"/><Relationship Id="rId4" Type="http://schemas.openxmlformats.org/officeDocument/2006/relationships/image" Target="../media/image252.png"/><Relationship Id="rId9" Type="http://schemas.openxmlformats.org/officeDocument/2006/relationships/image" Target="../media/image25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4.png"/><Relationship Id="rId13" Type="http://schemas.openxmlformats.org/officeDocument/2006/relationships/image" Target="../media/image3.png"/><Relationship Id="rId3" Type="http://schemas.openxmlformats.org/officeDocument/2006/relationships/image" Target="../media/image260.png"/><Relationship Id="rId7" Type="http://schemas.openxmlformats.org/officeDocument/2006/relationships/image" Target="../media/image243.png"/><Relationship Id="rId12" Type="http://schemas.openxmlformats.org/officeDocument/2006/relationships/image" Target="../media/image265.png"/><Relationship Id="rId2" Type="http://schemas.openxmlformats.org/officeDocument/2006/relationships/image" Target="../media/image2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2.png"/><Relationship Id="rId11" Type="http://schemas.openxmlformats.org/officeDocument/2006/relationships/image" Target="../media/image264.png"/><Relationship Id="rId5" Type="http://schemas.openxmlformats.org/officeDocument/2006/relationships/image" Target="../media/image262.png"/><Relationship Id="rId10" Type="http://schemas.openxmlformats.org/officeDocument/2006/relationships/image" Target="../media/image255.png"/><Relationship Id="rId4" Type="http://schemas.openxmlformats.org/officeDocument/2006/relationships/image" Target="../media/image261.png"/><Relationship Id="rId9" Type="http://schemas.openxmlformats.org/officeDocument/2006/relationships/image" Target="../media/image26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4.png"/><Relationship Id="rId13" Type="http://schemas.openxmlformats.org/officeDocument/2006/relationships/image" Target="../media/image274.png"/><Relationship Id="rId3" Type="http://schemas.openxmlformats.org/officeDocument/2006/relationships/image" Target="../media/image268.png"/><Relationship Id="rId7" Type="http://schemas.openxmlformats.org/officeDocument/2006/relationships/image" Target="../media/image243.png"/><Relationship Id="rId12" Type="http://schemas.openxmlformats.org/officeDocument/2006/relationships/image" Target="../media/image4.png"/><Relationship Id="rId2" Type="http://schemas.openxmlformats.org/officeDocument/2006/relationships/image" Target="../media/image2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2.png"/><Relationship Id="rId11" Type="http://schemas.openxmlformats.org/officeDocument/2006/relationships/image" Target="../media/image272.png"/><Relationship Id="rId5" Type="http://schemas.openxmlformats.org/officeDocument/2006/relationships/image" Target="../media/image270.png"/><Relationship Id="rId10" Type="http://schemas.openxmlformats.org/officeDocument/2006/relationships/image" Target="../media/image255.png"/><Relationship Id="rId4" Type="http://schemas.openxmlformats.org/officeDocument/2006/relationships/image" Target="../media/image269.png"/><Relationship Id="rId9" Type="http://schemas.openxmlformats.org/officeDocument/2006/relationships/image" Target="../media/image27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7.png"/><Relationship Id="rId13" Type="http://schemas.openxmlformats.org/officeDocument/2006/relationships/image" Target="../media/image282.png"/><Relationship Id="rId3" Type="http://schemas.openxmlformats.org/officeDocument/2006/relationships/image" Target="../media/image4.png"/><Relationship Id="rId7" Type="http://schemas.openxmlformats.org/officeDocument/2006/relationships/image" Target="../media/image276.png"/><Relationship Id="rId12" Type="http://schemas.openxmlformats.org/officeDocument/2006/relationships/image" Target="../media/image281.png"/><Relationship Id="rId2" Type="http://schemas.openxmlformats.org/officeDocument/2006/relationships/image" Target="../media/image3.png"/><Relationship Id="rId16" Type="http://schemas.openxmlformats.org/officeDocument/2006/relationships/image" Target="../media/image2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5.png"/><Relationship Id="rId11" Type="http://schemas.openxmlformats.org/officeDocument/2006/relationships/image" Target="../media/image280.png"/><Relationship Id="rId5" Type="http://schemas.openxmlformats.org/officeDocument/2006/relationships/image" Target="../media/image1.png"/><Relationship Id="rId15" Type="http://schemas.openxmlformats.org/officeDocument/2006/relationships/image" Target="../media/image284.png"/><Relationship Id="rId10" Type="http://schemas.openxmlformats.org/officeDocument/2006/relationships/image" Target="../media/image279.png"/><Relationship Id="rId4" Type="http://schemas.openxmlformats.org/officeDocument/2006/relationships/image" Target="../media/image2.png"/><Relationship Id="rId9" Type="http://schemas.openxmlformats.org/officeDocument/2006/relationships/image" Target="../media/image278.png"/><Relationship Id="rId14" Type="http://schemas.openxmlformats.org/officeDocument/2006/relationships/image" Target="../media/image28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7.png"/><Relationship Id="rId2" Type="http://schemas.openxmlformats.org/officeDocument/2006/relationships/image" Target="../media/image2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5" Type="http://schemas.openxmlformats.org/officeDocument/2006/relationships/image" Target="../media/image5.png"/><Relationship Id="rId4" Type="http://schemas.openxmlformats.org/officeDocument/2006/relationships/image" Target="../media/image28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6.png"/><Relationship Id="rId13" Type="http://schemas.openxmlformats.org/officeDocument/2006/relationships/image" Target="../media/image301.png"/><Relationship Id="rId18" Type="http://schemas.openxmlformats.org/officeDocument/2006/relationships/image" Target="../media/image306.png"/><Relationship Id="rId3" Type="http://schemas.openxmlformats.org/officeDocument/2006/relationships/image" Target="../media/image2910.png"/><Relationship Id="rId21" Type="http://schemas.openxmlformats.org/officeDocument/2006/relationships/image" Target="../media/image309.png"/><Relationship Id="rId7" Type="http://schemas.openxmlformats.org/officeDocument/2006/relationships/image" Target="../media/image295.png"/><Relationship Id="rId12" Type="http://schemas.openxmlformats.org/officeDocument/2006/relationships/image" Target="../media/image300.png"/><Relationship Id="rId17" Type="http://schemas.openxmlformats.org/officeDocument/2006/relationships/image" Target="../media/image305.png"/><Relationship Id="rId2" Type="http://schemas.openxmlformats.org/officeDocument/2006/relationships/image" Target="../media/image291.png"/><Relationship Id="rId16" Type="http://schemas.openxmlformats.org/officeDocument/2006/relationships/image" Target="../media/image304.png"/><Relationship Id="rId20" Type="http://schemas.openxmlformats.org/officeDocument/2006/relationships/image" Target="../media/image3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4.png"/><Relationship Id="rId11" Type="http://schemas.openxmlformats.org/officeDocument/2006/relationships/image" Target="../media/image299.png"/><Relationship Id="rId5" Type="http://schemas.openxmlformats.org/officeDocument/2006/relationships/image" Target="../media/image293.png"/><Relationship Id="rId15" Type="http://schemas.openxmlformats.org/officeDocument/2006/relationships/image" Target="../media/image303.png"/><Relationship Id="rId10" Type="http://schemas.openxmlformats.org/officeDocument/2006/relationships/image" Target="../media/image298.png"/><Relationship Id="rId19" Type="http://schemas.openxmlformats.org/officeDocument/2006/relationships/image" Target="../media/image307.png"/><Relationship Id="rId4" Type="http://schemas.openxmlformats.org/officeDocument/2006/relationships/image" Target="../media/image292.png"/><Relationship Id="rId9" Type="http://schemas.openxmlformats.org/officeDocument/2006/relationships/image" Target="../media/image297.png"/><Relationship Id="rId14" Type="http://schemas.openxmlformats.org/officeDocument/2006/relationships/image" Target="../media/image302.png"/><Relationship Id="rId22" Type="http://schemas.openxmlformats.org/officeDocument/2006/relationships/image" Target="../media/image3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9E49D45-5CE5-48F9-887D-8DD1819E011A}"/>
              </a:ext>
            </a:extLst>
          </p:cNvPr>
          <p:cNvSpPr/>
          <p:nvPr/>
        </p:nvSpPr>
        <p:spPr>
          <a:xfrm>
            <a:off x="1940966" y="2230495"/>
            <a:ext cx="5191165" cy="253146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80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Monotype Corsiva" panose="03010101010201010101" pitchFamily="66" charset="0"/>
                <a:ea typeface="HGGyoshotai" panose="03000609000000000000" pitchFamily="65" charset="-128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80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Monotype Corsiva" panose="03010101010201010101" pitchFamily="66" charset="0"/>
                <a:ea typeface="HGGyoshotai" panose="03000609000000000000" pitchFamily="65" charset="-128"/>
                <a:cs typeface="Segoe UI Black" panose="020B0A02040204020203" pitchFamily="34" charset="0"/>
              </a:rPr>
              <a:t>Exercise 8C</a:t>
            </a:r>
            <a:endParaRPr lang="ja-JP" altLang="en-US" sz="8000" b="1" dirty="0">
              <a:ln w="38100">
                <a:solidFill>
                  <a:schemeClr val="tx1"/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Monotype Corsiva" panose="03010101010201010101" pitchFamily="66" charset="0"/>
              <a:ea typeface="HGGyoshotai" panose="03000609000000000000" pitchFamily="65" charset="-128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953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2EE350F-E77E-4733-9475-8FFECDA575BF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8C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80191FA8-4F35-4910-9227-A83D14FFE1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6431" y="1600200"/>
                <a:ext cx="3654049" cy="47244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itchFamily="66" charset="0"/>
                  </a:rPr>
                  <a:t>You need to be able to use differential equations when working with damped harmonic motion</a:t>
                </a: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A particle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of mass 0.5kg moves in a horizontal straight line. At time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seconds, the displacement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from a fixed point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, on the line is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and the velocity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400" dirty="0">
                    <a:latin typeface="Comic Sans MS" pitchFamily="66" charset="0"/>
                  </a:rPr>
                  <a:t>. A force of magnitude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acts on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in the direction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𝑃𝑂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. The particle is also subject to a resistance of magnitude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. When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=1.5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is moving in the direction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increasing with speed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4 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4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itchFamily="66" charset="0"/>
                  </a:rPr>
                  <a:t>Show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sSup>
                          <m:sSup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+8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+16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itchFamily="66" charset="0"/>
                  </a:rPr>
                  <a:t>Find the value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when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80191FA8-4F35-4910-9227-A83D14FFE1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6431" y="1600200"/>
                <a:ext cx="3654049" cy="4724400"/>
              </a:xfrm>
              <a:blipFill>
                <a:blip r:embed="rId2"/>
                <a:stretch>
                  <a:fillRect t="-774" r="-21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C26D2A43-22AE-44C8-9DE0-B7CD8F7F751D}"/>
                  </a:ext>
                </a:extLst>
              </p:cNvPr>
              <p:cNvSpPr txBox="1"/>
              <p:nvPr/>
            </p:nvSpPr>
            <p:spPr>
              <a:xfrm>
                <a:off x="0" y="0"/>
                <a:ext cx="1792542" cy="43223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C26D2A43-22AE-44C8-9DE0-B7CD8F7F75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792542" cy="4322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AB521700-BBF1-44D3-80A7-178977B5C59A}"/>
                  </a:ext>
                </a:extLst>
              </p:cNvPr>
              <p:cNvSpPr txBox="1"/>
              <p:nvPr/>
            </p:nvSpPr>
            <p:spPr>
              <a:xfrm>
                <a:off x="1876425" y="0"/>
                <a:ext cx="2272032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&lt;4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𝐿𝑖𝑔h𝑡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𝑑𝑎𝑚𝑝𝑖𝑛𝑔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AB521700-BBF1-44D3-80A7-178977B5C5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425" y="0"/>
                <a:ext cx="2272032" cy="215444"/>
              </a:xfrm>
              <a:prstGeom prst="rect">
                <a:avLst/>
              </a:prstGeom>
              <a:blipFill>
                <a:blip r:embed="rId4"/>
                <a:stretch>
                  <a:fillRect l="-265" r="-531" b="-256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CC6D4B6A-8813-4A82-9507-8E1BB540DE8A}"/>
                  </a:ext>
                </a:extLst>
              </p:cNvPr>
              <p:cNvSpPr txBox="1"/>
              <p:nvPr/>
            </p:nvSpPr>
            <p:spPr>
              <a:xfrm>
                <a:off x="4238625" y="0"/>
                <a:ext cx="245451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𝐶𝑟𝑖𝑡𝑖𝑐𝑎𝑙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𝑑𝑎𝑚𝑝𝑖𝑛𝑔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CC6D4B6A-8813-4A82-9507-8E1BB540DE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8625" y="0"/>
                <a:ext cx="2454518" cy="215444"/>
              </a:xfrm>
              <a:prstGeom prst="rect">
                <a:avLst/>
              </a:prstGeom>
              <a:blipFill>
                <a:blip r:embed="rId5"/>
                <a:stretch>
                  <a:fillRect r="-491" b="-256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55B1E7CB-6F53-4081-B190-A8AF9119D49B}"/>
                  </a:ext>
                </a:extLst>
              </p:cNvPr>
              <p:cNvSpPr txBox="1"/>
              <p:nvPr/>
            </p:nvSpPr>
            <p:spPr>
              <a:xfrm>
                <a:off x="6786688" y="0"/>
                <a:ext cx="2357312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&gt;4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𝐻𝑒𝑎𝑣𝑦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𝑑𝑎𝑚𝑝𝑖𝑛𝑔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55B1E7CB-6F53-4081-B190-A8AF9119D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6688" y="0"/>
                <a:ext cx="2357312" cy="215444"/>
              </a:xfrm>
              <a:prstGeom prst="rect">
                <a:avLst/>
              </a:prstGeom>
              <a:blipFill>
                <a:blip r:embed="rId6"/>
                <a:stretch>
                  <a:fillRect r="-767" b="-256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タイトル 1">
            <a:extLst>
              <a:ext uri="{FF2B5EF4-FFF2-40B4-BE49-F238E27FC236}">
                <a16:creationId xmlns:a16="http://schemas.microsoft.com/office/drawing/2014/main" id="{9F993F34-EC91-4862-ACEC-ABC82699A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0768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Modelling with Differential Equations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22">
                <a:extLst>
                  <a:ext uri="{FF2B5EF4-FFF2-40B4-BE49-F238E27FC236}">
                    <a16:creationId xmlns:a16="http://schemas.microsoft.com/office/drawing/2014/main" id="{6B14F462-658D-4686-89B8-C46FE90BA1C4}"/>
                  </a:ext>
                </a:extLst>
              </p:cNvPr>
              <p:cNvSpPr txBox="1"/>
              <p:nvPr/>
            </p:nvSpPr>
            <p:spPr>
              <a:xfrm>
                <a:off x="5075542" y="217283"/>
                <a:ext cx="1258743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200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1200" i="1">
                          <a:latin typeface="Cambria Math"/>
                        </a:rPr>
                        <m:t>+</m:t>
                      </m:r>
                      <m:r>
                        <a:rPr lang="en-US" sz="1200" i="1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2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6" name="TextBox 22">
                <a:extLst>
                  <a:ext uri="{FF2B5EF4-FFF2-40B4-BE49-F238E27FC236}">
                    <a16:creationId xmlns:a16="http://schemas.microsoft.com/office/drawing/2014/main" id="{6B14F462-658D-4686-89B8-C46FE90BA1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5542" y="217283"/>
                <a:ext cx="1258743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23">
                <a:extLst>
                  <a:ext uri="{FF2B5EF4-FFF2-40B4-BE49-F238E27FC236}">
                    <a16:creationId xmlns:a16="http://schemas.microsoft.com/office/drawing/2014/main" id="{6F46DECF-7F9D-4E6F-B96B-DB0AC9F368F9}"/>
                  </a:ext>
                </a:extLst>
              </p:cNvPr>
              <p:cNvSpPr txBox="1"/>
              <p:nvPr/>
            </p:nvSpPr>
            <p:spPr>
              <a:xfrm>
                <a:off x="6333878" y="217283"/>
                <a:ext cx="1084784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(</m:t>
                      </m:r>
                      <m:r>
                        <a:rPr lang="en-US" sz="1200" i="1">
                          <a:latin typeface="Cambria Math"/>
                        </a:rPr>
                        <m:t>𝐴</m:t>
                      </m:r>
                      <m:r>
                        <a:rPr lang="en-US" sz="1200" i="1">
                          <a:latin typeface="Cambria Math"/>
                        </a:rPr>
                        <m:t>+</m:t>
                      </m:r>
                      <m:r>
                        <a:rPr lang="en-US" sz="1200" i="1">
                          <a:latin typeface="Cambria Math"/>
                        </a:rPr>
                        <m:t>𝐵𝑥</m:t>
                      </m:r>
                      <m:r>
                        <a:rPr lang="en-GB" sz="1200" b="0" i="1" smtClean="0">
                          <a:latin typeface="Cambria Math"/>
                        </a:rPr>
                        <m:t>)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sz="12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7" name="TextBox 23">
                <a:extLst>
                  <a:ext uri="{FF2B5EF4-FFF2-40B4-BE49-F238E27FC236}">
                    <a16:creationId xmlns:a16="http://schemas.microsoft.com/office/drawing/2014/main" id="{6F46DECF-7F9D-4E6F-B96B-DB0AC9F368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3878" y="217283"/>
                <a:ext cx="1084784" cy="276999"/>
              </a:xfrm>
              <a:prstGeom prst="rect">
                <a:avLst/>
              </a:prstGeom>
              <a:blipFill>
                <a:blip r:embed="rId8"/>
                <a:stretch>
                  <a:fillRect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24">
                <a:extLst>
                  <a:ext uri="{FF2B5EF4-FFF2-40B4-BE49-F238E27FC236}">
                    <a16:creationId xmlns:a16="http://schemas.microsoft.com/office/drawing/2014/main" id="{FD9838F3-72C5-4A32-99E2-145A12DEA543}"/>
                  </a:ext>
                </a:extLst>
              </p:cNvPr>
              <p:cNvSpPr txBox="1"/>
              <p:nvPr/>
            </p:nvSpPr>
            <p:spPr>
              <a:xfrm>
                <a:off x="7413719" y="217283"/>
                <a:ext cx="1730281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200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200" i="1">
                              <a:latin typeface="Cambria Math"/>
                              <a:ea typeface="Cambria Math"/>
                            </a:rPr>
                            <m:t>𝑝𝑥</m:t>
                          </m:r>
                        </m:sup>
                      </m:sSup>
                      <m:d>
                        <m:dPr>
                          <m:ctrlPr>
                            <a:rPr lang="en-GB" sz="1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sz="1200" i="1">
                              <a:latin typeface="Cambria Math"/>
                              <a:ea typeface="Cambria Math"/>
                            </a:rPr>
                            <m:t>𝐴𝑐𝑜𝑠𝑞𝑥</m:t>
                          </m:r>
                          <m:r>
                            <a:rPr lang="en-GB" sz="12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GB" sz="1200" i="1">
                              <a:latin typeface="Cambria Math"/>
                              <a:ea typeface="Cambria Math"/>
                            </a:rPr>
                            <m:t>𝐵𝑠𝑖𝑛𝑞𝑥</m:t>
                          </m:r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8" name="TextBox 24">
                <a:extLst>
                  <a:ext uri="{FF2B5EF4-FFF2-40B4-BE49-F238E27FC236}">
                    <a16:creationId xmlns:a16="http://schemas.microsoft.com/office/drawing/2014/main" id="{FD9838F3-72C5-4A32-99E2-145A12DEA5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3719" y="217283"/>
                <a:ext cx="1730281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7E94D0CB-9C29-4E82-B9FF-123A8493E1F2}"/>
                  </a:ext>
                </a:extLst>
              </p:cNvPr>
              <p:cNvSpPr txBox="1"/>
              <p:nvPr/>
            </p:nvSpPr>
            <p:spPr>
              <a:xfrm>
                <a:off x="4218916" y="1355354"/>
                <a:ext cx="2000816" cy="5245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+8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+16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7E94D0CB-9C29-4E82-B9FF-123A8493E1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916" y="1355354"/>
                <a:ext cx="2000816" cy="52456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7B51592E-6956-41E5-9055-EF5EDA5AE3A7}"/>
                  </a:ext>
                </a:extLst>
              </p:cNvPr>
              <p:cNvSpPr txBox="1"/>
              <p:nvPr/>
            </p:nvSpPr>
            <p:spPr>
              <a:xfrm>
                <a:off x="4335102" y="1978533"/>
                <a:ext cx="2000816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+8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+16=0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7B51592E-6956-41E5-9055-EF5EDA5AE3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5102" y="1978533"/>
                <a:ext cx="2000816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F5850C84-BE90-4686-9838-A0FA1F35F055}"/>
                  </a:ext>
                </a:extLst>
              </p:cNvPr>
              <p:cNvSpPr txBox="1"/>
              <p:nvPr/>
            </p:nvSpPr>
            <p:spPr>
              <a:xfrm>
                <a:off x="5474328" y="2447802"/>
                <a:ext cx="83593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=−4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F5850C84-BE90-4686-9838-A0FA1F35F0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4328" y="2447802"/>
                <a:ext cx="835937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23">
                <a:extLst>
                  <a:ext uri="{FF2B5EF4-FFF2-40B4-BE49-F238E27FC236}">
                    <a16:creationId xmlns:a16="http://schemas.microsoft.com/office/drawing/2014/main" id="{22E2F9C8-47C9-4123-9FAD-85287CC28E01}"/>
                  </a:ext>
                </a:extLst>
              </p:cNvPr>
              <p:cNvSpPr txBox="1"/>
              <p:nvPr/>
            </p:nvSpPr>
            <p:spPr>
              <a:xfrm>
                <a:off x="5517556" y="2913706"/>
                <a:ext cx="1569789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1400" i="1">
                          <a:latin typeface="Cambria Math"/>
                        </a:rPr>
                        <m:t>𝐴</m:t>
                      </m:r>
                      <m:r>
                        <a:rPr lang="en-US" sz="1400" i="1">
                          <a:latin typeface="Cambria Math"/>
                        </a:rPr>
                        <m:t>+</m:t>
                      </m:r>
                      <m:r>
                        <a:rPr lang="en-US" sz="1400" i="1">
                          <a:latin typeface="Cambria Math"/>
                        </a:rPr>
                        <m:t>𝐵𝑡</m:t>
                      </m:r>
                      <m:r>
                        <a:rPr lang="en-GB" sz="1400" b="0" i="1" smtClean="0">
                          <a:latin typeface="Cambria Math"/>
                        </a:rPr>
                        <m:t>)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2" name="TextBox 23">
                <a:extLst>
                  <a:ext uri="{FF2B5EF4-FFF2-40B4-BE49-F238E27FC236}">
                    <a16:creationId xmlns:a16="http://schemas.microsoft.com/office/drawing/2014/main" id="{22E2F9C8-47C9-4123-9FAD-85287CC28E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556" y="2913706"/>
                <a:ext cx="1569789" cy="307777"/>
              </a:xfrm>
              <a:prstGeom prst="rect">
                <a:avLst/>
              </a:prstGeom>
              <a:blipFill>
                <a:blip r:embed="rId13"/>
                <a:stretch>
                  <a:fillRect b="-100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Arc 53">
            <a:extLst>
              <a:ext uri="{FF2B5EF4-FFF2-40B4-BE49-F238E27FC236}">
                <a16:creationId xmlns:a16="http://schemas.microsoft.com/office/drawing/2014/main" id="{E182946F-201C-464C-8709-4E6C611737E0}"/>
              </a:ext>
            </a:extLst>
          </p:cNvPr>
          <p:cNvSpPr/>
          <p:nvPr/>
        </p:nvSpPr>
        <p:spPr>
          <a:xfrm>
            <a:off x="6021038" y="1652389"/>
            <a:ext cx="280173" cy="502336"/>
          </a:xfrm>
          <a:prstGeom prst="arc">
            <a:avLst>
              <a:gd name="adj1" fmla="val 16200000"/>
              <a:gd name="adj2" fmla="val 5400000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54">
            <a:extLst>
              <a:ext uri="{FF2B5EF4-FFF2-40B4-BE49-F238E27FC236}">
                <a16:creationId xmlns:a16="http://schemas.microsoft.com/office/drawing/2014/main" id="{B1DD1EF9-E1F5-4653-968A-C59030EB0509}"/>
              </a:ext>
            </a:extLst>
          </p:cNvPr>
          <p:cNvSpPr txBox="1"/>
          <p:nvPr/>
        </p:nvSpPr>
        <p:spPr>
          <a:xfrm>
            <a:off x="6222633" y="1626506"/>
            <a:ext cx="1681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Write the auxiliary equation</a:t>
            </a:r>
          </a:p>
        </p:txBody>
      </p:sp>
      <p:sp>
        <p:nvSpPr>
          <p:cNvPr id="67" name="Arc 53">
            <a:extLst>
              <a:ext uri="{FF2B5EF4-FFF2-40B4-BE49-F238E27FC236}">
                <a16:creationId xmlns:a16="http://schemas.microsoft.com/office/drawing/2014/main" id="{CA858AF9-A5B8-4A76-A0EF-D78845586941}"/>
              </a:ext>
            </a:extLst>
          </p:cNvPr>
          <p:cNvSpPr/>
          <p:nvPr/>
        </p:nvSpPr>
        <p:spPr>
          <a:xfrm>
            <a:off x="6220215" y="2127564"/>
            <a:ext cx="262068" cy="479834"/>
          </a:xfrm>
          <a:prstGeom prst="arc">
            <a:avLst>
              <a:gd name="adj1" fmla="val 16200000"/>
              <a:gd name="adj2" fmla="val 5400000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Arc 53">
            <a:extLst>
              <a:ext uri="{FF2B5EF4-FFF2-40B4-BE49-F238E27FC236}">
                <a16:creationId xmlns:a16="http://schemas.microsoft.com/office/drawing/2014/main" id="{F76449C2-6D13-4DEC-8B56-DDA874C16A8B}"/>
              </a:ext>
            </a:extLst>
          </p:cNvPr>
          <p:cNvSpPr/>
          <p:nvPr/>
        </p:nvSpPr>
        <p:spPr>
          <a:xfrm>
            <a:off x="6908278" y="2580238"/>
            <a:ext cx="262068" cy="479834"/>
          </a:xfrm>
          <a:prstGeom prst="arc">
            <a:avLst>
              <a:gd name="adj1" fmla="val 16200000"/>
              <a:gd name="adj2" fmla="val 5400000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54">
            <a:extLst>
              <a:ext uri="{FF2B5EF4-FFF2-40B4-BE49-F238E27FC236}">
                <a16:creationId xmlns:a16="http://schemas.microsoft.com/office/drawing/2014/main" id="{2354A372-2690-492D-B562-D3F2389CE14A}"/>
              </a:ext>
            </a:extLst>
          </p:cNvPr>
          <p:cNvSpPr txBox="1"/>
          <p:nvPr/>
        </p:nvSpPr>
        <p:spPr>
          <a:xfrm>
            <a:off x="6403701" y="2178767"/>
            <a:ext cx="721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Solve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54">
                <a:extLst>
                  <a:ext uri="{FF2B5EF4-FFF2-40B4-BE49-F238E27FC236}">
                    <a16:creationId xmlns:a16="http://schemas.microsoft.com/office/drawing/2014/main" id="{F64537D7-C05C-4BCE-9762-45C8571C6334}"/>
                  </a:ext>
                </a:extLst>
              </p:cNvPr>
              <p:cNvSpPr txBox="1"/>
              <p:nvPr/>
            </p:nvSpPr>
            <p:spPr>
              <a:xfrm>
                <a:off x="7109871" y="2522799"/>
                <a:ext cx="210655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Choose the appropriate form. There is a repeated root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=−4</m:t>
                    </m:r>
                  </m:oMath>
                </a14:m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0" name="TextBox 54">
                <a:extLst>
                  <a:ext uri="{FF2B5EF4-FFF2-40B4-BE49-F238E27FC236}">
                    <a16:creationId xmlns:a16="http://schemas.microsoft.com/office/drawing/2014/main" id="{F64537D7-C05C-4BCE-9762-45C8571C63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9871" y="2522799"/>
                <a:ext cx="2106557" cy="646331"/>
              </a:xfrm>
              <a:prstGeom prst="rect">
                <a:avLst/>
              </a:prstGeom>
              <a:blipFill>
                <a:blip r:embed="rId14"/>
                <a:stretch>
                  <a:fillRect t="-943"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54">
                <a:extLst>
                  <a:ext uri="{FF2B5EF4-FFF2-40B4-BE49-F238E27FC236}">
                    <a16:creationId xmlns:a16="http://schemas.microsoft.com/office/drawing/2014/main" id="{5E33169A-245D-4DEC-B6AB-F6525084591C}"/>
                  </a:ext>
                </a:extLst>
              </p:cNvPr>
              <p:cNvSpPr txBox="1"/>
              <p:nvPr/>
            </p:nvSpPr>
            <p:spPr>
              <a:xfrm>
                <a:off x="4309449" y="3299891"/>
                <a:ext cx="43185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Now we need to use the information we have to find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1" name="TextBox 54">
                <a:extLst>
                  <a:ext uri="{FF2B5EF4-FFF2-40B4-BE49-F238E27FC236}">
                    <a16:creationId xmlns:a16="http://schemas.microsoft.com/office/drawing/2014/main" id="{5E33169A-245D-4DEC-B6AB-F652508459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449" y="3299891"/>
                <a:ext cx="4318503" cy="523220"/>
              </a:xfrm>
              <a:prstGeom prst="rect">
                <a:avLst/>
              </a:prstGeom>
              <a:blipFill>
                <a:blip r:embed="rId15"/>
                <a:stretch>
                  <a:fillRect t="-1163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23">
                <a:extLst>
                  <a:ext uri="{FF2B5EF4-FFF2-40B4-BE49-F238E27FC236}">
                    <a16:creationId xmlns:a16="http://schemas.microsoft.com/office/drawing/2014/main" id="{C495F34C-D8A5-43C2-9ED6-E1DE055AF081}"/>
                  </a:ext>
                </a:extLst>
              </p:cNvPr>
              <p:cNvSpPr txBox="1"/>
              <p:nvPr/>
            </p:nvSpPr>
            <p:spPr>
              <a:xfrm>
                <a:off x="5525101" y="4125362"/>
                <a:ext cx="1569789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1400" i="1">
                          <a:latin typeface="Cambria Math"/>
                        </a:rPr>
                        <m:t>𝐴</m:t>
                      </m:r>
                      <m:r>
                        <a:rPr lang="en-US" sz="1400" i="1">
                          <a:latin typeface="Cambria Math"/>
                        </a:rPr>
                        <m:t>+</m:t>
                      </m:r>
                      <m:r>
                        <a:rPr lang="en-US" sz="1400" i="1">
                          <a:latin typeface="Cambria Math"/>
                        </a:rPr>
                        <m:t>𝐵𝑡</m:t>
                      </m:r>
                      <m:r>
                        <a:rPr lang="en-GB" sz="1400" b="0" i="1" smtClean="0">
                          <a:latin typeface="Cambria Math"/>
                        </a:rPr>
                        <m:t>)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2" name="TextBox 23">
                <a:extLst>
                  <a:ext uri="{FF2B5EF4-FFF2-40B4-BE49-F238E27FC236}">
                    <a16:creationId xmlns:a16="http://schemas.microsoft.com/office/drawing/2014/main" id="{C495F34C-D8A5-43C2-9ED6-E1DE055AF0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5101" y="4125362"/>
                <a:ext cx="1569789" cy="307777"/>
              </a:xfrm>
              <a:prstGeom prst="rect">
                <a:avLst/>
              </a:prstGeom>
              <a:blipFill>
                <a:blip r:embed="rId16"/>
                <a:stretch>
                  <a:fillRect b="-100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Arc 53">
            <a:extLst>
              <a:ext uri="{FF2B5EF4-FFF2-40B4-BE49-F238E27FC236}">
                <a16:creationId xmlns:a16="http://schemas.microsoft.com/office/drawing/2014/main" id="{AD3EAEA3-A944-432E-8D48-F7F379DE1BF1}"/>
              </a:ext>
            </a:extLst>
          </p:cNvPr>
          <p:cNvSpPr/>
          <p:nvPr/>
        </p:nvSpPr>
        <p:spPr>
          <a:xfrm>
            <a:off x="7169320" y="4280780"/>
            <a:ext cx="262068" cy="479834"/>
          </a:xfrm>
          <a:prstGeom prst="arc">
            <a:avLst>
              <a:gd name="adj1" fmla="val 16200000"/>
              <a:gd name="adj2" fmla="val 5400000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54">
                <a:extLst>
                  <a:ext uri="{FF2B5EF4-FFF2-40B4-BE49-F238E27FC236}">
                    <a16:creationId xmlns:a16="http://schemas.microsoft.com/office/drawing/2014/main" id="{EF8238C5-C44E-40D8-B03A-717EE979B643}"/>
                  </a:ext>
                </a:extLst>
              </p:cNvPr>
              <p:cNvSpPr txBox="1"/>
              <p:nvPr/>
            </p:nvSpPr>
            <p:spPr>
              <a:xfrm>
                <a:off x="7416181" y="4259555"/>
                <a:ext cx="11936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=1.5</m:t>
                    </m:r>
                  </m:oMath>
                </a14:m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4" name="TextBox 54">
                <a:extLst>
                  <a:ext uri="{FF2B5EF4-FFF2-40B4-BE49-F238E27FC236}">
                    <a16:creationId xmlns:a16="http://schemas.microsoft.com/office/drawing/2014/main" id="{EF8238C5-C44E-40D8-B03A-717EE979B6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6181" y="4259555"/>
                <a:ext cx="1193666" cy="461665"/>
              </a:xfrm>
              <a:prstGeom prst="rect">
                <a:avLst/>
              </a:prstGeom>
              <a:blipFill>
                <a:blip r:embed="rId17"/>
                <a:stretch>
                  <a:fillRect t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23">
                <a:extLst>
                  <a:ext uri="{FF2B5EF4-FFF2-40B4-BE49-F238E27FC236}">
                    <a16:creationId xmlns:a16="http://schemas.microsoft.com/office/drawing/2014/main" id="{27572A84-A8F5-4CA4-900C-B8368B75F0C0}"/>
                  </a:ext>
                </a:extLst>
              </p:cNvPr>
              <p:cNvSpPr txBox="1"/>
              <p:nvPr/>
            </p:nvSpPr>
            <p:spPr>
              <a:xfrm>
                <a:off x="5389299" y="4632356"/>
                <a:ext cx="2003690" cy="31669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1.5=</m:t>
                      </m:r>
                      <m:r>
                        <a:rPr lang="en-GB" sz="1400" b="0" i="1" smtClean="0">
                          <a:latin typeface="Cambria Math"/>
                        </a:rPr>
                        <m:t>(</m:t>
                      </m:r>
                      <m:r>
                        <a:rPr lang="en-US" sz="1400" i="1">
                          <a:latin typeface="Cambria Math"/>
                        </a:rPr>
                        <m:t>𝐴</m:t>
                      </m:r>
                      <m:r>
                        <a:rPr lang="en-US" sz="1400" i="1">
                          <a:latin typeface="Cambria Math"/>
                        </a:rPr>
                        <m:t>+</m:t>
                      </m:r>
                      <m:r>
                        <a:rPr lang="en-US" sz="1400" i="1">
                          <a:latin typeface="Cambria Math"/>
                        </a:rPr>
                        <m:t>𝐵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(0)</m:t>
                      </m:r>
                      <m:r>
                        <a:rPr lang="en-GB" sz="1400" b="0" i="1" smtClean="0">
                          <a:latin typeface="Cambria Math"/>
                        </a:rPr>
                        <m:t>)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−4(0)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5" name="TextBox 23">
                <a:extLst>
                  <a:ext uri="{FF2B5EF4-FFF2-40B4-BE49-F238E27FC236}">
                    <a16:creationId xmlns:a16="http://schemas.microsoft.com/office/drawing/2014/main" id="{27572A84-A8F5-4CA4-900C-B8368B75F0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9299" y="4632356"/>
                <a:ext cx="2003690" cy="316690"/>
              </a:xfrm>
              <a:prstGeom prst="rect">
                <a:avLst/>
              </a:prstGeom>
              <a:blipFill>
                <a:blip r:embed="rId18"/>
                <a:stretch>
                  <a:fillRect b="-7692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23">
                <a:extLst>
                  <a:ext uri="{FF2B5EF4-FFF2-40B4-BE49-F238E27FC236}">
                    <a16:creationId xmlns:a16="http://schemas.microsoft.com/office/drawing/2014/main" id="{E8330A07-6F36-4FDB-A7B1-2B9C7FAA644C}"/>
                  </a:ext>
                </a:extLst>
              </p:cNvPr>
              <p:cNvSpPr txBox="1"/>
              <p:nvPr/>
            </p:nvSpPr>
            <p:spPr>
              <a:xfrm>
                <a:off x="5398353" y="5139350"/>
                <a:ext cx="810350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1.5=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6" name="TextBox 23">
                <a:extLst>
                  <a:ext uri="{FF2B5EF4-FFF2-40B4-BE49-F238E27FC236}">
                    <a16:creationId xmlns:a16="http://schemas.microsoft.com/office/drawing/2014/main" id="{E8330A07-6F36-4FDB-A7B1-2B9C7FAA64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8353" y="5139350"/>
                <a:ext cx="810350" cy="30777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23">
                <a:extLst>
                  <a:ext uri="{FF2B5EF4-FFF2-40B4-BE49-F238E27FC236}">
                    <a16:creationId xmlns:a16="http://schemas.microsoft.com/office/drawing/2014/main" id="{5B308C08-9368-4234-8B18-3A663DB0B25C}"/>
                  </a:ext>
                </a:extLst>
              </p:cNvPr>
              <p:cNvSpPr txBox="1"/>
              <p:nvPr/>
            </p:nvSpPr>
            <p:spPr>
              <a:xfrm>
                <a:off x="5532647" y="5590513"/>
                <a:ext cx="1689886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=(1.5+</m:t>
                      </m:r>
                      <m:r>
                        <a:rPr lang="en-US" sz="1400" i="1">
                          <a:latin typeface="Cambria Math"/>
                        </a:rPr>
                        <m:t>𝐵𝑡</m:t>
                      </m:r>
                      <m:r>
                        <a:rPr lang="en-GB" sz="1400" b="0" i="1" smtClean="0">
                          <a:latin typeface="Cambria Math"/>
                        </a:rPr>
                        <m:t>)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7" name="TextBox 23">
                <a:extLst>
                  <a:ext uri="{FF2B5EF4-FFF2-40B4-BE49-F238E27FC236}">
                    <a16:creationId xmlns:a16="http://schemas.microsoft.com/office/drawing/2014/main" id="{5B308C08-9368-4234-8B18-3A663DB0B2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2647" y="5590513"/>
                <a:ext cx="1689886" cy="307777"/>
              </a:xfrm>
              <a:prstGeom prst="rect">
                <a:avLst/>
              </a:prstGeom>
              <a:blipFill>
                <a:blip r:embed="rId20"/>
                <a:stretch>
                  <a:fillRect b="-7843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Arc 53">
            <a:extLst>
              <a:ext uri="{FF2B5EF4-FFF2-40B4-BE49-F238E27FC236}">
                <a16:creationId xmlns:a16="http://schemas.microsoft.com/office/drawing/2014/main" id="{FB82C59B-4548-4A51-98FB-2580A0084273}"/>
              </a:ext>
            </a:extLst>
          </p:cNvPr>
          <p:cNvSpPr/>
          <p:nvPr/>
        </p:nvSpPr>
        <p:spPr>
          <a:xfrm>
            <a:off x="7169320" y="4805881"/>
            <a:ext cx="262068" cy="479834"/>
          </a:xfrm>
          <a:prstGeom prst="arc">
            <a:avLst>
              <a:gd name="adj1" fmla="val 16200000"/>
              <a:gd name="adj2" fmla="val 5400000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Arc 53">
            <a:extLst>
              <a:ext uri="{FF2B5EF4-FFF2-40B4-BE49-F238E27FC236}">
                <a16:creationId xmlns:a16="http://schemas.microsoft.com/office/drawing/2014/main" id="{A9182C1D-B35B-486D-A7B4-6157D3728CFE}"/>
              </a:ext>
            </a:extLst>
          </p:cNvPr>
          <p:cNvSpPr/>
          <p:nvPr/>
        </p:nvSpPr>
        <p:spPr>
          <a:xfrm>
            <a:off x="7051625" y="5312875"/>
            <a:ext cx="262068" cy="479834"/>
          </a:xfrm>
          <a:prstGeom prst="arc">
            <a:avLst>
              <a:gd name="adj1" fmla="val 16200000"/>
              <a:gd name="adj2" fmla="val 5400000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54">
                <a:extLst>
                  <a:ext uri="{FF2B5EF4-FFF2-40B4-BE49-F238E27FC236}">
                    <a16:creationId xmlns:a16="http://schemas.microsoft.com/office/drawing/2014/main" id="{282CC295-C99F-47AC-8D2F-D8BF41247D13}"/>
                  </a:ext>
                </a:extLst>
              </p:cNvPr>
              <p:cNvSpPr txBox="1"/>
              <p:nvPr/>
            </p:nvSpPr>
            <p:spPr>
              <a:xfrm>
                <a:off x="7343754" y="4857083"/>
                <a:ext cx="119366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Solve for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0" name="TextBox 54">
                <a:extLst>
                  <a:ext uri="{FF2B5EF4-FFF2-40B4-BE49-F238E27FC236}">
                    <a16:creationId xmlns:a16="http://schemas.microsoft.com/office/drawing/2014/main" id="{282CC295-C99F-47AC-8D2F-D8BF41247D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3754" y="4857083"/>
                <a:ext cx="1193666" cy="276999"/>
              </a:xfrm>
              <a:prstGeom prst="rect">
                <a:avLst/>
              </a:prstGeom>
              <a:blipFill>
                <a:blip r:embed="rId21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54">
                <a:extLst>
                  <a:ext uri="{FF2B5EF4-FFF2-40B4-BE49-F238E27FC236}">
                    <a16:creationId xmlns:a16="http://schemas.microsoft.com/office/drawing/2014/main" id="{B190AFE0-CF31-464B-AB1A-4B35B7E5139F}"/>
                  </a:ext>
                </a:extLst>
              </p:cNvPr>
              <p:cNvSpPr txBox="1"/>
              <p:nvPr/>
            </p:nvSpPr>
            <p:spPr>
              <a:xfrm>
                <a:off x="7307538" y="5373131"/>
                <a:ext cx="132041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Now we know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1" name="TextBox 54">
                <a:extLst>
                  <a:ext uri="{FF2B5EF4-FFF2-40B4-BE49-F238E27FC236}">
                    <a16:creationId xmlns:a16="http://schemas.microsoft.com/office/drawing/2014/main" id="{B190AFE0-CF31-464B-AB1A-4B35B7E513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7538" y="5373131"/>
                <a:ext cx="1320413" cy="276999"/>
              </a:xfrm>
              <a:prstGeom prst="rect">
                <a:avLst/>
              </a:prstGeom>
              <a:blipFill>
                <a:blip r:embed="rId22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9B6D12E-A86F-4089-909E-57B60C9B370F}"/>
              </a:ext>
            </a:extLst>
          </p:cNvPr>
          <p:cNvSpPr/>
          <p:nvPr/>
        </p:nvSpPr>
        <p:spPr>
          <a:xfrm>
            <a:off x="5585988" y="4146487"/>
            <a:ext cx="1466662" cy="27160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4CC8F5CE-4CCC-4E23-848D-F5E165CB66B9}"/>
              </a:ext>
            </a:extLst>
          </p:cNvPr>
          <p:cNvSpPr/>
          <p:nvPr/>
        </p:nvSpPr>
        <p:spPr>
          <a:xfrm>
            <a:off x="5584479" y="5620693"/>
            <a:ext cx="1540597" cy="27160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38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/>
      <p:bldP spid="62" grpId="0"/>
      <p:bldP spid="63" grpId="0" animBg="1"/>
      <p:bldP spid="64" grpId="0"/>
      <p:bldP spid="67" grpId="0" animBg="1"/>
      <p:bldP spid="68" grpId="0" animBg="1"/>
      <p:bldP spid="69" grpId="0"/>
      <p:bldP spid="70" grpId="0"/>
      <p:bldP spid="71" grpId="0"/>
      <p:bldP spid="72" grpId="0"/>
      <p:bldP spid="73" grpId="0" animBg="1"/>
      <p:bldP spid="74" grpId="0"/>
      <p:bldP spid="75" grpId="0"/>
      <p:bldP spid="76" grpId="0"/>
      <p:bldP spid="77" grpId="0"/>
      <p:bldP spid="78" grpId="0" animBg="1"/>
      <p:bldP spid="79" grpId="0" animBg="1"/>
      <p:bldP spid="80" grpId="0"/>
      <p:bldP spid="81" grpId="0"/>
      <p:bldP spid="9" grpId="0" animBg="1"/>
      <p:bldP spid="9" grpId="1" animBg="1"/>
      <p:bldP spid="82" grpId="0" animBg="1"/>
      <p:bldP spid="8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2EE350F-E77E-4733-9475-8FFECDA575BF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8C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80191FA8-4F35-4910-9227-A83D14FFE1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6431" y="1600200"/>
                <a:ext cx="3654049" cy="47244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itchFamily="66" charset="0"/>
                  </a:rPr>
                  <a:t>You need to be able to use differential equations when working with damped harmonic motion</a:t>
                </a: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A particle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of mass 0.5kg moves in a horizontal straight line. At time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seconds, the displacement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from a fixed point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, on the line is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and the velocity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400" dirty="0">
                    <a:latin typeface="Comic Sans MS" pitchFamily="66" charset="0"/>
                  </a:rPr>
                  <a:t>. A force of magnitude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acts on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in the direction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𝑃𝑂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. The particle is also subject to a resistance of magnitude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. When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=1.5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is moving in the direction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increasing with speed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4 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4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itchFamily="66" charset="0"/>
                  </a:rPr>
                  <a:t>Show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sSup>
                          <m:sSup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+8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+16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itchFamily="66" charset="0"/>
                  </a:rPr>
                  <a:t>Find the value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when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80191FA8-4F35-4910-9227-A83D14FFE1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6431" y="1600200"/>
                <a:ext cx="3654049" cy="4724400"/>
              </a:xfrm>
              <a:blipFill>
                <a:blip r:embed="rId2"/>
                <a:stretch>
                  <a:fillRect t="-774" r="-21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C26D2A43-22AE-44C8-9DE0-B7CD8F7F751D}"/>
                  </a:ext>
                </a:extLst>
              </p:cNvPr>
              <p:cNvSpPr txBox="1"/>
              <p:nvPr/>
            </p:nvSpPr>
            <p:spPr>
              <a:xfrm>
                <a:off x="0" y="0"/>
                <a:ext cx="1792542" cy="43223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C26D2A43-22AE-44C8-9DE0-B7CD8F7F75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792542" cy="4322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AB521700-BBF1-44D3-80A7-178977B5C59A}"/>
                  </a:ext>
                </a:extLst>
              </p:cNvPr>
              <p:cNvSpPr txBox="1"/>
              <p:nvPr/>
            </p:nvSpPr>
            <p:spPr>
              <a:xfrm>
                <a:off x="1876425" y="0"/>
                <a:ext cx="2272032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&lt;4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𝐿𝑖𝑔h𝑡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𝑑𝑎𝑚𝑝𝑖𝑛𝑔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AB521700-BBF1-44D3-80A7-178977B5C5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425" y="0"/>
                <a:ext cx="2272032" cy="215444"/>
              </a:xfrm>
              <a:prstGeom prst="rect">
                <a:avLst/>
              </a:prstGeom>
              <a:blipFill>
                <a:blip r:embed="rId4"/>
                <a:stretch>
                  <a:fillRect l="-265" r="-531" b="-256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CC6D4B6A-8813-4A82-9507-8E1BB540DE8A}"/>
                  </a:ext>
                </a:extLst>
              </p:cNvPr>
              <p:cNvSpPr txBox="1"/>
              <p:nvPr/>
            </p:nvSpPr>
            <p:spPr>
              <a:xfrm>
                <a:off x="4238625" y="0"/>
                <a:ext cx="245451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𝐶𝑟𝑖𝑡𝑖𝑐𝑎𝑙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𝑑𝑎𝑚𝑝𝑖𝑛𝑔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CC6D4B6A-8813-4A82-9507-8E1BB540DE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8625" y="0"/>
                <a:ext cx="2454518" cy="215444"/>
              </a:xfrm>
              <a:prstGeom prst="rect">
                <a:avLst/>
              </a:prstGeom>
              <a:blipFill>
                <a:blip r:embed="rId5"/>
                <a:stretch>
                  <a:fillRect r="-491" b="-256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55B1E7CB-6F53-4081-B190-A8AF9119D49B}"/>
                  </a:ext>
                </a:extLst>
              </p:cNvPr>
              <p:cNvSpPr txBox="1"/>
              <p:nvPr/>
            </p:nvSpPr>
            <p:spPr>
              <a:xfrm>
                <a:off x="6786688" y="0"/>
                <a:ext cx="2357312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&gt;4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𝐻𝑒𝑎𝑣𝑦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𝑑𝑎𝑚𝑝𝑖𝑛𝑔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55B1E7CB-6F53-4081-B190-A8AF9119D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6688" y="0"/>
                <a:ext cx="2357312" cy="215444"/>
              </a:xfrm>
              <a:prstGeom prst="rect">
                <a:avLst/>
              </a:prstGeom>
              <a:blipFill>
                <a:blip r:embed="rId6"/>
                <a:stretch>
                  <a:fillRect r="-767" b="-256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タイトル 1">
            <a:extLst>
              <a:ext uri="{FF2B5EF4-FFF2-40B4-BE49-F238E27FC236}">
                <a16:creationId xmlns:a16="http://schemas.microsoft.com/office/drawing/2014/main" id="{9F993F34-EC91-4862-ACEC-ABC82699A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0768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Modelling with Differential Equations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22">
                <a:extLst>
                  <a:ext uri="{FF2B5EF4-FFF2-40B4-BE49-F238E27FC236}">
                    <a16:creationId xmlns:a16="http://schemas.microsoft.com/office/drawing/2014/main" id="{6B14F462-658D-4686-89B8-C46FE90BA1C4}"/>
                  </a:ext>
                </a:extLst>
              </p:cNvPr>
              <p:cNvSpPr txBox="1"/>
              <p:nvPr/>
            </p:nvSpPr>
            <p:spPr>
              <a:xfrm>
                <a:off x="5075542" y="217283"/>
                <a:ext cx="1258743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200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1200" i="1">
                          <a:latin typeface="Cambria Math"/>
                        </a:rPr>
                        <m:t>+</m:t>
                      </m:r>
                      <m:r>
                        <a:rPr lang="en-US" sz="1200" i="1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2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6" name="TextBox 22">
                <a:extLst>
                  <a:ext uri="{FF2B5EF4-FFF2-40B4-BE49-F238E27FC236}">
                    <a16:creationId xmlns:a16="http://schemas.microsoft.com/office/drawing/2014/main" id="{6B14F462-658D-4686-89B8-C46FE90BA1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5542" y="217283"/>
                <a:ext cx="1258743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23">
                <a:extLst>
                  <a:ext uri="{FF2B5EF4-FFF2-40B4-BE49-F238E27FC236}">
                    <a16:creationId xmlns:a16="http://schemas.microsoft.com/office/drawing/2014/main" id="{6F46DECF-7F9D-4E6F-B96B-DB0AC9F368F9}"/>
                  </a:ext>
                </a:extLst>
              </p:cNvPr>
              <p:cNvSpPr txBox="1"/>
              <p:nvPr/>
            </p:nvSpPr>
            <p:spPr>
              <a:xfrm>
                <a:off x="6333878" y="217283"/>
                <a:ext cx="1084784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(</m:t>
                      </m:r>
                      <m:r>
                        <a:rPr lang="en-US" sz="1200" i="1">
                          <a:latin typeface="Cambria Math"/>
                        </a:rPr>
                        <m:t>𝐴</m:t>
                      </m:r>
                      <m:r>
                        <a:rPr lang="en-US" sz="1200" i="1">
                          <a:latin typeface="Cambria Math"/>
                        </a:rPr>
                        <m:t>+</m:t>
                      </m:r>
                      <m:r>
                        <a:rPr lang="en-US" sz="1200" i="1">
                          <a:latin typeface="Cambria Math"/>
                        </a:rPr>
                        <m:t>𝐵𝑥</m:t>
                      </m:r>
                      <m:r>
                        <a:rPr lang="en-GB" sz="1200" b="0" i="1" smtClean="0">
                          <a:latin typeface="Cambria Math"/>
                        </a:rPr>
                        <m:t>)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sz="12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7" name="TextBox 23">
                <a:extLst>
                  <a:ext uri="{FF2B5EF4-FFF2-40B4-BE49-F238E27FC236}">
                    <a16:creationId xmlns:a16="http://schemas.microsoft.com/office/drawing/2014/main" id="{6F46DECF-7F9D-4E6F-B96B-DB0AC9F368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3878" y="217283"/>
                <a:ext cx="1084784" cy="276999"/>
              </a:xfrm>
              <a:prstGeom prst="rect">
                <a:avLst/>
              </a:prstGeom>
              <a:blipFill>
                <a:blip r:embed="rId8"/>
                <a:stretch>
                  <a:fillRect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24">
                <a:extLst>
                  <a:ext uri="{FF2B5EF4-FFF2-40B4-BE49-F238E27FC236}">
                    <a16:creationId xmlns:a16="http://schemas.microsoft.com/office/drawing/2014/main" id="{FD9838F3-72C5-4A32-99E2-145A12DEA543}"/>
                  </a:ext>
                </a:extLst>
              </p:cNvPr>
              <p:cNvSpPr txBox="1"/>
              <p:nvPr/>
            </p:nvSpPr>
            <p:spPr>
              <a:xfrm>
                <a:off x="7413719" y="217283"/>
                <a:ext cx="1730281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200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200" i="1">
                              <a:latin typeface="Cambria Math"/>
                              <a:ea typeface="Cambria Math"/>
                            </a:rPr>
                            <m:t>𝑝𝑥</m:t>
                          </m:r>
                        </m:sup>
                      </m:sSup>
                      <m:d>
                        <m:dPr>
                          <m:ctrlPr>
                            <a:rPr lang="en-GB" sz="1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sz="1200" i="1">
                              <a:latin typeface="Cambria Math"/>
                              <a:ea typeface="Cambria Math"/>
                            </a:rPr>
                            <m:t>𝐴𝑐𝑜𝑠𝑞𝑥</m:t>
                          </m:r>
                          <m:r>
                            <a:rPr lang="en-GB" sz="12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GB" sz="1200" i="1">
                              <a:latin typeface="Cambria Math"/>
                              <a:ea typeface="Cambria Math"/>
                            </a:rPr>
                            <m:t>𝐵𝑠𝑖𝑛𝑞𝑥</m:t>
                          </m:r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8" name="TextBox 24">
                <a:extLst>
                  <a:ext uri="{FF2B5EF4-FFF2-40B4-BE49-F238E27FC236}">
                    <a16:creationId xmlns:a16="http://schemas.microsoft.com/office/drawing/2014/main" id="{FD9838F3-72C5-4A32-99E2-145A12DEA5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3719" y="217283"/>
                <a:ext cx="1730281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23">
                <a:extLst>
                  <a:ext uri="{FF2B5EF4-FFF2-40B4-BE49-F238E27FC236}">
                    <a16:creationId xmlns:a16="http://schemas.microsoft.com/office/drawing/2014/main" id="{5B308C08-9368-4234-8B18-3A663DB0B25C}"/>
                  </a:ext>
                </a:extLst>
              </p:cNvPr>
              <p:cNvSpPr txBox="1"/>
              <p:nvPr/>
            </p:nvSpPr>
            <p:spPr>
              <a:xfrm>
                <a:off x="4545819" y="1425962"/>
                <a:ext cx="1689886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=(1.5+</m:t>
                      </m:r>
                      <m:r>
                        <a:rPr lang="en-US" sz="1400" i="1">
                          <a:latin typeface="Cambria Math"/>
                        </a:rPr>
                        <m:t>𝐵𝑡</m:t>
                      </m:r>
                      <m:r>
                        <a:rPr lang="en-GB" sz="1400" b="0" i="1" smtClean="0">
                          <a:latin typeface="Cambria Math"/>
                        </a:rPr>
                        <m:t>)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7" name="TextBox 23">
                <a:extLst>
                  <a:ext uri="{FF2B5EF4-FFF2-40B4-BE49-F238E27FC236}">
                    <a16:creationId xmlns:a16="http://schemas.microsoft.com/office/drawing/2014/main" id="{5B308C08-9368-4234-8B18-3A663DB0B2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5819" y="1425962"/>
                <a:ext cx="1689886" cy="307777"/>
              </a:xfrm>
              <a:prstGeom prst="rect">
                <a:avLst/>
              </a:prstGeom>
              <a:blipFill>
                <a:blip r:embed="rId10"/>
                <a:stretch>
                  <a:fillRect b="-100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23">
                <a:extLst>
                  <a:ext uri="{FF2B5EF4-FFF2-40B4-BE49-F238E27FC236}">
                    <a16:creationId xmlns:a16="http://schemas.microsoft.com/office/drawing/2014/main" id="{A34513B5-FE2B-49FD-BB03-299D1E8A9141}"/>
                  </a:ext>
                </a:extLst>
              </p:cNvPr>
              <p:cNvSpPr txBox="1"/>
              <p:nvPr/>
            </p:nvSpPr>
            <p:spPr>
              <a:xfrm>
                <a:off x="4462831" y="2320745"/>
                <a:ext cx="615104" cy="50135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TextBox 23">
                <a:extLst>
                  <a:ext uri="{FF2B5EF4-FFF2-40B4-BE49-F238E27FC236}">
                    <a16:creationId xmlns:a16="http://schemas.microsoft.com/office/drawing/2014/main" id="{A34513B5-FE2B-49FD-BB03-299D1E8A91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2831" y="2320745"/>
                <a:ext cx="615104" cy="501356"/>
              </a:xfrm>
              <a:prstGeom prst="rect">
                <a:avLst/>
              </a:prstGeom>
              <a:blipFill>
                <a:blip r:embed="rId11"/>
                <a:stretch>
                  <a:fillRect b="-243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23">
                <a:extLst>
                  <a:ext uri="{FF2B5EF4-FFF2-40B4-BE49-F238E27FC236}">
                    <a16:creationId xmlns:a16="http://schemas.microsoft.com/office/drawing/2014/main" id="{3C18B86A-EBBD-40B9-ABF6-3B2A0676FA51}"/>
                  </a:ext>
                </a:extLst>
              </p:cNvPr>
              <p:cNvSpPr txBox="1"/>
              <p:nvPr/>
            </p:nvSpPr>
            <p:spPr>
              <a:xfrm>
                <a:off x="4554873" y="1914849"/>
                <a:ext cx="1880451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=1.5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𝐵𝑡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TextBox 23">
                <a:extLst>
                  <a:ext uri="{FF2B5EF4-FFF2-40B4-BE49-F238E27FC236}">
                    <a16:creationId xmlns:a16="http://schemas.microsoft.com/office/drawing/2014/main" id="{3C18B86A-EBBD-40B9-ABF6-3B2A0676FA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4873" y="1914849"/>
                <a:ext cx="1880451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23">
                <a:extLst>
                  <a:ext uri="{FF2B5EF4-FFF2-40B4-BE49-F238E27FC236}">
                    <a16:creationId xmlns:a16="http://schemas.microsoft.com/office/drawing/2014/main" id="{79F6EBF5-DA03-41B3-B5AC-795E9D52EEFA}"/>
                  </a:ext>
                </a:extLst>
              </p:cNvPr>
              <p:cNvSpPr txBox="1"/>
              <p:nvPr/>
            </p:nvSpPr>
            <p:spPr>
              <a:xfrm>
                <a:off x="4907960" y="2421843"/>
                <a:ext cx="796821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−6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TextBox 23">
                <a:extLst>
                  <a:ext uri="{FF2B5EF4-FFF2-40B4-BE49-F238E27FC236}">
                    <a16:creationId xmlns:a16="http://schemas.microsoft.com/office/drawing/2014/main" id="{79F6EBF5-DA03-41B3-B5AC-795E9D52EE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7960" y="2421843"/>
                <a:ext cx="796821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23">
                <a:extLst>
                  <a:ext uri="{FF2B5EF4-FFF2-40B4-BE49-F238E27FC236}">
                    <a16:creationId xmlns:a16="http://schemas.microsoft.com/office/drawing/2014/main" id="{E0AB1108-295B-4700-B303-C314E6B26969}"/>
                  </a:ext>
                </a:extLst>
              </p:cNvPr>
              <p:cNvSpPr txBox="1"/>
              <p:nvPr/>
            </p:nvSpPr>
            <p:spPr>
              <a:xfrm>
                <a:off x="5522087" y="2293586"/>
                <a:ext cx="2618857" cy="57637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𝐵𝑡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𝐵𝑡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9" name="TextBox 23">
                <a:extLst>
                  <a:ext uri="{FF2B5EF4-FFF2-40B4-BE49-F238E27FC236}">
                    <a16:creationId xmlns:a16="http://schemas.microsoft.com/office/drawing/2014/main" id="{E0AB1108-295B-4700-B303-C314E6B269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2087" y="2293586"/>
                <a:ext cx="2618857" cy="57637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23">
                <a:extLst>
                  <a:ext uri="{FF2B5EF4-FFF2-40B4-BE49-F238E27FC236}">
                    <a16:creationId xmlns:a16="http://schemas.microsoft.com/office/drawing/2014/main" id="{779802A4-504C-43D4-8923-0FC2908C34AF}"/>
                  </a:ext>
                </a:extLst>
              </p:cNvPr>
              <p:cNvSpPr txBox="1"/>
              <p:nvPr/>
            </p:nvSpPr>
            <p:spPr>
              <a:xfrm>
                <a:off x="4461324" y="2880551"/>
                <a:ext cx="615104" cy="50135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1" name="TextBox 23">
                <a:extLst>
                  <a:ext uri="{FF2B5EF4-FFF2-40B4-BE49-F238E27FC236}">
                    <a16:creationId xmlns:a16="http://schemas.microsoft.com/office/drawing/2014/main" id="{779802A4-504C-43D4-8923-0FC2908C34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1324" y="2880551"/>
                <a:ext cx="615104" cy="501356"/>
              </a:xfrm>
              <a:prstGeom prst="rect">
                <a:avLst/>
              </a:prstGeom>
              <a:blipFill>
                <a:blip r:embed="rId11"/>
                <a:stretch>
                  <a:fillRect b="-243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23">
                <a:extLst>
                  <a:ext uri="{FF2B5EF4-FFF2-40B4-BE49-F238E27FC236}">
                    <a16:creationId xmlns:a16="http://schemas.microsoft.com/office/drawing/2014/main" id="{F4BDDD52-65EF-4781-B03B-EC9377C6A1BE}"/>
                  </a:ext>
                </a:extLst>
              </p:cNvPr>
              <p:cNvSpPr txBox="1"/>
              <p:nvPr/>
            </p:nvSpPr>
            <p:spPr>
              <a:xfrm>
                <a:off x="4906453" y="2981649"/>
                <a:ext cx="796821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−6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2" name="TextBox 23">
                <a:extLst>
                  <a:ext uri="{FF2B5EF4-FFF2-40B4-BE49-F238E27FC236}">
                    <a16:creationId xmlns:a16="http://schemas.microsoft.com/office/drawing/2014/main" id="{F4BDDD52-65EF-4781-B03B-EC9377C6A1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6453" y="2981649"/>
                <a:ext cx="796821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23">
                <a:extLst>
                  <a:ext uri="{FF2B5EF4-FFF2-40B4-BE49-F238E27FC236}">
                    <a16:creationId xmlns:a16="http://schemas.microsoft.com/office/drawing/2014/main" id="{ACB594C4-85D6-4943-83C5-79B9FD502BF2}"/>
                  </a:ext>
                </a:extLst>
              </p:cNvPr>
              <p:cNvSpPr txBox="1"/>
              <p:nvPr/>
            </p:nvSpPr>
            <p:spPr>
              <a:xfrm>
                <a:off x="5502470" y="2980142"/>
                <a:ext cx="2138983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𝐵𝑡</m:t>
                          </m:r>
                          <m:d>
                            <m:d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3" name="TextBox 23">
                <a:extLst>
                  <a:ext uri="{FF2B5EF4-FFF2-40B4-BE49-F238E27FC236}">
                    <a16:creationId xmlns:a16="http://schemas.microsoft.com/office/drawing/2014/main" id="{ACB594C4-85D6-4943-83C5-79B9FD502B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2470" y="2980142"/>
                <a:ext cx="2138983" cy="3077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23">
                <a:extLst>
                  <a:ext uri="{FF2B5EF4-FFF2-40B4-BE49-F238E27FC236}">
                    <a16:creationId xmlns:a16="http://schemas.microsoft.com/office/drawing/2014/main" id="{62DC8993-B677-47B0-97A7-E0EC2B5A7D4B}"/>
                  </a:ext>
                </a:extLst>
              </p:cNvPr>
              <p:cNvSpPr txBox="1"/>
              <p:nvPr/>
            </p:nvSpPr>
            <p:spPr>
              <a:xfrm>
                <a:off x="4559403" y="3558052"/>
                <a:ext cx="3695371" cy="33547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4=−6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(0)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+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(0)</m:t>
                          </m:r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(0)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𝐵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(0)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4" name="TextBox 23">
                <a:extLst>
                  <a:ext uri="{FF2B5EF4-FFF2-40B4-BE49-F238E27FC236}">
                    <a16:creationId xmlns:a16="http://schemas.microsoft.com/office/drawing/2014/main" id="{62DC8993-B677-47B0-97A7-E0EC2B5A7D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9403" y="3558052"/>
                <a:ext cx="3695371" cy="335476"/>
              </a:xfrm>
              <a:prstGeom prst="rect">
                <a:avLst/>
              </a:prstGeom>
              <a:blipFill>
                <a:blip r:embed="rId16"/>
                <a:stretch>
                  <a:fillRect b="-363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23">
                <a:extLst>
                  <a:ext uri="{FF2B5EF4-FFF2-40B4-BE49-F238E27FC236}">
                    <a16:creationId xmlns:a16="http://schemas.microsoft.com/office/drawing/2014/main" id="{39333C20-D85B-44C1-9CF0-6A299AA0F02E}"/>
                  </a:ext>
                </a:extLst>
              </p:cNvPr>
              <p:cNvSpPr txBox="1"/>
              <p:nvPr/>
            </p:nvSpPr>
            <p:spPr>
              <a:xfrm>
                <a:off x="4576000" y="4045429"/>
                <a:ext cx="1130438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4=−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6+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5" name="TextBox 23">
                <a:extLst>
                  <a:ext uri="{FF2B5EF4-FFF2-40B4-BE49-F238E27FC236}">
                    <a16:creationId xmlns:a16="http://schemas.microsoft.com/office/drawing/2014/main" id="{39333C20-D85B-44C1-9CF0-6A299AA0F0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6000" y="4045429"/>
                <a:ext cx="1130438" cy="30777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23">
                <a:extLst>
                  <a:ext uri="{FF2B5EF4-FFF2-40B4-BE49-F238E27FC236}">
                    <a16:creationId xmlns:a16="http://schemas.microsoft.com/office/drawing/2014/main" id="{15E30768-39F7-41AF-A78B-ED882F32A116}"/>
                  </a:ext>
                </a:extLst>
              </p:cNvPr>
              <p:cNvSpPr txBox="1"/>
              <p:nvPr/>
            </p:nvSpPr>
            <p:spPr>
              <a:xfrm>
                <a:off x="4474907" y="4541862"/>
                <a:ext cx="781368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6" name="TextBox 23">
                <a:extLst>
                  <a:ext uri="{FF2B5EF4-FFF2-40B4-BE49-F238E27FC236}">
                    <a16:creationId xmlns:a16="http://schemas.microsoft.com/office/drawing/2014/main" id="{15E30768-39F7-41AF-A78B-ED882F32A1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4907" y="4541862"/>
                <a:ext cx="781368" cy="30777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23">
                <a:extLst>
                  <a:ext uri="{FF2B5EF4-FFF2-40B4-BE49-F238E27FC236}">
                    <a16:creationId xmlns:a16="http://schemas.microsoft.com/office/drawing/2014/main" id="{86384EFC-C0D4-4F12-857B-8A7C0A2E117C}"/>
                  </a:ext>
                </a:extLst>
              </p:cNvPr>
              <p:cNvSpPr txBox="1"/>
              <p:nvPr/>
            </p:nvSpPr>
            <p:spPr>
              <a:xfrm>
                <a:off x="4571470" y="5027734"/>
                <a:ext cx="1770036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=(1.5+10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)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8" name="TextBox 23">
                <a:extLst>
                  <a:ext uri="{FF2B5EF4-FFF2-40B4-BE49-F238E27FC236}">
                    <a16:creationId xmlns:a16="http://schemas.microsoft.com/office/drawing/2014/main" id="{86384EFC-C0D4-4F12-857B-8A7C0A2E11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470" y="5027734"/>
                <a:ext cx="1770036" cy="307777"/>
              </a:xfrm>
              <a:prstGeom prst="rect">
                <a:avLst/>
              </a:prstGeom>
              <a:blipFill>
                <a:blip r:embed="rId19"/>
                <a:stretch>
                  <a:fillRect b="-100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23">
                <a:extLst>
                  <a:ext uri="{FF2B5EF4-FFF2-40B4-BE49-F238E27FC236}">
                    <a16:creationId xmlns:a16="http://schemas.microsoft.com/office/drawing/2014/main" id="{FBA37B90-F91C-4073-B0B4-869BE1F6BCF1}"/>
                  </a:ext>
                </a:extLst>
              </p:cNvPr>
              <p:cNvSpPr txBox="1"/>
              <p:nvPr/>
            </p:nvSpPr>
            <p:spPr>
              <a:xfrm>
                <a:off x="4569961" y="5515113"/>
                <a:ext cx="2065117" cy="31669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=(1.5+10(1))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−4(1)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9" name="TextBox 23">
                <a:extLst>
                  <a:ext uri="{FF2B5EF4-FFF2-40B4-BE49-F238E27FC236}">
                    <a16:creationId xmlns:a16="http://schemas.microsoft.com/office/drawing/2014/main" id="{FBA37B90-F91C-4073-B0B4-869BE1F6BC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9961" y="5515113"/>
                <a:ext cx="2065117" cy="316690"/>
              </a:xfrm>
              <a:prstGeom prst="rect">
                <a:avLst/>
              </a:prstGeom>
              <a:blipFill>
                <a:blip r:embed="rId20"/>
                <a:stretch>
                  <a:fillRect b="-7692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Arc 53">
            <a:extLst>
              <a:ext uri="{FF2B5EF4-FFF2-40B4-BE49-F238E27FC236}">
                <a16:creationId xmlns:a16="http://schemas.microsoft.com/office/drawing/2014/main" id="{BEB29CFE-D929-4CF8-8F75-B63F3B8705D3}"/>
              </a:ext>
            </a:extLst>
          </p:cNvPr>
          <p:cNvSpPr/>
          <p:nvPr/>
        </p:nvSpPr>
        <p:spPr>
          <a:xfrm>
            <a:off x="6274535" y="1543748"/>
            <a:ext cx="280173" cy="502336"/>
          </a:xfrm>
          <a:prstGeom prst="arc">
            <a:avLst>
              <a:gd name="adj1" fmla="val 16200000"/>
              <a:gd name="adj2" fmla="val 5400000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4">
            <a:extLst>
              <a:ext uri="{FF2B5EF4-FFF2-40B4-BE49-F238E27FC236}">
                <a16:creationId xmlns:a16="http://schemas.microsoft.com/office/drawing/2014/main" id="{6FFF1E22-86A8-423B-87CE-F59D9E08CC82}"/>
              </a:ext>
            </a:extLst>
          </p:cNvPr>
          <p:cNvSpPr txBox="1"/>
          <p:nvPr/>
        </p:nvSpPr>
        <p:spPr>
          <a:xfrm>
            <a:off x="6476131" y="1554079"/>
            <a:ext cx="1110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Expand the bracket</a:t>
            </a:r>
          </a:p>
        </p:txBody>
      </p:sp>
      <p:sp>
        <p:nvSpPr>
          <p:cNvPr id="52" name="Arc 53">
            <a:extLst>
              <a:ext uri="{FF2B5EF4-FFF2-40B4-BE49-F238E27FC236}">
                <a16:creationId xmlns:a16="http://schemas.microsoft.com/office/drawing/2014/main" id="{DE2B7659-B545-4E71-862D-9C90E848473A}"/>
              </a:ext>
            </a:extLst>
          </p:cNvPr>
          <p:cNvSpPr/>
          <p:nvPr/>
        </p:nvSpPr>
        <p:spPr>
          <a:xfrm>
            <a:off x="7886052" y="2059795"/>
            <a:ext cx="280173" cy="502336"/>
          </a:xfrm>
          <a:prstGeom prst="arc">
            <a:avLst>
              <a:gd name="adj1" fmla="val 16200000"/>
              <a:gd name="adj2" fmla="val 5400000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Arc 53">
            <a:extLst>
              <a:ext uri="{FF2B5EF4-FFF2-40B4-BE49-F238E27FC236}">
                <a16:creationId xmlns:a16="http://schemas.microsoft.com/office/drawing/2014/main" id="{FDB7CF43-8AE0-476D-8A0D-40FD7A19321E}"/>
              </a:ext>
            </a:extLst>
          </p:cNvPr>
          <p:cNvSpPr/>
          <p:nvPr/>
        </p:nvSpPr>
        <p:spPr>
          <a:xfrm>
            <a:off x="7895105" y="2639217"/>
            <a:ext cx="280173" cy="502336"/>
          </a:xfrm>
          <a:prstGeom prst="arc">
            <a:avLst>
              <a:gd name="adj1" fmla="val 16200000"/>
              <a:gd name="adj2" fmla="val 5400000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rc 53">
            <a:extLst>
              <a:ext uri="{FF2B5EF4-FFF2-40B4-BE49-F238E27FC236}">
                <a16:creationId xmlns:a16="http://schemas.microsoft.com/office/drawing/2014/main" id="{413328CA-0A21-4912-8C92-E319FD38BACB}"/>
              </a:ext>
            </a:extLst>
          </p:cNvPr>
          <p:cNvSpPr/>
          <p:nvPr/>
        </p:nvSpPr>
        <p:spPr>
          <a:xfrm>
            <a:off x="8003747" y="3191478"/>
            <a:ext cx="280173" cy="502336"/>
          </a:xfrm>
          <a:prstGeom prst="arc">
            <a:avLst>
              <a:gd name="adj1" fmla="val 16200000"/>
              <a:gd name="adj2" fmla="val 5400000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Arc 53">
            <a:extLst>
              <a:ext uri="{FF2B5EF4-FFF2-40B4-BE49-F238E27FC236}">
                <a16:creationId xmlns:a16="http://schemas.microsoft.com/office/drawing/2014/main" id="{F39F8977-C7A5-44F0-BEE2-852056DA4A55}"/>
              </a:ext>
            </a:extLst>
          </p:cNvPr>
          <p:cNvSpPr/>
          <p:nvPr/>
        </p:nvSpPr>
        <p:spPr>
          <a:xfrm>
            <a:off x="8003747" y="3716579"/>
            <a:ext cx="280173" cy="502336"/>
          </a:xfrm>
          <a:prstGeom prst="arc">
            <a:avLst>
              <a:gd name="adj1" fmla="val 16200000"/>
              <a:gd name="adj2" fmla="val 5400000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Arc 53">
            <a:extLst>
              <a:ext uri="{FF2B5EF4-FFF2-40B4-BE49-F238E27FC236}">
                <a16:creationId xmlns:a16="http://schemas.microsoft.com/office/drawing/2014/main" id="{34B1954A-B783-4B91-880B-906B9518A79F}"/>
              </a:ext>
            </a:extLst>
          </p:cNvPr>
          <p:cNvSpPr/>
          <p:nvPr/>
        </p:nvSpPr>
        <p:spPr>
          <a:xfrm>
            <a:off x="5523097" y="4205467"/>
            <a:ext cx="280173" cy="502336"/>
          </a:xfrm>
          <a:prstGeom prst="arc">
            <a:avLst>
              <a:gd name="adj1" fmla="val 16200000"/>
              <a:gd name="adj2" fmla="val 5400000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Arc 53">
            <a:extLst>
              <a:ext uri="{FF2B5EF4-FFF2-40B4-BE49-F238E27FC236}">
                <a16:creationId xmlns:a16="http://schemas.microsoft.com/office/drawing/2014/main" id="{B927B067-A8C4-4424-9545-49662CCA85AF}"/>
              </a:ext>
            </a:extLst>
          </p:cNvPr>
          <p:cNvSpPr/>
          <p:nvPr/>
        </p:nvSpPr>
        <p:spPr>
          <a:xfrm>
            <a:off x="6129679" y="4640033"/>
            <a:ext cx="280173" cy="502336"/>
          </a:xfrm>
          <a:prstGeom prst="arc">
            <a:avLst>
              <a:gd name="adj1" fmla="val 16200000"/>
              <a:gd name="adj2" fmla="val 5400000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Arc 53">
            <a:extLst>
              <a:ext uri="{FF2B5EF4-FFF2-40B4-BE49-F238E27FC236}">
                <a16:creationId xmlns:a16="http://schemas.microsoft.com/office/drawing/2014/main" id="{9CA183DB-2A11-492A-9DD8-1E611EFF15B3}"/>
              </a:ext>
            </a:extLst>
          </p:cNvPr>
          <p:cNvSpPr/>
          <p:nvPr/>
        </p:nvSpPr>
        <p:spPr>
          <a:xfrm>
            <a:off x="6428444" y="5201348"/>
            <a:ext cx="280173" cy="502336"/>
          </a:xfrm>
          <a:prstGeom prst="arc">
            <a:avLst>
              <a:gd name="adj1" fmla="val 16200000"/>
              <a:gd name="adj2" fmla="val 5400000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23">
                <a:extLst>
                  <a:ext uri="{FF2B5EF4-FFF2-40B4-BE49-F238E27FC236}">
                    <a16:creationId xmlns:a16="http://schemas.microsoft.com/office/drawing/2014/main" id="{89BACA0D-1319-4ACF-9CCF-F4C8458CFD19}"/>
                  </a:ext>
                </a:extLst>
              </p:cNvPr>
              <p:cNvSpPr txBox="1"/>
              <p:nvPr/>
            </p:nvSpPr>
            <p:spPr>
              <a:xfrm>
                <a:off x="4595612" y="5984384"/>
                <a:ext cx="1428020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=0.211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(3sf)</a:t>
                </a:r>
              </a:p>
            </p:txBody>
          </p:sp>
        </mc:Choice>
        <mc:Fallback xmlns="">
          <p:sp>
            <p:nvSpPr>
              <p:cNvPr id="85" name="TextBox 23">
                <a:extLst>
                  <a:ext uri="{FF2B5EF4-FFF2-40B4-BE49-F238E27FC236}">
                    <a16:creationId xmlns:a16="http://schemas.microsoft.com/office/drawing/2014/main" id="{89BACA0D-1319-4ACF-9CCF-F4C8458CFD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5612" y="5984384"/>
                <a:ext cx="1428020" cy="307777"/>
              </a:xfrm>
              <a:prstGeom prst="rect">
                <a:avLst/>
              </a:prstGeom>
              <a:blipFill>
                <a:blip r:embed="rId21"/>
                <a:stretch>
                  <a:fillRect t="-4000" r="-855" b="-200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TextBox 54">
            <a:extLst>
              <a:ext uri="{FF2B5EF4-FFF2-40B4-BE49-F238E27FC236}">
                <a16:creationId xmlns:a16="http://schemas.microsoft.com/office/drawing/2014/main" id="{551372A5-4E22-4712-9BA6-F304AAFF8551}"/>
              </a:ext>
            </a:extLst>
          </p:cNvPr>
          <p:cNvSpPr txBox="1"/>
          <p:nvPr/>
        </p:nvSpPr>
        <p:spPr>
          <a:xfrm>
            <a:off x="8060488" y="1970539"/>
            <a:ext cx="1164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Differentiate (product rule needed)</a:t>
            </a:r>
          </a:p>
        </p:txBody>
      </p:sp>
      <p:sp>
        <p:nvSpPr>
          <p:cNvPr id="87" name="TextBox 54">
            <a:extLst>
              <a:ext uri="{FF2B5EF4-FFF2-40B4-BE49-F238E27FC236}">
                <a16:creationId xmlns:a16="http://schemas.microsoft.com/office/drawing/2014/main" id="{66FE9FA6-D069-4D87-A44E-CBD017C60AF1}"/>
              </a:ext>
            </a:extLst>
          </p:cNvPr>
          <p:cNvSpPr txBox="1"/>
          <p:nvPr/>
        </p:nvSpPr>
        <p:spPr>
          <a:xfrm>
            <a:off x="8104247" y="2611826"/>
            <a:ext cx="1039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Work out the bracket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54">
                <a:extLst>
                  <a:ext uri="{FF2B5EF4-FFF2-40B4-BE49-F238E27FC236}">
                    <a16:creationId xmlns:a16="http://schemas.microsoft.com/office/drawing/2014/main" id="{DAE511F4-4DA7-492E-B90B-38F438DBBEEA}"/>
                  </a:ext>
                </a:extLst>
              </p:cNvPr>
              <p:cNvSpPr txBox="1"/>
              <p:nvPr/>
            </p:nvSpPr>
            <p:spPr>
              <a:xfrm>
                <a:off x="8185729" y="3191248"/>
                <a:ext cx="10578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8" name="TextBox 54">
                <a:extLst>
                  <a:ext uri="{FF2B5EF4-FFF2-40B4-BE49-F238E27FC236}">
                    <a16:creationId xmlns:a16="http://schemas.microsoft.com/office/drawing/2014/main" id="{DAE511F4-4DA7-492E-B90B-38F438DBBE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5729" y="3191248"/>
                <a:ext cx="1057860" cy="461665"/>
              </a:xfrm>
              <a:prstGeom prst="rect">
                <a:avLst/>
              </a:prstGeom>
              <a:blipFill>
                <a:blip r:embed="rId22"/>
                <a:stretch>
                  <a:fillRect r="-28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TextBox 54">
            <a:extLst>
              <a:ext uri="{FF2B5EF4-FFF2-40B4-BE49-F238E27FC236}">
                <a16:creationId xmlns:a16="http://schemas.microsoft.com/office/drawing/2014/main" id="{30060358-ADB1-4E40-A4C2-A63BD513DA04}"/>
              </a:ext>
            </a:extLst>
          </p:cNvPr>
          <p:cNvSpPr txBox="1"/>
          <p:nvPr/>
        </p:nvSpPr>
        <p:spPr>
          <a:xfrm>
            <a:off x="8212889" y="3752562"/>
            <a:ext cx="8315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54">
                <a:extLst>
                  <a:ext uri="{FF2B5EF4-FFF2-40B4-BE49-F238E27FC236}">
                    <a16:creationId xmlns:a16="http://schemas.microsoft.com/office/drawing/2014/main" id="{2305BBA7-64DD-4C97-935A-014CC667BBBE}"/>
                  </a:ext>
                </a:extLst>
              </p:cNvPr>
              <p:cNvSpPr txBox="1"/>
              <p:nvPr/>
            </p:nvSpPr>
            <p:spPr>
              <a:xfrm>
                <a:off x="5759399" y="4268610"/>
                <a:ext cx="109407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Calculate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0" name="TextBox 54">
                <a:extLst>
                  <a:ext uri="{FF2B5EF4-FFF2-40B4-BE49-F238E27FC236}">
                    <a16:creationId xmlns:a16="http://schemas.microsoft.com/office/drawing/2014/main" id="{2305BBA7-64DD-4C97-935A-014CC667BB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9399" y="4268610"/>
                <a:ext cx="1094073" cy="276999"/>
              </a:xfrm>
              <a:prstGeom prst="rect">
                <a:avLst/>
              </a:prstGeom>
              <a:blipFill>
                <a:blip r:embed="rId23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TextBox 54">
            <a:extLst>
              <a:ext uri="{FF2B5EF4-FFF2-40B4-BE49-F238E27FC236}">
                <a16:creationId xmlns:a16="http://schemas.microsoft.com/office/drawing/2014/main" id="{E0E58283-A61A-4347-B1EB-14F3C149B624}"/>
              </a:ext>
            </a:extLst>
          </p:cNvPr>
          <p:cNvSpPr txBox="1"/>
          <p:nvPr/>
        </p:nvSpPr>
        <p:spPr>
          <a:xfrm>
            <a:off x="6356927" y="4594534"/>
            <a:ext cx="150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Now we have the full relationship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54">
                <a:extLst>
                  <a:ext uri="{FF2B5EF4-FFF2-40B4-BE49-F238E27FC236}">
                    <a16:creationId xmlns:a16="http://schemas.microsoft.com/office/drawing/2014/main" id="{210286A8-B05C-4814-8C0F-D10F491090B0}"/>
                  </a:ext>
                </a:extLst>
              </p:cNvPr>
              <p:cNvSpPr txBox="1"/>
              <p:nvPr/>
            </p:nvSpPr>
            <p:spPr>
              <a:xfrm>
                <a:off x="6746226" y="5255437"/>
                <a:ext cx="84057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2" name="TextBox 54">
                <a:extLst>
                  <a:ext uri="{FF2B5EF4-FFF2-40B4-BE49-F238E27FC236}">
                    <a16:creationId xmlns:a16="http://schemas.microsoft.com/office/drawing/2014/main" id="{210286A8-B05C-4814-8C0F-D10F491090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6226" y="5255437"/>
                <a:ext cx="840578" cy="276999"/>
              </a:xfrm>
              <a:prstGeom prst="rect">
                <a:avLst/>
              </a:prstGeom>
              <a:blipFill>
                <a:blip r:embed="rId24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Arc 53">
            <a:extLst>
              <a:ext uri="{FF2B5EF4-FFF2-40B4-BE49-F238E27FC236}">
                <a16:creationId xmlns:a16="http://schemas.microsoft.com/office/drawing/2014/main" id="{BFCC56C0-EDF9-422B-BC54-62F261DD263C}"/>
              </a:ext>
            </a:extLst>
          </p:cNvPr>
          <p:cNvSpPr/>
          <p:nvPr/>
        </p:nvSpPr>
        <p:spPr>
          <a:xfrm>
            <a:off x="6381668" y="5679673"/>
            <a:ext cx="280173" cy="502336"/>
          </a:xfrm>
          <a:prstGeom prst="arc">
            <a:avLst>
              <a:gd name="adj1" fmla="val 16200000"/>
              <a:gd name="adj2" fmla="val 5400000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extBox 54">
            <a:extLst>
              <a:ext uri="{FF2B5EF4-FFF2-40B4-BE49-F238E27FC236}">
                <a16:creationId xmlns:a16="http://schemas.microsoft.com/office/drawing/2014/main" id="{427521EC-C638-4A3C-A5D6-F8E6093C31EA}"/>
              </a:ext>
            </a:extLst>
          </p:cNvPr>
          <p:cNvSpPr txBox="1"/>
          <p:nvPr/>
        </p:nvSpPr>
        <p:spPr>
          <a:xfrm>
            <a:off x="6637585" y="5807698"/>
            <a:ext cx="8405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</a:p>
        </p:txBody>
      </p:sp>
      <p:sp>
        <p:nvSpPr>
          <p:cNvPr id="95" name="正方形/長方形 94">
            <a:extLst>
              <a:ext uri="{FF2B5EF4-FFF2-40B4-BE49-F238E27FC236}">
                <a16:creationId xmlns:a16="http://schemas.microsoft.com/office/drawing/2014/main" id="{4709B686-FD01-4448-A29E-34001035E726}"/>
              </a:ext>
            </a:extLst>
          </p:cNvPr>
          <p:cNvSpPr/>
          <p:nvPr/>
        </p:nvSpPr>
        <p:spPr>
          <a:xfrm>
            <a:off x="5748950" y="1937441"/>
            <a:ext cx="624690" cy="27160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正方形/長方形 95">
            <a:extLst>
              <a:ext uri="{FF2B5EF4-FFF2-40B4-BE49-F238E27FC236}">
                <a16:creationId xmlns:a16="http://schemas.microsoft.com/office/drawing/2014/main" id="{F8F74634-6BBF-433F-99B6-E1F84FE06471}"/>
              </a:ext>
            </a:extLst>
          </p:cNvPr>
          <p:cNvSpPr/>
          <p:nvPr/>
        </p:nvSpPr>
        <p:spPr>
          <a:xfrm>
            <a:off x="5819868" y="2352391"/>
            <a:ext cx="2165287" cy="51755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正方形/長方形 96">
            <a:extLst>
              <a:ext uri="{FF2B5EF4-FFF2-40B4-BE49-F238E27FC236}">
                <a16:creationId xmlns:a16="http://schemas.microsoft.com/office/drawing/2014/main" id="{0AB8C342-AB02-4502-8D9B-021EF3C56B62}"/>
              </a:ext>
            </a:extLst>
          </p:cNvPr>
          <p:cNvSpPr/>
          <p:nvPr/>
        </p:nvSpPr>
        <p:spPr>
          <a:xfrm>
            <a:off x="4632355" y="5012601"/>
            <a:ext cx="1632643" cy="31989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正方形/長方形 97">
            <a:extLst>
              <a:ext uri="{FF2B5EF4-FFF2-40B4-BE49-F238E27FC236}">
                <a16:creationId xmlns:a16="http://schemas.microsoft.com/office/drawing/2014/main" id="{BE1D033E-3282-4A96-80C0-A4FC41067217}"/>
              </a:ext>
            </a:extLst>
          </p:cNvPr>
          <p:cNvSpPr/>
          <p:nvPr/>
        </p:nvSpPr>
        <p:spPr>
          <a:xfrm>
            <a:off x="4594633" y="1434973"/>
            <a:ext cx="1561724" cy="31989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87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9" grpId="0"/>
      <p:bldP spid="43" grpId="0"/>
      <p:bldP spid="44" grpId="0"/>
      <p:bldP spid="45" grpId="0"/>
      <p:bldP spid="46" grpId="0"/>
      <p:bldP spid="48" grpId="0"/>
      <p:bldP spid="49" grpId="0"/>
      <p:bldP spid="50" grpId="0" animBg="1"/>
      <p:bldP spid="51" grpId="0"/>
      <p:bldP spid="52" grpId="0" animBg="1"/>
      <p:bldP spid="53" grpId="0" animBg="1"/>
      <p:bldP spid="54" grpId="0" animBg="1"/>
      <p:bldP spid="65" grpId="0" animBg="1"/>
      <p:bldP spid="66" grpId="0" animBg="1"/>
      <p:bldP spid="83" grpId="0" animBg="1"/>
      <p:bldP spid="84" grpId="0" animBg="1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 animBg="1"/>
      <p:bldP spid="94" grpId="0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2EE350F-E77E-4733-9475-8FFECDA575BF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8C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80191FA8-4F35-4910-9227-A83D14FFE1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6431" y="1600200"/>
                <a:ext cx="3654049" cy="509936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itchFamily="66" charset="0"/>
                  </a:rPr>
                  <a:t>You need to be able to use differential equations when working with damped harmonic motion</a:t>
                </a: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A particle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hangs freely in equilibrium attached to one end of a light elastic string. The other end of the string is attached to a fixed point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. The particle is pulled down and held at rest in a container of liquid which exerts a resistance on the motion on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is then released from rest. While the string remains taut and the particle in the liquid, the motion can be modelled using the equation: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is a positive real constant.</a:t>
                </a: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Find the general solution to the differential equation and state the type of damping the particle is subject to.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80191FA8-4F35-4910-9227-A83D14FFE1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6431" y="1600200"/>
                <a:ext cx="3654049" cy="5099364"/>
              </a:xfrm>
              <a:blipFill>
                <a:blip r:embed="rId2"/>
                <a:stretch>
                  <a:fillRect t="-718" r="-21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C26D2A43-22AE-44C8-9DE0-B7CD8F7F751D}"/>
                  </a:ext>
                </a:extLst>
              </p:cNvPr>
              <p:cNvSpPr txBox="1"/>
              <p:nvPr/>
            </p:nvSpPr>
            <p:spPr>
              <a:xfrm>
                <a:off x="0" y="0"/>
                <a:ext cx="1792542" cy="43223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C26D2A43-22AE-44C8-9DE0-B7CD8F7F75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792542" cy="4322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AB521700-BBF1-44D3-80A7-178977B5C59A}"/>
                  </a:ext>
                </a:extLst>
              </p:cNvPr>
              <p:cNvSpPr txBox="1"/>
              <p:nvPr/>
            </p:nvSpPr>
            <p:spPr>
              <a:xfrm>
                <a:off x="1876425" y="0"/>
                <a:ext cx="2272032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&lt;4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𝐿𝑖𝑔h𝑡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𝑑𝑎𝑚𝑝𝑖𝑛𝑔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AB521700-BBF1-44D3-80A7-178977B5C5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425" y="0"/>
                <a:ext cx="2272032" cy="215444"/>
              </a:xfrm>
              <a:prstGeom prst="rect">
                <a:avLst/>
              </a:prstGeom>
              <a:blipFill>
                <a:blip r:embed="rId4"/>
                <a:stretch>
                  <a:fillRect l="-265" r="-531" b="-256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CC6D4B6A-8813-4A82-9507-8E1BB540DE8A}"/>
                  </a:ext>
                </a:extLst>
              </p:cNvPr>
              <p:cNvSpPr txBox="1"/>
              <p:nvPr/>
            </p:nvSpPr>
            <p:spPr>
              <a:xfrm>
                <a:off x="4238625" y="0"/>
                <a:ext cx="245451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𝐶𝑟𝑖𝑡𝑖𝑐𝑎𝑙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𝑑𝑎𝑚𝑝𝑖𝑛𝑔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CC6D4B6A-8813-4A82-9507-8E1BB540DE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8625" y="0"/>
                <a:ext cx="2454518" cy="215444"/>
              </a:xfrm>
              <a:prstGeom prst="rect">
                <a:avLst/>
              </a:prstGeom>
              <a:blipFill>
                <a:blip r:embed="rId5"/>
                <a:stretch>
                  <a:fillRect r="-491" b="-256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55B1E7CB-6F53-4081-B190-A8AF9119D49B}"/>
                  </a:ext>
                </a:extLst>
              </p:cNvPr>
              <p:cNvSpPr txBox="1"/>
              <p:nvPr/>
            </p:nvSpPr>
            <p:spPr>
              <a:xfrm>
                <a:off x="6786688" y="0"/>
                <a:ext cx="2357312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&gt;4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𝐻𝑒𝑎𝑣𝑦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𝑑𝑎𝑚𝑝𝑖𝑛𝑔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55B1E7CB-6F53-4081-B190-A8AF9119D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6688" y="0"/>
                <a:ext cx="2357312" cy="215444"/>
              </a:xfrm>
              <a:prstGeom prst="rect">
                <a:avLst/>
              </a:prstGeom>
              <a:blipFill>
                <a:blip r:embed="rId6"/>
                <a:stretch>
                  <a:fillRect r="-767" b="-256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タイトル 1">
            <a:extLst>
              <a:ext uri="{FF2B5EF4-FFF2-40B4-BE49-F238E27FC236}">
                <a16:creationId xmlns:a16="http://schemas.microsoft.com/office/drawing/2014/main" id="{9F993F34-EC91-4862-ACEC-ABC82699A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0768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Modelling with Differential Equations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22">
                <a:extLst>
                  <a:ext uri="{FF2B5EF4-FFF2-40B4-BE49-F238E27FC236}">
                    <a16:creationId xmlns:a16="http://schemas.microsoft.com/office/drawing/2014/main" id="{6B14F462-658D-4686-89B8-C46FE90BA1C4}"/>
                  </a:ext>
                </a:extLst>
              </p:cNvPr>
              <p:cNvSpPr txBox="1"/>
              <p:nvPr/>
            </p:nvSpPr>
            <p:spPr>
              <a:xfrm>
                <a:off x="5075542" y="217283"/>
                <a:ext cx="1258743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200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1200" i="1">
                          <a:latin typeface="Cambria Math"/>
                        </a:rPr>
                        <m:t>+</m:t>
                      </m:r>
                      <m:r>
                        <a:rPr lang="en-US" sz="1200" i="1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2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6" name="TextBox 22">
                <a:extLst>
                  <a:ext uri="{FF2B5EF4-FFF2-40B4-BE49-F238E27FC236}">
                    <a16:creationId xmlns:a16="http://schemas.microsoft.com/office/drawing/2014/main" id="{6B14F462-658D-4686-89B8-C46FE90BA1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5542" y="217283"/>
                <a:ext cx="1258743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23">
                <a:extLst>
                  <a:ext uri="{FF2B5EF4-FFF2-40B4-BE49-F238E27FC236}">
                    <a16:creationId xmlns:a16="http://schemas.microsoft.com/office/drawing/2014/main" id="{6F46DECF-7F9D-4E6F-B96B-DB0AC9F368F9}"/>
                  </a:ext>
                </a:extLst>
              </p:cNvPr>
              <p:cNvSpPr txBox="1"/>
              <p:nvPr/>
            </p:nvSpPr>
            <p:spPr>
              <a:xfrm>
                <a:off x="6333878" y="217283"/>
                <a:ext cx="1084784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(</m:t>
                      </m:r>
                      <m:r>
                        <a:rPr lang="en-US" sz="1200" i="1">
                          <a:latin typeface="Cambria Math"/>
                        </a:rPr>
                        <m:t>𝐴</m:t>
                      </m:r>
                      <m:r>
                        <a:rPr lang="en-US" sz="1200" i="1">
                          <a:latin typeface="Cambria Math"/>
                        </a:rPr>
                        <m:t>+</m:t>
                      </m:r>
                      <m:r>
                        <a:rPr lang="en-US" sz="1200" i="1">
                          <a:latin typeface="Cambria Math"/>
                        </a:rPr>
                        <m:t>𝐵𝑥</m:t>
                      </m:r>
                      <m:r>
                        <a:rPr lang="en-GB" sz="1200" b="0" i="1" smtClean="0">
                          <a:latin typeface="Cambria Math"/>
                        </a:rPr>
                        <m:t>)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sz="12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7" name="TextBox 23">
                <a:extLst>
                  <a:ext uri="{FF2B5EF4-FFF2-40B4-BE49-F238E27FC236}">
                    <a16:creationId xmlns:a16="http://schemas.microsoft.com/office/drawing/2014/main" id="{6F46DECF-7F9D-4E6F-B96B-DB0AC9F368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3878" y="217283"/>
                <a:ext cx="1084784" cy="276999"/>
              </a:xfrm>
              <a:prstGeom prst="rect">
                <a:avLst/>
              </a:prstGeom>
              <a:blipFill>
                <a:blip r:embed="rId8"/>
                <a:stretch>
                  <a:fillRect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24">
                <a:extLst>
                  <a:ext uri="{FF2B5EF4-FFF2-40B4-BE49-F238E27FC236}">
                    <a16:creationId xmlns:a16="http://schemas.microsoft.com/office/drawing/2014/main" id="{FD9838F3-72C5-4A32-99E2-145A12DEA543}"/>
                  </a:ext>
                </a:extLst>
              </p:cNvPr>
              <p:cNvSpPr txBox="1"/>
              <p:nvPr/>
            </p:nvSpPr>
            <p:spPr>
              <a:xfrm>
                <a:off x="7413719" y="217283"/>
                <a:ext cx="1730281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200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200" i="1">
                              <a:latin typeface="Cambria Math"/>
                              <a:ea typeface="Cambria Math"/>
                            </a:rPr>
                            <m:t>𝑝𝑥</m:t>
                          </m:r>
                        </m:sup>
                      </m:sSup>
                      <m:d>
                        <m:dPr>
                          <m:ctrlPr>
                            <a:rPr lang="en-GB" sz="1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sz="1200" i="1">
                              <a:latin typeface="Cambria Math"/>
                              <a:ea typeface="Cambria Math"/>
                            </a:rPr>
                            <m:t>𝐴𝑐𝑜𝑠𝑞𝑥</m:t>
                          </m:r>
                          <m:r>
                            <a:rPr lang="en-GB" sz="12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GB" sz="1200" i="1">
                              <a:latin typeface="Cambria Math"/>
                              <a:ea typeface="Cambria Math"/>
                            </a:rPr>
                            <m:t>𝐵𝑠𝑖𝑛𝑞𝑥</m:t>
                          </m:r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8" name="TextBox 24">
                <a:extLst>
                  <a:ext uri="{FF2B5EF4-FFF2-40B4-BE49-F238E27FC236}">
                    <a16:creationId xmlns:a16="http://schemas.microsoft.com/office/drawing/2014/main" id="{FD9838F3-72C5-4A32-99E2-145A12DEA5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3719" y="217283"/>
                <a:ext cx="1730281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C1C3A75A-F744-49E2-846F-59EEFA552770}"/>
                  </a:ext>
                </a:extLst>
              </p:cNvPr>
              <p:cNvSpPr txBox="1"/>
              <p:nvPr/>
            </p:nvSpPr>
            <p:spPr>
              <a:xfrm>
                <a:off x="937035" y="4861711"/>
                <a:ext cx="2203488" cy="494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C1C3A75A-F744-49E2-846F-59EEFA5527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035" y="4861711"/>
                <a:ext cx="2203488" cy="494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F1657C5D-6D25-474D-9578-388D9213A6C9}"/>
                  </a:ext>
                </a:extLst>
              </p:cNvPr>
              <p:cNvSpPr txBox="1"/>
              <p:nvPr/>
            </p:nvSpPr>
            <p:spPr>
              <a:xfrm>
                <a:off x="4710820" y="1456099"/>
                <a:ext cx="1928798" cy="4322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F1657C5D-6D25-474D-9578-388D9213A6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0820" y="1456099"/>
                <a:ext cx="1928798" cy="43223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5E03D3C0-09F6-4473-9BC0-2BF4C056A0FD}"/>
                  </a:ext>
                </a:extLst>
              </p:cNvPr>
              <p:cNvSpPr txBox="1"/>
              <p:nvPr/>
            </p:nvSpPr>
            <p:spPr>
              <a:xfrm>
                <a:off x="4960873" y="2132282"/>
                <a:ext cx="168212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𝑘𝑚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5E03D3C0-09F6-4473-9BC0-2BF4C056A0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0873" y="2132282"/>
                <a:ext cx="1682127" cy="215444"/>
              </a:xfrm>
              <a:prstGeom prst="rect">
                <a:avLst/>
              </a:prstGeom>
              <a:blipFill>
                <a:blip r:embed="rId12"/>
                <a:stretch>
                  <a:fillRect l="-1087" r="-1812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AF169BE1-985B-43FB-9201-F6B02EC9859C}"/>
                  </a:ext>
                </a:extLst>
              </p:cNvPr>
              <p:cNvSpPr txBox="1"/>
              <p:nvPr/>
            </p:nvSpPr>
            <p:spPr>
              <a:xfrm>
                <a:off x="4926842" y="2639790"/>
                <a:ext cx="171694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+5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AF169BE1-985B-43FB-9201-F6B02EC985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6842" y="2639790"/>
                <a:ext cx="1716945" cy="215444"/>
              </a:xfrm>
              <a:prstGeom prst="rect">
                <a:avLst/>
              </a:prstGeom>
              <a:blipFill>
                <a:blip r:embed="rId13"/>
                <a:stretch>
                  <a:fillRect r="-1773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69F812D5-3378-4D62-B29F-A1F1AFC3724F}"/>
                  </a:ext>
                </a:extLst>
              </p:cNvPr>
              <p:cNvSpPr txBox="1"/>
              <p:nvPr/>
            </p:nvSpPr>
            <p:spPr>
              <a:xfrm>
                <a:off x="6109049" y="3094033"/>
                <a:ext cx="107305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,−5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69F812D5-3378-4D62-B29F-A1F1AFC372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9049" y="3094033"/>
                <a:ext cx="1073051" cy="215444"/>
              </a:xfrm>
              <a:prstGeom prst="rect">
                <a:avLst/>
              </a:prstGeom>
              <a:blipFill>
                <a:blip r:embed="rId14"/>
                <a:stretch>
                  <a:fillRect l="-1705" r="-3409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2">
                <a:extLst>
                  <a:ext uri="{FF2B5EF4-FFF2-40B4-BE49-F238E27FC236}">
                    <a16:creationId xmlns:a16="http://schemas.microsoft.com/office/drawing/2014/main" id="{CF09CCC0-8B70-4DE9-A2F3-142A7C0C5B31}"/>
                  </a:ext>
                </a:extLst>
              </p:cNvPr>
              <p:cNvSpPr txBox="1"/>
              <p:nvPr/>
            </p:nvSpPr>
            <p:spPr>
              <a:xfrm>
                <a:off x="6062444" y="3530134"/>
                <a:ext cx="1772024" cy="31156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𝑘𝑡</m:t>
                          </m:r>
                        </m:sup>
                      </m:sSup>
                      <m:r>
                        <a:rPr lang="en-US" sz="1400" i="1">
                          <a:latin typeface="Cambria Math"/>
                        </a:rPr>
                        <m:t>+</m:t>
                      </m:r>
                      <m:r>
                        <a:rPr lang="en-US" sz="1400" i="1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𝑘𝑡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TextBox 22">
                <a:extLst>
                  <a:ext uri="{FF2B5EF4-FFF2-40B4-BE49-F238E27FC236}">
                    <a16:creationId xmlns:a16="http://schemas.microsoft.com/office/drawing/2014/main" id="{CF09CCC0-8B70-4DE9-A2F3-142A7C0C5B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2444" y="3530134"/>
                <a:ext cx="1772024" cy="31156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c 53">
            <a:extLst>
              <a:ext uri="{FF2B5EF4-FFF2-40B4-BE49-F238E27FC236}">
                <a16:creationId xmlns:a16="http://schemas.microsoft.com/office/drawing/2014/main" id="{F3C8B20D-F287-48F5-8380-A101E3289D77}"/>
              </a:ext>
            </a:extLst>
          </p:cNvPr>
          <p:cNvSpPr/>
          <p:nvPr/>
        </p:nvSpPr>
        <p:spPr>
          <a:xfrm>
            <a:off x="6547809" y="1710225"/>
            <a:ext cx="280173" cy="502336"/>
          </a:xfrm>
          <a:prstGeom prst="arc">
            <a:avLst>
              <a:gd name="adj1" fmla="val 16200000"/>
              <a:gd name="adj2" fmla="val 5400000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54">
            <a:extLst>
              <a:ext uri="{FF2B5EF4-FFF2-40B4-BE49-F238E27FC236}">
                <a16:creationId xmlns:a16="http://schemas.microsoft.com/office/drawing/2014/main" id="{E7983B66-DCDD-4EA1-99B2-8EFDC3061B2A}"/>
              </a:ext>
            </a:extLst>
          </p:cNvPr>
          <p:cNvSpPr txBox="1"/>
          <p:nvPr/>
        </p:nvSpPr>
        <p:spPr>
          <a:xfrm>
            <a:off x="6835807" y="1684064"/>
            <a:ext cx="1436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Write the auxiliary equation</a:t>
            </a:r>
          </a:p>
        </p:txBody>
      </p:sp>
      <p:sp>
        <p:nvSpPr>
          <p:cNvPr id="25" name="Arc 53">
            <a:extLst>
              <a:ext uri="{FF2B5EF4-FFF2-40B4-BE49-F238E27FC236}">
                <a16:creationId xmlns:a16="http://schemas.microsoft.com/office/drawing/2014/main" id="{23A18C63-6BBC-48DA-9500-A6A5AFBBDD13}"/>
              </a:ext>
            </a:extLst>
          </p:cNvPr>
          <p:cNvSpPr/>
          <p:nvPr/>
        </p:nvSpPr>
        <p:spPr>
          <a:xfrm>
            <a:off x="6547809" y="2242886"/>
            <a:ext cx="280173" cy="502336"/>
          </a:xfrm>
          <a:prstGeom prst="arc">
            <a:avLst>
              <a:gd name="adj1" fmla="val 16200000"/>
              <a:gd name="adj2" fmla="val 5400000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c 53">
            <a:extLst>
              <a:ext uri="{FF2B5EF4-FFF2-40B4-BE49-F238E27FC236}">
                <a16:creationId xmlns:a16="http://schemas.microsoft.com/office/drawing/2014/main" id="{136BE414-E289-4517-92C5-D11A4A3D6B60}"/>
              </a:ext>
            </a:extLst>
          </p:cNvPr>
          <p:cNvSpPr/>
          <p:nvPr/>
        </p:nvSpPr>
        <p:spPr>
          <a:xfrm>
            <a:off x="7098225" y="2722280"/>
            <a:ext cx="280173" cy="502336"/>
          </a:xfrm>
          <a:prstGeom prst="arc">
            <a:avLst>
              <a:gd name="adj1" fmla="val 16200000"/>
              <a:gd name="adj2" fmla="val 5400000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53">
            <a:extLst>
              <a:ext uri="{FF2B5EF4-FFF2-40B4-BE49-F238E27FC236}">
                <a16:creationId xmlns:a16="http://schemas.microsoft.com/office/drawing/2014/main" id="{0B2AF8A4-CE4F-43F6-8323-86B7EB0BBEA8}"/>
              </a:ext>
            </a:extLst>
          </p:cNvPr>
          <p:cNvSpPr/>
          <p:nvPr/>
        </p:nvSpPr>
        <p:spPr>
          <a:xfrm flipH="1">
            <a:off x="5868140" y="3228307"/>
            <a:ext cx="368951" cy="502336"/>
          </a:xfrm>
          <a:prstGeom prst="arc">
            <a:avLst>
              <a:gd name="adj1" fmla="val 16200000"/>
              <a:gd name="adj2" fmla="val 5400000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54">
            <a:extLst>
              <a:ext uri="{FF2B5EF4-FFF2-40B4-BE49-F238E27FC236}">
                <a16:creationId xmlns:a16="http://schemas.microsoft.com/office/drawing/2014/main" id="{58C5FB2D-0E84-44BE-97C4-01345127BE68}"/>
              </a:ext>
            </a:extLst>
          </p:cNvPr>
          <p:cNvSpPr txBox="1"/>
          <p:nvPr/>
        </p:nvSpPr>
        <p:spPr>
          <a:xfrm>
            <a:off x="6764786" y="2341013"/>
            <a:ext cx="941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Factorise</a:t>
            </a:r>
            <a:endParaRPr lang="en-US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TextBox 54">
            <a:extLst>
              <a:ext uri="{FF2B5EF4-FFF2-40B4-BE49-F238E27FC236}">
                <a16:creationId xmlns:a16="http://schemas.microsoft.com/office/drawing/2014/main" id="{30729D5C-B720-414C-AA43-F7ABCE10EE30}"/>
              </a:ext>
            </a:extLst>
          </p:cNvPr>
          <p:cNvSpPr txBox="1"/>
          <p:nvPr/>
        </p:nvSpPr>
        <p:spPr>
          <a:xfrm>
            <a:off x="7332956" y="2811530"/>
            <a:ext cx="6125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Solve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54">
                <a:extLst>
                  <a:ext uri="{FF2B5EF4-FFF2-40B4-BE49-F238E27FC236}">
                    <a16:creationId xmlns:a16="http://schemas.microsoft.com/office/drawing/2014/main" id="{11D390AF-B876-4120-B9B3-25808345104D}"/>
                  </a:ext>
                </a:extLst>
              </p:cNvPr>
              <p:cNvSpPr txBox="1"/>
              <p:nvPr/>
            </p:nvSpPr>
            <p:spPr>
              <a:xfrm>
                <a:off x="4021585" y="3077861"/>
                <a:ext cx="187318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Choose an appropriate form. Since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a real constant, the solutions will be as well. </a:t>
                </a:r>
              </a:p>
            </p:txBody>
          </p:sp>
        </mc:Choice>
        <mc:Fallback xmlns="">
          <p:sp>
            <p:nvSpPr>
              <p:cNvPr id="30" name="TextBox 54">
                <a:extLst>
                  <a:ext uri="{FF2B5EF4-FFF2-40B4-BE49-F238E27FC236}">
                    <a16:creationId xmlns:a16="http://schemas.microsoft.com/office/drawing/2014/main" id="{11D390AF-B876-4120-B9B3-2580834510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1585" y="3077861"/>
                <a:ext cx="1873187" cy="830997"/>
              </a:xfrm>
              <a:prstGeom prst="rect">
                <a:avLst/>
              </a:prstGeom>
              <a:blipFill>
                <a:blip r:embed="rId16"/>
                <a:stretch>
                  <a:fillRect t="-735" r="-326" b="-51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54">
            <a:extLst>
              <a:ext uri="{FF2B5EF4-FFF2-40B4-BE49-F238E27FC236}">
                <a16:creationId xmlns:a16="http://schemas.microsoft.com/office/drawing/2014/main" id="{2264CAEA-4533-49A0-B7CF-D3D53EA44208}"/>
              </a:ext>
            </a:extLst>
          </p:cNvPr>
          <p:cNvSpPr txBox="1"/>
          <p:nvPr/>
        </p:nvSpPr>
        <p:spPr>
          <a:xfrm>
            <a:off x="4751034" y="4268949"/>
            <a:ext cx="36028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Since the auxiliary equation had 2 real roots, the particle will be subject to heavy dampening</a:t>
            </a:r>
          </a:p>
        </p:txBody>
      </p:sp>
    </p:spTree>
    <p:extLst>
      <p:ext uri="{BB962C8B-B14F-4D97-AF65-F5344CB8AC3E}">
        <p14:creationId xmlns:p14="http://schemas.microsoft.com/office/powerpoint/2010/main" val="28246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17" grpId="0"/>
      <p:bldP spid="20" grpId="0"/>
      <p:bldP spid="21" grpId="0"/>
      <p:bldP spid="22" grpId="0"/>
      <p:bldP spid="23" grpId="0" animBg="1"/>
      <p:bldP spid="24" grpId="0"/>
      <p:bldP spid="25" grpId="0" animBg="1"/>
      <p:bldP spid="26" grpId="0" animBg="1"/>
      <p:bldP spid="27" grpId="0" animBg="1"/>
      <p:bldP spid="28" grpId="0"/>
      <p:bldP spid="29" grpId="0"/>
      <p:bldP spid="30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2EE350F-E77E-4733-9475-8FFECDA575BF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8C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80191FA8-4F35-4910-9227-A83D14FFE1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6431" y="1600200"/>
                <a:ext cx="3654049" cy="509936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itchFamily="66" charset="0"/>
                  </a:rPr>
                  <a:t>You need to be able to use differential equations when working with damped harmonic motion</a:t>
                </a: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One end of a light elastic spring is attached to a fixed point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. A particle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is attached to the other end and hangs in equilibrium vertically below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. The particle is pulled vertically down from its equilibrium position and released from rest. A resistance proportional to the speed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acts on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The equation of motion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is given as: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is a positive real constant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is the displacement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from its equilibrium position.</a:t>
                </a: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a) Find the general solution to the differential equation.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80191FA8-4F35-4910-9227-A83D14FFE1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6431" y="1600200"/>
                <a:ext cx="3654049" cy="5099364"/>
              </a:xfrm>
              <a:blipFill>
                <a:blip r:embed="rId2"/>
                <a:stretch>
                  <a:fillRect t="-718" r="-21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C26D2A43-22AE-44C8-9DE0-B7CD8F7F751D}"/>
                  </a:ext>
                </a:extLst>
              </p:cNvPr>
              <p:cNvSpPr txBox="1"/>
              <p:nvPr/>
            </p:nvSpPr>
            <p:spPr>
              <a:xfrm>
                <a:off x="0" y="0"/>
                <a:ext cx="1792542" cy="43223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C26D2A43-22AE-44C8-9DE0-B7CD8F7F75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792542" cy="4322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AB521700-BBF1-44D3-80A7-178977B5C59A}"/>
                  </a:ext>
                </a:extLst>
              </p:cNvPr>
              <p:cNvSpPr txBox="1"/>
              <p:nvPr/>
            </p:nvSpPr>
            <p:spPr>
              <a:xfrm>
                <a:off x="1876425" y="0"/>
                <a:ext cx="2272032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&lt;4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𝐿𝑖𝑔h𝑡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𝑑𝑎𝑚𝑝𝑖𝑛𝑔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AB521700-BBF1-44D3-80A7-178977B5C5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425" y="0"/>
                <a:ext cx="2272032" cy="215444"/>
              </a:xfrm>
              <a:prstGeom prst="rect">
                <a:avLst/>
              </a:prstGeom>
              <a:blipFill>
                <a:blip r:embed="rId4"/>
                <a:stretch>
                  <a:fillRect l="-265" r="-531" b="-256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CC6D4B6A-8813-4A82-9507-8E1BB540DE8A}"/>
                  </a:ext>
                </a:extLst>
              </p:cNvPr>
              <p:cNvSpPr txBox="1"/>
              <p:nvPr/>
            </p:nvSpPr>
            <p:spPr>
              <a:xfrm>
                <a:off x="4238625" y="0"/>
                <a:ext cx="245451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𝐶𝑟𝑖𝑡𝑖𝑐𝑎𝑙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𝑑𝑎𝑚𝑝𝑖𝑛𝑔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CC6D4B6A-8813-4A82-9507-8E1BB540DE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8625" y="0"/>
                <a:ext cx="2454518" cy="215444"/>
              </a:xfrm>
              <a:prstGeom prst="rect">
                <a:avLst/>
              </a:prstGeom>
              <a:blipFill>
                <a:blip r:embed="rId5"/>
                <a:stretch>
                  <a:fillRect r="-491" b="-256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55B1E7CB-6F53-4081-B190-A8AF9119D49B}"/>
                  </a:ext>
                </a:extLst>
              </p:cNvPr>
              <p:cNvSpPr txBox="1"/>
              <p:nvPr/>
            </p:nvSpPr>
            <p:spPr>
              <a:xfrm>
                <a:off x="6786688" y="0"/>
                <a:ext cx="2357312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&gt;4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𝐻𝑒𝑎𝑣𝑦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𝑑𝑎𝑚𝑝𝑖𝑛𝑔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55B1E7CB-6F53-4081-B190-A8AF9119D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6688" y="0"/>
                <a:ext cx="2357312" cy="215444"/>
              </a:xfrm>
              <a:prstGeom prst="rect">
                <a:avLst/>
              </a:prstGeom>
              <a:blipFill>
                <a:blip r:embed="rId6"/>
                <a:stretch>
                  <a:fillRect r="-767" b="-256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タイトル 1">
            <a:extLst>
              <a:ext uri="{FF2B5EF4-FFF2-40B4-BE49-F238E27FC236}">
                <a16:creationId xmlns:a16="http://schemas.microsoft.com/office/drawing/2014/main" id="{9F993F34-EC91-4862-ACEC-ABC82699A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0768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Modelling with Differential Equations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22">
                <a:extLst>
                  <a:ext uri="{FF2B5EF4-FFF2-40B4-BE49-F238E27FC236}">
                    <a16:creationId xmlns:a16="http://schemas.microsoft.com/office/drawing/2014/main" id="{6B14F462-658D-4686-89B8-C46FE90BA1C4}"/>
                  </a:ext>
                </a:extLst>
              </p:cNvPr>
              <p:cNvSpPr txBox="1"/>
              <p:nvPr/>
            </p:nvSpPr>
            <p:spPr>
              <a:xfrm>
                <a:off x="5075542" y="217283"/>
                <a:ext cx="1258743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200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1200" i="1">
                          <a:latin typeface="Cambria Math"/>
                        </a:rPr>
                        <m:t>+</m:t>
                      </m:r>
                      <m:r>
                        <a:rPr lang="en-US" sz="1200" i="1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2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6" name="TextBox 22">
                <a:extLst>
                  <a:ext uri="{FF2B5EF4-FFF2-40B4-BE49-F238E27FC236}">
                    <a16:creationId xmlns:a16="http://schemas.microsoft.com/office/drawing/2014/main" id="{6B14F462-658D-4686-89B8-C46FE90BA1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5542" y="217283"/>
                <a:ext cx="1258743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23">
                <a:extLst>
                  <a:ext uri="{FF2B5EF4-FFF2-40B4-BE49-F238E27FC236}">
                    <a16:creationId xmlns:a16="http://schemas.microsoft.com/office/drawing/2014/main" id="{6F46DECF-7F9D-4E6F-B96B-DB0AC9F368F9}"/>
                  </a:ext>
                </a:extLst>
              </p:cNvPr>
              <p:cNvSpPr txBox="1"/>
              <p:nvPr/>
            </p:nvSpPr>
            <p:spPr>
              <a:xfrm>
                <a:off x="6333878" y="217283"/>
                <a:ext cx="1084784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(</m:t>
                      </m:r>
                      <m:r>
                        <a:rPr lang="en-US" sz="1200" i="1">
                          <a:latin typeface="Cambria Math"/>
                        </a:rPr>
                        <m:t>𝐴</m:t>
                      </m:r>
                      <m:r>
                        <a:rPr lang="en-US" sz="1200" i="1">
                          <a:latin typeface="Cambria Math"/>
                        </a:rPr>
                        <m:t>+</m:t>
                      </m:r>
                      <m:r>
                        <a:rPr lang="en-US" sz="1200" i="1">
                          <a:latin typeface="Cambria Math"/>
                        </a:rPr>
                        <m:t>𝐵𝑥</m:t>
                      </m:r>
                      <m:r>
                        <a:rPr lang="en-GB" sz="1200" b="0" i="1" smtClean="0">
                          <a:latin typeface="Cambria Math"/>
                        </a:rPr>
                        <m:t>)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sz="12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7" name="TextBox 23">
                <a:extLst>
                  <a:ext uri="{FF2B5EF4-FFF2-40B4-BE49-F238E27FC236}">
                    <a16:creationId xmlns:a16="http://schemas.microsoft.com/office/drawing/2014/main" id="{6F46DECF-7F9D-4E6F-B96B-DB0AC9F368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3878" y="217283"/>
                <a:ext cx="1084784" cy="276999"/>
              </a:xfrm>
              <a:prstGeom prst="rect">
                <a:avLst/>
              </a:prstGeom>
              <a:blipFill>
                <a:blip r:embed="rId8"/>
                <a:stretch>
                  <a:fillRect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24">
                <a:extLst>
                  <a:ext uri="{FF2B5EF4-FFF2-40B4-BE49-F238E27FC236}">
                    <a16:creationId xmlns:a16="http://schemas.microsoft.com/office/drawing/2014/main" id="{FD9838F3-72C5-4A32-99E2-145A12DEA543}"/>
                  </a:ext>
                </a:extLst>
              </p:cNvPr>
              <p:cNvSpPr txBox="1"/>
              <p:nvPr/>
            </p:nvSpPr>
            <p:spPr>
              <a:xfrm>
                <a:off x="7413719" y="217283"/>
                <a:ext cx="1730281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200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200" i="1">
                              <a:latin typeface="Cambria Math"/>
                              <a:ea typeface="Cambria Math"/>
                            </a:rPr>
                            <m:t>𝑝𝑥</m:t>
                          </m:r>
                        </m:sup>
                      </m:sSup>
                      <m:d>
                        <m:dPr>
                          <m:ctrlPr>
                            <a:rPr lang="en-GB" sz="1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sz="1200" i="1">
                              <a:latin typeface="Cambria Math"/>
                              <a:ea typeface="Cambria Math"/>
                            </a:rPr>
                            <m:t>𝐴𝑐𝑜𝑠𝑞𝑥</m:t>
                          </m:r>
                          <m:r>
                            <a:rPr lang="en-GB" sz="12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GB" sz="1200" i="1">
                              <a:latin typeface="Cambria Math"/>
                              <a:ea typeface="Cambria Math"/>
                            </a:rPr>
                            <m:t>𝐵𝑠𝑖𝑛𝑞𝑥</m:t>
                          </m:r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8" name="TextBox 24">
                <a:extLst>
                  <a:ext uri="{FF2B5EF4-FFF2-40B4-BE49-F238E27FC236}">
                    <a16:creationId xmlns:a16="http://schemas.microsoft.com/office/drawing/2014/main" id="{FD9838F3-72C5-4A32-99E2-145A12DEA5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3719" y="217283"/>
                <a:ext cx="1730281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908E3142-85CB-4FDB-A9AD-C401A273E30F}"/>
                  </a:ext>
                </a:extLst>
              </p:cNvPr>
              <p:cNvSpPr txBox="1"/>
              <p:nvPr/>
            </p:nvSpPr>
            <p:spPr>
              <a:xfrm>
                <a:off x="1034689" y="4604258"/>
                <a:ext cx="2203488" cy="494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908E3142-85CB-4FDB-A9AD-C401A273E3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689" y="4604258"/>
                <a:ext cx="2203488" cy="494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BB4EE7FE-600D-443F-A297-4A4DECCA12E5}"/>
                  </a:ext>
                </a:extLst>
              </p:cNvPr>
              <p:cNvSpPr txBox="1"/>
              <p:nvPr/>
            </p:nvSpPr>
            <p:spPr>
              <a:xfrm>
                <a:off x="4178863" y="1445288"/>
                <a:ext cx="1928798" cy="4322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BB4EE7FE-600D-443F-A297-4A4DECCA12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8863" y="1445288"/>
                <a:ext cx="1928798" cy="43223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3A63E021-82BF-43E6-9E6C-3ACEB4F24CDF}"/>
                  </a:ext>
                </a:extLst>
              </p:cNvPr>
              <p:cNvSpPr txBox="1"/>
              <p:nvPr/>
            </p:nvSpPr>
            <p:spPr>
              <a:xfrm>
                <a:off x="4420038" y="2112592"/>
                <a:ext cx="168212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𝑘𝑚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3A63E021-82BF-43E6-9E6C-3ACEB4F24C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0038" y="2112592"/>
                <a:ext cx="1682127" cy="215444"/>
              </a:xfrm>
              <a:prstGeom prst="rect">
                <a:avLst/>
              </a:prstGeom>
              <a:blipFill>
                <a:blip r:embed="rId12"/>
                <a:stretch>
                  <a:fillRect l="-725" r="-1812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8443738A-47AD-49AC-9FF0-32641AEB3A63}"/>
                  </a:ext>
                </a:extLst>
              </p:cNvPr>
              <p:cNvSpPr txBox="1"/>
              <p:nvPr/>
            </p:nvSpPr>
            <p:spPr>
              <a:xfrm>
                <a:off x="5575614" y="2424790"/>
                <a:ext cx="1682320" cy="4596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𝑎𝑐</m:t>
                              </m:r>
                            </m:e>
                          </m:rad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8443738A-47AD-49AC-9FF0-32641AEB3A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5614" y="2424790"/>
                <a:ext cx="1682320" cy="45961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DABD3707-6525-46AA-8183-33E319262F1D}"/>
                  </a:ext>
                </a:extLst>
              </p:cNvPr>
              <p:cNvSpPr txBox="1"/>
              <p:nvPr/>
            </p:nvSpPr>
            <p:spPr>
              <a:xfrm>
                <a:off x="5568215" y="2958930"/>
                <a:ext cx="2467662" cy="5052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(2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−4(1)(2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rad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2(1)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DABD3707-6525-46AA-8183-33E319262F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8215" y="2958930"/>
                <a:ext cx="2467662" cy="50526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52F2AE61-C91A-4E40-A902-43366D6E169C}"/>
                  </a:ext>
                </a:extLst>
              </p:cNvPr>
              <p:cNvSpPr txBox="1"/>
              <p:nvPr/>
            </p:nvSpPr>
            <p:spPr>
              <a:xfrm>
                <a:off x="5578573" y="3555214"/>
                <a:ext cx="1524263" cy="4596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52F2AE61-C91A-4E40-A902-43366D6E16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8573" y="3555214"/>
                <a:ext cx="1524263" cy="45967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1A3F9E3E-4198-4CC9-B04C-819CE8CBFC30}"/>
                  </a:ext>
                </a:extLst>
              </p:cNvPr>
              <p:cNvSpPr txBox="1"/>
              <p:nvPr/>
            </p:nvSpPr>
            <p:spPr>
              <a:xfrm>
                <a:off x="5580053" y="4213640"/>
                <a:ext cx="1241494" cy="4076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𝑖𝑘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1A3F9E3E-4198-4CC9-B04C-819CE8CBFC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053" y="4213640"/>
                <a:ext cx="1241494" cy="407612"/>
              </a:xfrm>
              <a:prstGeom prst="rect">
                <a:avLst/>
              </a:prstGeom>
              <a:blipFill>
                <a:blip r:embed="rId16"/>
                <a:stretch>
                  <a:fillRect l="-1471" r="-2451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4DB91936-E4A7-4655-8E1C-3EE33F98422D}"/>
                  </a:ext>
                </a:extLst>
              </p:cNvPr>
              <p:cNvSpPr txBox="1"/>
              <p:nvPr/>
            </p:nvSpPr>
            <p:spPr>
              <a:xfrm>
                <a:off x="5581533" y="4827678"/>
                <a:ext cx="104272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𝑖𝑘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4DB91936-E4A7-4655-8E1C-3EE33F9842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1533" y="4827678"/>
                <a:ext cx="1042721" cy="215444"/>
              </a:xfrm>
              <a:prstGeom prst="rect">
                <a:avLst/>
              </a:prstGeom>
              <a:blipFill>
                <a:blip r:embed="rId17"/>
                <a:stretch>
                  <a:fillRect l="-2339" r="-2924" b="-1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24">
                <a:extLst>
                  <a:ext uri="{FF2B5EF4-FFF2-40B4-BE49-F238E27FC236}">
                    <a16:creationId xmlns:a16="http://schemas.microsoft.com/office/drawing/2014/main" id="{8773C1D7-8A6C-4790-9704-73C77742FAD4}"/>
                  </a:ext>
                </a:extLst>
              </p:cNvPr>
              <p:cNvSpPr txBox="1"/>
              <p:nvPr/>
            </p:nvSpPr>
            <p:spPr>
              <a:xfrm>
                <a:off x="5538144" y="5294769"/>
                <a:ext cx="2351413" cy="31156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𝑘𝑡</m:t>
                          </m:r>
                        </m:sup>
                      </m:sSup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𝐴𝑐𝑜𝑠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𝑘𝑡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𝐵𝑠𝑖𝑛𝑘𝑡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0" name="TextBox 24">
                <a:extLst>
                  <a:ext uri="{FF2B5EF4-FFF2-40B4-BE49-F238E27FC236}">
                    <a16:creationId xmlns:a16="http://schemas.microsoft.com/office/drawing/2014/main" id="{8773C1D7-8A6C-4790-9704-73C77742FA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8144" y="5294769"/>
                <a:ext cx="2351413" cy="31156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Arc 53">
            <a:extLst>
              <a:ext uri="{FF2B5EF4-FFF2-40B4-BE49-F238E27FC236}">
                <a16:creationId xmlns:a16="http://schemas.microsoft.com/office/drawing/2014/main" id="{54905CC6-A002-46E1-B47F-BFDBA820F6E4}"/>
              </a:ext>
            </a:extLst>
          </p:cNvPr>
          <p:cNvSpPr/>
          <p:nvPr/>
        </p:nvSpPr>
        <p:spPr>
          <a:xfrm>
            <a:off x="6067975" y="1701172"/>
            <a:ext cx="280173" cy="502336"/>
          </a:xfrm>
          <a:prstGeom prst="arc">
            <a:avLst>
              <a:gd name="adj1" fmla="val 16200000"/>
              <a:gd name="adj2" fmla="val 5400000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54">
            <a:extLst>
              <a:ext uri="{FF2B5EF4-FFF2-40B4-BE49-F238E27FC236}">
                <a16:creationId xmlns:a16="http://schemas.microsoft.com/office/drawing/2014/main" id="{D415B64E-4875-4C0A-992F-A2BB0B4EC406}"/>
              </a:ext>
            </a:extLst>
          </p:cNvPr>
          <p:cNvSpPr txBox="1"/>
          <p:nvPr/>
        </p:nvSpPr>
        <p:spPr>
          <a:xfrm>
            <a:off x="6319759" y="1684064"/>
            <a:ext cx="1436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Write the auxiliary equation</a:t>
            </a:r>
          </a:p>
        </p:txBody>
      </p:sp>
      <p:sp>
        <p:nvSpPr>
          <p:cNvPr id="43" name="Arc 53">
            <a:extLst>
              <a:ext uri="{FF2B5EF4-FFF2-40B4-BE49-F238E27FC236}">
                <a16:creationId xmlns:a16="http://schemas.microsoft.com/office/drawing/2014/main" id="{1FCF92A5-D8D3-4797-8DF5-3E6F986AF0D2}"/>
              </a:ext>
            </a:extLst>
          </p:cNvPr>
          <p:cNvSpPr/>
          <p:nvPr/>
        </p:nvSpPr>
        <p:spPr>
          <a:xfrm>
            <a:off x="7960149" y="2715160"/>
            <a:ext cx="280173" cy="502336"/>
          </a:xfrm>
          <a:prstGeom prst="arc">
            <a:avLst>
              <a:gd name="adj1" fmla="val 16200000"/>
              <a:gd name="adj2" fmla="val 5400000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rc 53">
            <a:extLst>
              <a:ext uri="{FF2B5EF4-FFF2-40B4-BE49-F238E27FC236}">
                <a16:creationId xmlns:a16="http://schemas.microsoft.com/office/drawing/2014/main" id="{56CD9486-E932-4849-BEE8-9C24E953D076}"/>
              </a:ext>
            </a:extLst>
          </p:cNvPr>
          <p:cNvSpPr/>
          <p:nvPr/>
        </p:nvSpPr>
        <p:spPr>
          <a:xfrm>
            <a:off x="7208712" y="2208166"/>
            <a:ext cx="280173" cy="502336"/>
          </a:xfrm>
          <a:prstGeom prst="arc">
            <a:avLst>
              <a:gd name="adj1" fmla="val 16200000"/>
              <a:gd name="adj2" fmla="val 5400000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c 53">
            <a:extLst>
              <a:ext uri="{FF2B5EF4-FFF2-40B4-BE49-F238E27FC236}">
                <a16:creationId xmlns:a16="http://schemas.microsoft.com/office/drawing/2014/main" id="{8A7592E5-912B-437A-9486-FB22895E88E6}"/>
              </a:ext>
            </a:extLst>
          </p:cNvPr>
          <p:cNvSpPr/>
          <p:nvPr/>
        </p:nvSpPr>
        <p:spPr>
          <a:xfrm>
            <a:off x="7878668" y="3258368"/>
            <a:ext cx="280173" cy="502336"/>
          </a:xfrm>
          <a:prstGeom prst="arc">
            <a:avLst>
              <a:gd name="adj1" fmla="val 16200000"/>
              <a:gd name="adj2" fmla="val 5400000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rc 53">
            <a:extLst>
              <a:ext uri="{FF2B5EF4-FFF2-40B4-BE49-F238E27FC236}">
                <a16:creationId xmlns:a16="http://schemas.microsoft.com/office/drawing/2014/main" id="{2975ECCB-CAE2-4ACC-B786-DEBE1507B944}"/>
              </a:ext>
            </a:extLst>
          </p:cNvPr>
          <p:cNvSpPr/>
          <p:nvPr/>
        </p:nvSpPr>
        <p:spPr>
          <a:xfrm>
            <a:off x="7009536" y="3855896"/>
            <a:ext cx="280173" cy="502336"/>
          </a:xfrm>
          <a:prstGeom prst="arc">
            <a:avLst>
              <a:gd name="adj1" fmla="val 16200000"/>
              <a:gd name="adj2" fmla="val 5400000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Arc 53">
            <a:extLst>
              <a:ext uri="{FF2B5EF4-FFF2-40B4-BE49-F238E27FC236}">
                <a16:creationId xmlns:a16="http://schemas.microsoft.com/office/drawing/2014/main" id="{FCDC6CBF-9B21-471D-87F8-92BDCB320552}"/>
              </a:ext>
            </a:extLst>
          </p:cNvPr>
          <p:cNvSpPr/>
          <p:nvPr/>
        </p:nvSpPr>
        <p:spPr>
          <a:xfrm>
            <a:off x="6728878" y="4408157"/>
            <a:ext cx="280173" cy="502336"/>
          </a:xfrm>
          <a:prstGeom prst="arc">
            <a:avLst>
              <a:gd name="adj1" fmla="val 16200000"/>
              <a:gd name="adj2" fmla="val 5400000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Arc 53">
            <a:extLst>
              <a:ext uri="{FF2B5EF4-FFF2-40B4-BE49-F238E27FC236}">
                <a16:creationId xmlns:a16="http://schemas.microsoft.com/office/drawing/2014/main" id="{CF3FEB70-6466-41B3-BE4B-62FDEB9E798B}"/>
              </a:ext>
            </a:extLst>
          </p:cNvPr>
          <p:cNvSpPr/>
          <p:nvPr/>
        </p:nvSpPr>
        <p:spPr>
          <a:xfrm>
            <a:off x="7643277" y="4960419"/>
            <a:ext cx="280173" cy="502336"/>
          </a:xfrm>
          <a:prstGeom prst="arc">
            <a:avLst>
              <a:gd name="adj1" fmla="val 16200000"/>
              <a:gd name="adj2" fmla="val 5400000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54">
            <a:extLst>
              <a:ext uri="{FF2B5EF4-FFF2-40B4-BE49-F238E27FC236}">
                <a16:creationId xmlns:a16="http://schemas.microsoft.com/office/drawing/2014/main" id="{3A76D025-C02F-40F6-BCA6-BEA16F5372FF}"/>
              </a:ext>
            </a:extLst>
          </p:cNvPr>
          <p:cNvSpPr txBox="1"/>
          <p:nvPr/>
        </p:nvSpPr>
        <p:spPr>
          <a:xfrm>
            <a:off x="7333747" y="2191058"/>
            <a:ext cx="1728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Use the quadratic formula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54">
                <a:extLst>
                  <a:ext uri="{FF2B5EF4-FFF2-40B4-BE49-F238E27FC236}">
                    <a16:creationId xmlns:a16="http://schemas.microsoft.com/office/drawing/2014/main" id="{00BDEE4A-2E27-4D9E-BD8A-26669C7CE441}"/>
                  </a:ext>
                </a:extLst>
              </p:cNvPr>
              <p:cNvSpPr txBox="1"/>
              <p:nvPr/>
            </p:nvSpPr>
            <p:spPr>
              <a:xfrm>
                <a:off x="8094239" y="2725213"/>
                <a:ext cx="11312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0" name="TextBox 54">
                <a:extLst>
                  <a:ext uri="{FF2B5EF4-FFF2-40B4-BE49-F238E27FC236}">
                    <a16:creationId xmlns:a16="http://schemas.microsoft.com/office/drawing/2014/main" id="{00BDEE4A-2E27-4D9E-BD8A-26669C7CE4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4239" y="2725213"/>
                <a:ext cx="1131243" cy="461665"/>
              </a:xfrm>
              <a:prstGeom prst="rect">
                <a:avLst/>
              </a:prstGeom>
              <a:blipFill>
                <a:blip r:embed="rId19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4">
            <a:extLst>
              <a:ext uri="{FF2B5EF4-FFF2-40B4-BE49-F238E27FC236}">
                <a16:creationId xmlns:a16="http://schemas.microsoft.com/office/drawing/2014/main" id="{9943F1CF-7B6F-48B1-B88A-566A9BD247EE}"/>
              </a:ext>
            </a:extLst>
          </p:cNvPr>
          <p:cNvSpPr txBox="1"/>
          <p:nvPr/>
        </p:nvSpPr>
        <p:spPr>
          <a:xfrm>
            <a:off x="8148560" y="3349902"/>
            <a:ext cx="805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4">
                <a:extLst>
                  <a:ext uri="{FF2B5EF4-FFF2-40B4-BE49-F238E27FC236}">
                    <a16:creationId xmlns:a16="http://schemas.microsoft.com/office/drawing/2014/main" id="{DBAC1F95-1DC1-4CDF-8B4F-E62DD92FDA1A}"/>
                  </a:ext>
                </a:extLst>
              </p:cNvPr>
              <p:cNvSpPr txBox="1"/>
              <p:nvPr/>
            </p:nvSpPr>
            <p:spPr>
              <a:xfrm>
                <a:off x="7161291" y="3884056"/>
                <a:ext cx="2136618" cy="322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  <m:sSup>
                            <m:sSupPr>
                              <m:ctrlP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rad>
                      <m:rad>
                        <m:radPr>
                          <m:degHide m:val="on"/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𝑖𝑘</m:t>
                      </m:r>
                    </m:oMath>
                  </m:oMathPara>
                </a14:m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2" name="TextBox 54">
                <a:extLst>
                  <a:ext uri="{FF2B5EF4-FFF2-40B4-BE49-F238E27FC236}">
                    <a16:creationId xmlns:a16="http://schemas.microsoft.com/office/drawing/2014/main" id="{DBAC1F95-1DC1-4CDF-8B4F-E62DD92FDA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1291" y="3884056"/>
                <a:ext cx="2136618" cy="32265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4">
            <a:extLst>
              <a:ext uri="{FF2B5EF4-FFF2-40B4-BE49-F238E27FC236}">
                <a16:creationId xmlns:a16="http://schemas.microsoft.com/office/drawing/2014/main" id="{8CDBEE23-4287-4A20-A50A-484D78886F7C}"/>
              </a:ext>
            </a:extLst>
          </p:cNvPr>
          <p:cNvSpPr txBox="1"/>
          <p:nvPr/>
        </p:nvSpPr>
        <p:spPr>
          <a:xfrm>
            <a:off x="6915338" y="4489129"/>
            <a:ext cx="8706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4">
                <a:extLst>
                  <a:ext uri="{FF2B5EF4-FFF2-40B4-BE49-F238E27FC236}">
                    <a16:creationId xmlns:a16="http://schemas.microsoft.com/office/drawing/2014/main" id="{72B65D86-1842-4802-904B-A1BC2517B121}"/>
                  </a:ext>
                </a:extLst>
              </p:cNvPr>
              <p:cNvSpPr txBox="1"/>
              <p:nvPr/>
            </p:nvSpPr>
            <p:spPr>
              <a:xfrm>
                <a:off x="7766365" y="4896536"/>
                <a:ext cx="149533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Use the complex form with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4" name="TextBox 54">
                <a:extLst>
                  <a:ext uri="{FF2B5EF4-FFF2-40B4-BE49-F238E27FC236}">
                    <a16:creationId xmlns:a16="http://schemas.microsoft.com/office/drawing/2014/main" id="{72B65D86-1842-4802-904B-A1BC2517B1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6365" y="4896536"/>
                <a:ext cx="1495331" cy="646331"/>
              </a:xfrm>
              <a:prstGeom prst="rect">
                <a:avLst/>
              </a:prstGeom>
              <a:blipFill>
                <a:blip r:embed="rId21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611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 animBg="1"/>
      <p:bldP spid="42" grpId="0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2EE350F-E77E-4733-9475-8FFECDA575BF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8C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80191FA8-4F35-4910-9227-A83D14FFE1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6431" y="1600200"/>
                <a:ext cx="3654049" cy="509936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itchFamily="66" charset="0"/>
                  </a:rPr>
                  <a:t>You need to be able to use differential equations when working with damped harmonic motion</a:t>
                </a: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One end of a light elastic spring is attached to a fixed point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. A particle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is attached to the other end and hangs in equilibrium vertically below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. The particle is pulled vertically down from its equilibrium position and released from rest. A resistance proportional to the speed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acts on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The equation of motion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is given as: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is a positive real constant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is the displacement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from its equilibrium position.</a:t>
                </a: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b) Find the period of the motion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80191FA8-4F35-4910-9227-A83D14FFE1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6431" y="1600200"/>
                <a:ext cx="3654049" cy="5099364"/>
              </a:xfrm>
              <a:blipFill>
                <a:blip r:embed="rId2"/>
                <a:stretch>
                  <a:fillRect t="-718" r="-21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C26D2A43-22AE-44C8-9DE0-B7CD8F7F751D}"/>
                  </a:ext>
                </a:extLst>
              </p:cNvPr>
              <p:cNvSpPr txBox="1"/>
              <p:nvPr/>
            </p:nvSpPr>
            <p:spPr>
              <a:xfrm>
                <a:off x="0" y="0"/>
                <a:ext cx="1792542" cy="43223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C26D2A43-22AE-44C8-9DE0-B7CD8F7F75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792542" cy="4322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AB521700-BBF1-44D3-80A7-178977B5C59A}"/>
                  </a:ext>
                </a:extLst>
              </p:cNvPr>
              <p:cNvSpPr txBox="1"/>
              <p:nvPr/>
            </p:nvSpPr>
            <p:spPr>
              <a:xfrm>
                <a:off x="1876425" y="0"/>
                <a:ext cx="2272032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&lt;4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𝐿𝑖𝑔h𝑡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𝑑𝑎𝑚𝑝𝑖𝑛𝑔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AB521700-BBF1-44D3-80A7-178977B5C5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425" y="0"/>
                <a:ext cx="2272032" cy="215444"/>
              </a:xfrm>
              <a:prstGeom prst="rect">
                <a:avLst/>
              </a:prstGeom>
              <a:blipFill>
                <a:blip r:embed="rId4"/>
                <a:stretch>
                  <a:fillRect l="-265" r="-531" b="-256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CC6D4B6A-8813-4A82-9507-8E1BB540DE8A}"/>
                  </a:ext>
                </a:extLst>
              </p:cNvPr>
              <p:cNvSpPr txBox="1"/>
              <p:nvPr/>
            </p:nvSpPr>
            <p:spPr>
              <a:xfrm>
                <a:off x="4238625" y="0"/>
                <a:ext cx="245451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𝐶𝑟𝑖𝑡𝑖𝑐𝑎𝑙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𝑑𝑎𝑚𝑝𝑖𝑛𝑔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CC6D4B6A-8813-4A82-9507-8E1BB540DE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8625" y="0"/>
                <a:ext cx="2454518" cy="215444"/>
              </a:xfrm>
              <a:prstGeom prst="rect">
                <a:avLst/>
              </a:prstGeom>
              <a:blipFill>
                <a:blip r:embed="rId5"/>
                <a:stretch>
                  <a:fillRect r="-491" b="-256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55B1E7CB-6F53-4081-B190-A8AF9119D49B}"/>
                  </a:ext>
                </a:extLst>
              </p:cNvPr>
              <p:cNvSpPr txBox="1"/>
              <p:nvPr/>
            </p:nvSpPr>
            <p:spPr>
              <a:xfrm>
                <a:off x="6786688" y="0"/>
                <a:ext cx="2357312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&gt;4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𝐻𝑒𝑎𝑣𝑦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𝑑𝑎𝑚𝑝𝑖𝑛𝑔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55B1E7CB-6F53-4081-B190-A8AF9119D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6688" y="0"/>
                <a:ext cx="2357312" cy="215444"/>
              </a:xfrm>
              <a:prstGeom prst="rect">
                <a:avLst/>
              </a:prstGeom>
              <a:blipFill>
                <a:blip r:embed="rId6"/>
                <a:stretch>
                  <a:fillRect r="-767" b="-256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タイトル 1">
            <a:extLst>
              <a:ext uri="{FF2B5EF4-FFF2-40B4-BE49-F238E27FC236}">
                <a16:creationId xmlns:a16="http://schemas.microsoft.com/office/drawing/2014/main" id="{9F993F34-EC91-4862-ACEC-ABC82699A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0768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Modelling with Differential Equations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22">
                <a:extLst>
                  <a:ext uri="{FF2B5EF4-FFF2-40B4-BE49-F238E27FC236}">
                    <a16:creationId xmlns:a16="http://schemas.microsoft.com/office/drawing/2014/main" id="{6B14F462-658D-4686-89B8-C46FE90BA1C4}"/>
                  </a:ext>
                </a:extLst>
              </p:cNvPr>
              <p:cNvSpPr txBox="1"/>
              <p:nvPr/>
            </p:nvSpPr>
            <p:spPr>
              <a:xfrm>
                <a:off x="5075542" y="217283"/>
                <a:ext cx="1258743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200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1200" i="1">
                          <a:latin typeface="Cambria Math"/>
                        </a:rPr>
                        <m:t>+</m:t>
                      </m:r>
                      <m:r>
                        <a:rPr lang="en-US" sz="1200" i="1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2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6" name="TextBox 22">
                <a:extLst>
                  <a:ext uri="{FF2B5EF4-FFF2-40B4-BE49-F238E27FC236}">
                    <a16:creationId xmlns:a16="http://schemas.microsoft.com/office/drawing/2014/main" id="{6B14F462-658D-4686-89B8-C46FE90BA1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5542" y="217283"/>
                <a:ext cx="1258743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23">
                <a:extLst>
                  <a:ext uri="{FF2B5EF4-FFF2-40B4-BE49-F238E27FC236}">
                    <a16:creationId xmlns:a16="http://schemas.microsoft.com/office/drawing/2014/main" id="{6F46DECF-7F9D-4E6F-B96B-DB0AC9F368F9}"/>
                  </a:ext>
                </a:extLst>
              </p:cNvPr>
              <p:cNvSpPr txBox="1"/>
              <p:nvPr/>
            </p:nvSpPr>
            <p:spPr>
              <a:xfrm>
                <a:off x="6333878" y="217283"/>
                <a:ext cx="1084784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(</m:t>
                      </m:r>
                      <m:r>
                        <a:rPr lang="en-US" sz="1200" i="1">
                          <a:latin typeface="Cambria Math"/>
                        </a:rPr>
                        <m:t>𝐴</m:t>
                      </m:r>
                      <m:r>
                        <a:rPr lang="en-US" sz="1200" i="1">
                          <a:latin typeface="Cambria Math"/>
                        </a:rPr>
                        <m:t>+</m:t>
                      </m:r>
                      <m:r>
                        <a:rPr lang="en-US" sz="1200" i="1">
                          <a:latin typeface="Cambria Math"/>
                        </a:rPr>
                        <m:t>𝐵𝑥</m:t>
                      </m:r>
                      <m:r>
                        <a:rPr lang="en-GB" sz="1200" b="0" i="1" smtClean="0">
                          <a:latin typeface="Cambria Math"/>
                        </a:rPr>
                        <m:t>)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sz="12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7" name="TextBox 23">
                <a:extLst>
                  <a:ext uri="{FF2B5EF4-FFF2-40B4-BE49-F238E27FC236}">
                    <a16:creationId xmlns:a16="http://schemas.microsoft.com/office/drawing/2014/main" id="{6F46DECF-7F9D-4E6F-B96B-DB0AC9F368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3878" y="217283"/>
                <a:ext cx="1084784" cy="276999"/>
              </a:xfrm>
              <a:prstGeom prst="rect">
                <a:avLst/>
              </a:prstGeom>
              <a:blipFill>
                <a:blip r:embed="rId8"/>
                <a:stretch>
                  <a:fillRect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24">
                <a:extLst>
                  <a:ext uri="{FF2B5EF4-FFF2-40B4-BE49-F238E27FC236}">
                    <a16:creationId xmlns:a16="http://schemas.microsoft.com/office/drawing/2014/main" id="{FD9838F3-72C5-4A32-99E2-145A12DEA543}"/>
                  </a:ext>
                </a:extLst>
              </p:cNvPr>
              <p:cNvSpPr txBox="1"/>
              <p:nvPr/>
            </p:nvSpPr>
            <p:spPr>
              <a:xfrm>
                <a:off x="7413719" y="217283"/>
                <a:ext cx="1730281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200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200" i="1">
                              <a:latin typeface="Cambria Math"/>
                              <a:ea typeface="Cambria Math"/>
                            </a:rPr>
                            <m:t>𝑝𝑥</m:t>
                          </m:r>
                        </m:sup>
                      </m:sSup>
                      <m:d>
                        <m:dPr>
                          <m:ctrlPr>
                            <a:rPr lang="en-GB" sz="1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sz="1200" i="1">
                              <a:latin typeface="Cambria Math"/>
                              <a:ea typeface="Cambria Math"/>
                            </a:rPr>
                            <m:t>𝐴𝑐𝑜𝑠𝑞𝑥</m:t>
                          </m:r>
                          <m:r>
                            <a:rPr lang="en-GB" sz="12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GB" sz="1200" i="1">
                              <a:latin typeface="Cambria Math"/>
                              <a:ea typeface="Cambria Math"/>
                            </a:rPr>
                            <m:t>𝐵𝑠𝑖𝑛𝑞𝑥</m:t>
                          </m:r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8" name="TextBox 24">
                <a:extLst>
                  <a:ext uri="{FF2B5EF4-FFF2-40B4-BE49-F238E27FC236}">
                    <a16:creationId xmlns:a16="http://schemas.microsoft.com/office/drawing/2014/main" id="{FD9838F3-72C5-4A32-99E2-145A12DEA5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3719" y="217283"/>
                <a:ext cx="1730281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908E3142-85CB-4FDB-A9AD-C401A273E30F}"/>
                  </a:ext>
                </a:extLst>
              </p:cNvPr>
              <p:cNvSpPr txBox="1"/>
              <p:nvPr/>
            </p:nvSpPr>
            <p:spPr>
              <a:xfrm>
                <a:off x="1034689" y="4604258"/>
                <a:ext cx="2203488" cy="494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908E3142-85CB-4FDB-A9AD-C401A273E3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689" y="4604258"/>
                <a:ext cx="2203488" cy="494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24">
                <a:extLst>
                  <a:ext uri="{FF2B5EF4-FFF2-40B4-BE49-F238E27FC236}">
                    <a16:creationId xmlns:a16="http://schemas.microsoft.com/office/drawing/2014/main" id="{8773C1D7-8A6C-4790-9704-73C77742FAD4}"/>
                  </a:ext>
                </a:extLst>
              </p:cNvPr>
              <p:cNvSpPr txBox="1"/>
              <p:nvPr/>
            </p:nvSpPr>
            <p:spPr>
              <a:xfrm>
                <a:off x="4641852" y="1501367"/>
                <a:ext cx="2351413" cy="31156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𝑘𝑡</m:t>
                          </m:r>
                        </m:sup>
                      </m:sSup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𝐴𝑐𝑜𝑠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𝑘𝑡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𝐵𝑠𝑖𝑛𝑘𝑡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0" name="TextBox 24">
                <a:extLst>
                  <a:ext uri="{FF2B5EF4-FFF2-40B4-BE49-F238E27FC236}">
                    <a16:creationId xmlns:a16="http://schemas.microsoft.com/office/drawing/2014/main" id="{8773C1D7-8A6C-4790-9704-73C77742FA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1852" y="1501367"/>
                <a:ext cx="2351413" cy="31156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直線矢印コネクタ 2">
            <a:extLst>
              <a:ext uri="{FF2B5EF4-FFF2-40B4-BE49-F238E27FC236}">
                <a16:creationId xmlns:a16="http://schemas.microsoft.com/office/drawing/2014/main" id="{E052CCFE-B781-4B54-822F-3010165411C5}"/>
              </a:ext>
            </a:extLst>
          </p:cNvPr>
          <p:cNvCxnSpPr>
            <a:cxnSpLocks/>
          </p:cNvCxnSpPr>
          <p:nvPr/>
        </p:nvCxnSpPr>
        <p:spPr>
          <a:xfrm flipV="1">
            <a:off x="5794218" y="1749553"/>
            <a:ext cx="113875" cy="74920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>
            <a:extLst>
              <a:ext uri="{FF2B5EF4-FFF2-40B4-BE49-F238E27FC236}">
                <a16:creationId xmlns:a16="http://schemas.microsoft.com/office/drawing/2014/main" id="{690A3831-FCDA-4CD3-B4CB-9A8ACAD2604E}"/>
              </a:ext>
            </a:extLst>
          </p:cNvPr>
          <p:cNvCxnSpPr>
            <a:cxnSpLocks/>
          </p:cNvCxnSpPr>
          <p:nvPr/>
        </p:nvCxnSpPr>
        <p:spPr>
          <a:xfrm flipV="1">
            <a:off x="5948127" y="1757098"/>
            <a:ext cx="709895" cy="76881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4AA02FAC-F76B-4B00-92F4-F59BF3B3C531}"/>
                  </a:ext>
                </a:extLst>
              </p:cNvPr>
              <p:cNvSpPr txBox="1"/>
              <p:nvPr/>
            </p:nvSpPr>
            <p:spPr>
              <a:xfrm>
                <a:off x="4284837" y="2601861"/>
                <a:ext cx="4095683" cy="13681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period of the regular sine or cosine graph is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. This has been vertically ‘stretched’ by a factor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.</a:t>
                </a: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So the period of this motion will be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𝜋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4AA02FAC-F76B-4B00-92F4-F59BF3B3C5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837" y="2601861"/>
                <a:ext cx="4095683" cy="1368195"/>
              </a:xfrm>
              <a:prstGeom prst="rect">
                <a:avLst/>
              </a:prstGeom>
              <a:blipFill>
                <a:blip r:embed="rId12"/>
                <a:stretch>
                  <a:fillRect t="-893" r="-4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5759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2EE350F-E77E-4733-9475-8FFECDA575BF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8C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3299BD8-A621-4575-9629-9266A5CBF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431" y="1600200"/>
            <a:ext cx="3654049" cy="4724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latin typeface="Comic Sans MS" pitchFamily="66" charset="0"/>
              </a:rPr>
              <a:t>You need to be able to use differential equations when working with damped harmonic motion</a:t>
            </a:r>
            <a:endParaRPr lang="en-US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itchFamily="66" charset="0"/>
              </a:rPr>
              <a:t>In the previous section, the problems you solved related to simple harmonic motion</a:t>
            </a:r>
          </a:p>
          <a:p>
            <a:pPr marL="0" indent="0" algn="ctr">
              <a:buNone/>
            </a:pPr>
            <a:endParaRPr lang="en-US" sz="1400" dirty="0">
              <a:latin typeface="Comic Sans MS" pitchFamily="66" charset="0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sz="1400" dirty="0">
                <a:latin typeface="Comic Sans MS" pitchFamily="66" charset="0"/>
                <a:sym typeface="Wingdings" panose="05000000000000000000" pitchFamily="2" charset="2"/>
              </a:rPr>
              <a:t>You saw that this was based on the trigonometrical graphs</a:t>
            </a:r>
          </a:p>
          <a:p>
            <a:pPr algn="ctr">
              <a:buFont typeface="Wingdings" panose="05000000000000000000" pitchFamily="2" charset="2"/>
              <a:buChar char="à"/>
            </a:pPr>
            <a:endParaRPr lang="en-US" sz="1400" dirty="0">
              <a:latin typeface="Comic Sans MS" pitchFamily="66" charset="0"/>
              <a:sym typeface="Wingdings" panose="05000000000000000000" pitchFamily="2" charset="2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sz="1400" dirty="0">
                <a:latin typeface="Comic Sans MS" pitchFamily="66" charset="0"/>
                <a:sym typeface="Wingdings" panose="05000000000000000000" pitchFamily="2" charset="2"/>
              </a:rPr>
              <a:t>However, in many cases harmonic motion will not continue indefinitely and experiences a ‘dampening’ effect which slows it down</a:t>
            </a:r>
          </a:p>
          <a:p>
            <a:pPr algn="ctr">
              <a:buFont typeface="Wingdings" panose="05000000000000000000" pitchFamily="2" charset="2"/>
              <a:buChar char="à"/>
            </a:pPr>
            <a:endParaRPr lang="en-US" sz="1400" dirty="0">
              <a:latin typeface="Comic Sans MS" pitchFamily="66" charset="0"/>
              <a:sym typeface="Wingdings" panose="05000000000000000000" pitchFamily="2" charset="2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sz="1400" dirty="0">
                <a:latin typeface="Comic Sans MS" pitchFamily="66" charset="0"/>
                <a:sym typeface="Wingdings" panose="05000000000000000000" pitchFamily="2" charset="2"/>
              </a:rPr>
              <a:t>For example, a swing is subject to air resistance so each oscillation becomes smaller than the previous one</a:t>
            </a:r>
            <a:endParaRPr lang="en-US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itchFamily="66" charset="0"/>
            </a:endParaRPr>
          </a:p>
        </p:txBody>
      </p:sp>
      <p:cxnSp>
        <p:nvCxnSpPr>
          <p:cNvPr id="3" name="直線矢印コネクタ 2">
            <a:extLst>
              <a:ext uri="{FF2B5EF4-FFF2-40B4-BE49-F238E27FC236}">
                <a16:creationId xmlns:a16="http://schemas.microsoft.com/office/drawing/2014/main" id="{8091954E-B85B-44D1-8794-BA34BDF475B2}"/>
              </a:ext>
            </a:extLst>
          </p:cNvPr>
          <p:cNvCxnSpPr/>
          <p:nvPr/>
        </p:nvCxnSpPr>
        <p:spPr>
          <a:xfrm flipV="1">
            <a:off x="3953691" y="2621280"/>
            <a:ext cx="870858" cy="20029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C4E70D8C-5716-4CE5-951C-F902A233F4BD}"/>
                  </a:ext>
                </a:extLst>
              </p:cNvPr>
              <p:cNvSpPr txBox="1"/>
              <p:nvPr/>
            </p:nvSpPr>
            <p:spPr>
              <a:xfrm>
                <a:off x="5037909" y="2386148"/>
                <a:ext cx="2811795" cy="3359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They took the form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1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C4E70D8C-5716-4CE5-951C-F902A233F4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7909" y="2386148"/>
                <a:ext cx="2811795" cy="335989"/>
              </a:xfrm>
              <a:prstGeom prst="rect">
                <a:avLst/>
              </a:prstGeom>
              <a:blipFill>
                <a:blip r:embed="rId2"/>
                <a:stretch>
                  <a:fillRect l="-3896" r="-1082" b="-160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83C3A127-04EE-4D69-B81C-3B233505157B}"/>
                  </a:ext>
                </a:extLst>
              </p:cNvPr>
              <p:cNvSpPr txBox="1"/>
              <p:nvPr/>
            </p:nvSpPr>
            <p:spPr>
              <a:xfrm>
                <a:off x="5055326" y="2926079"/>
                <a:ext cx="3252651" cy="5257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This is a second order differential equation, but with no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𝑑𝑥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term</a:t>
                </a: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83C3A127-04EE-4D69-B81C-3B23350515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5326" y="2926079"/>
                <a:ext cx="3252651" cy="525721"/>
              </a:xfrm>
              <a:prstGeom prst="rect">
                <a:avLst/>
              </a:prstGeom>
              <a:blipFill>
                <a:blip r:embed="rId3"/>
                <a:stretch>
                  <a:fillRect l="-3371" t="-10465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タイトル 1">
            <a:extLst>
              <a:ext uri="{FF2B5EF4-FFF2-40B4-BE49-F238E27FC236}">
                <a16:creationId xmlns:a16="http://schemas.microsoft.com/office/drawing/2014/main" id="{0F64662A-D9CD-4F31-B3C8-6387A311A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0768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Modelling with Differential Equations</a:t>
            </a:r>
            <a:endParaRPr lang="en-GB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5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タイトル 1">
            <a:extLst>
              <a:ext uri="{FF2B5EF4-FFF2-40B4-BE49-F238E27FC236}">
                <a16:creationId xmlns:a16="http://schemas.microsoft.com/office/drawing/2014/main" id="{1C350430-4A67-43B8-9813-00577D947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0768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Modelling with Differential Equations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2EE350F-E77E-4733-9475-8FFECDA575BF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8C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3299BD8-A621-4575-9629-9266A5CBFE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6431" y="1600200"/>
                <a:ext cx="3654049" cy="47244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itchFamily="66" charset="0"/>
                  </a:rPr>
                  <a:t>You need to be able to use differential equations when working with damped harmonic motion</a:t>
                </a: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Let’s see what happens when we include the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sz="1400" dirty="0">
                    <a:latin typeface="Comic Sans MS" pitchFamily="66" charset="0"/>
                  </a:rPr>
                  <a:t> term in as well. We will start without the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sz="1400" dirty="0">
                    <a:latin typeface="Comic Sans MS" pitchFamily="66" charset="0"/>
                  </a:rPr>
                  <a:t> term first though..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Find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in terms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when: 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3299BD8-A621-4575-9629-9266A5CBFE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6431" y="1600200"/>
                <a:ext cx="3654049" cy="4724400"/>
              </a:xfrm>
              <a:blipFill>
                <a:blip r:embed="rId2"/>
                <a:stretch>
                  <a:fillRect t="-774" r="-21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133F63BF-30CD-4C1D-B0E1-0D82F951D891}"/>
                  </a:ext>
                </a:extLst>
              </p:cNvPr>
              <p:cNvSpPr txBox="1"/>
              <p:nvPr/>
            </p:nvSpPr>
            <p:spPr>
              <a:xfrm>
                <a:off x="4873840" y="1353816"/>
                <a:ext cx="1154097" cy="5245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133F63BF-30CD-4C1D-B0E1-0D82F951D8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3840" y="1353816"/>
                <a:ext cx="1154097" cy="5245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980B9494-B7E9-47E6-9991-791D4373B81F}"/>
                  </a:ext>
                </a:extLst>
              </p:cNvPr>
              <p:cNvSpPr txBox="1"/>
              <p:nvPr/>
            </p:nvSpPr>
            <p:spPr>
              <a:xfrm>
                <a:off x="4910831" y="1994488"/>
                <a:ext cx="115409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+1=0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980B9494-B7E9-47E6-9991-791D4373B8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0831" y="1994488"/>
                <a:ext cx="1154097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F4CB8CA8-7F25-41BB-A692-A62D2F688A3C}"/>
                  </a:ext>
                </a:extLst>
              </p:cNvPr>
              <p:cNvSpPr txBox="1"/>
              <p:nvPr/>
            </p:nvSpPr>
            <p:spPr>
              <a:xfrm>
                <a:off x="5160885" y="2484240"/>
                <a:ext cx="115409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=±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F4CB8CA8-7F25-41BB-A692-A62D2F688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0885" y="2484240"/>
                <a:ext cx="1154097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22">
                <a:extLst>
                  <a:ext uri="{FF2B5EF4-FFF2-40B4-BE49-F238E27FC236}">
                    <a16:creationId xmlns:a16="http://schemas.microsoft.com/office/drawing/2014/main" id="{BC0A09B8-80AD-44AC-8F66-68A2DBCF30A1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35649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1400" i="1">
                          <a:latin typeface="Cambria Math"/>
                        </a:rPr>
                        <m:t>+</m:t>
                      </m:r>
                      <m:r>
                        <a:rPr lang="en-US" sz="1400" i="1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TextBox 22">
                <a:extLst>
                  <a:ext uri="{FF2B5EF4-FFF2-40B4-BE49-F238E27FC236}">
                    <a16:creationId xmlns:a16="http://schemas.microsoft.com/office/drawing/2014/main" id="{BC0A09B8-80AD-44AC-8F66-68A2DBCF30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35649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23">
                <a:extLst>
                  <a:ext uri="{FF2B5EF4-FFF2-40B4-BE49-F238E27FC236}">
                    <a16:creationId xmlns:a16="http://schemas.microsoft.com/office/drawing/2014/main" id="{EFAF9197-9B33-4527-9F9B-ABB634319DB2}"/>
                  </a:ext>
                </a:extLst>
              </p:cNvPr>
              <p:cNvSpPr txBox="1"/>
              <p:nvPr/>
            </p:nvSpPr>
            <p:spPr>
              <a:xfrm>
                <a:off x="1439406" y="0"/>
                <a:ext cx="1231619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(</m:t>
                      </m:r>
                      <m:r>
                        <a:rPr lang="en-US" sz="1400" i="1">
                          <a:latin typeface="Cambria Math"/>
                        </a:rPr>
                        <m:t>𝐴</m:t>
                      </m:r>
                      <m:r>
                        <a:rPr lang="en-US" sz="1400" i="1">
                          <a:latin typeface="Cambria Math"/>
                        </a:rPr>
                        <m:t>+</m:t>
                      </m:r>
                      <m:r>
                        <a:rPr lang="en-US" sz="1400" i="1">
                          <a:latin typeface="Cambria Math"/>
                        </a:rPr>
                        <m:t>𝐵𝑥</m:t>
                      </m:r>
                      <m:r>
                        <a:rPr lang="en-GB" sz="1400" b="0" i="1" smtClean="0">
                          <a:latin typeface="Cambria Math"/>
                        </a:rPr>
                        <m:t>)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23">
                <a:extLst>
                  <a:ext uri="{FF2B5EF4-FFF2-40B4-BE49-F238E27FC236}">
                    <a16:creationId xmlns:a16="http://schemas.microsoft.com/office/drawing/2014/main" id="{EFAF9197-9B33-4527-9F9B-ABB634319D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9406" y="0"/>
                <a:ext cx="1231619" cy="307777"/>
              </a:xfrm>
              <a:prstGeom prst="rect">
                <a:avLst/>
              </a:prstGeom>
              <a:blipFill>
                <a:blip r:embed="rId7"/>
                <a:stretch>
                  <a:fillRect b="-37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24">
                <a:extLst>
                  <a:ext uri="{FF2B5EF4-FFF2-40B4-BE49-F238E27FC236}">
                    <a16:creationId xmlns:a16="http://schemas.microsoft.com/office/drawing/2014/main" id="{AF3F47F1-3E50-4905-962B-BD451086E952}"/>
                  </a:ext>
                </a:extLst>
              </p:cNvPr>
              <p:cNvSpPr txBox="1"/>
              <p:nvPr/>
            </p:nvSpPr>
            <p:spPr>
              <a:xfrm>
                <a:off x="2673148" y="0"/>
                <a:ext cx="1990288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𝑝𝑥</m:t>
                          </m:r>
                        </m:sup>
                      </m:sSup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𝐴𝑐𝑜𝑠𝑞𝑥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𝐵𝑠𝑖𝑛𝑞𝑥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TextBox 24">
                <a:extLst>
                  <a:ext uri="{FF2B5EF4-FFF2-40B4-BE49-F238E27FC236}">
                    <a16:creationId xmlns:a16="http://schemas.microsoft.com/office/drawing/2014/main" id="{AF3F47F1-3E50-4905-962B-BD451086E9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148" y="0"/>
                <a:ext cx="1990288" cy="307777"/>
              </a:xfrm>
              <a:prstGeom prst="rect">
                <a:avLst/>
              </a:prstGeom>
              <a:blipFill>
                <a:blip r:embed="rId8"/>
                <a:stretch>
                  <a:fillRect b="-37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24">
                <a:extLst>
                  <a:ext uri="{FF2B5EF4-FFF2-40B4-BE49-F238E27FC236}">
                    <a16:creationId xmlns:a16="http://schemas.microsoft.com/office/drawing/2014/main" id="{D619934E-B215-4D98-9165-CDAE9028467D}"/>
                  </a:ext>
                </a:extLst>
              </p:cNvPr>
              <p:cNvSpPr txBox="1"/>
              <p:nvPr/>
            </p:nvSpPr>
            <p:spPr>
              <a:xfrm>
                <a:off x="5382317" y="2922233"/>
                <a:ext cx="1662378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𝐴𝑐𝑜𝑠𝑡</m:t>
                      </m:r>
                      <m:r>
                        <a:rPr lang="en-GB" sz="140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1400" i="1">
                          <a:latin typeface="Cambria Math"/>
                          <a:ea typeface="Cambria Math"/>
                        </a:rPr>
                        <m:t>𝐵𝑠𝑖𝑛𝑡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TextBox 24">
                <a:extLst>
                  <a:ext uri="{FF2B5EF4-FFF2-40B4-BE49-F238E27FC236}">
                    <a16:creationId xmlns:a16="http://schemas.microsoft.com/office/drawing/2014/main" id="{D619934E-B215-4D98-9165-CDAE902846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2317" y="2922233"/>
                <a:ext cx="1662378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図 4">
            <a:extLst>
              <a:ext uri="{FF2B5EF4-FFF2-40B4-BE49-F238E27FC236}">
                <a16:creationId xmlns:a16="http://schemas.microsoft.com/office/drawing/2014/main" id="{D24B015D-2DFE-4E18-900C-4CFEA119721F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8431" t="18625" r="9041" b="13251"/>
          <a:stretch/>
        </p:blipFill>
        <p:spPr>
          <a:xfrm>
            <a:off x="3701989" y="3701988"/>
            <a:ext cx="3533512" cy="2577726"/>
          </a:xfrm>
          <a:prstGeom prst="rect">
            <a:avLst/>
          </a:prstGeom>
        </p:spPr>
      </p:pic>
      <p:sp>
        <p:nvSpPr>
          <p:cNvPr id="19" name="Arc 53">
            <a:extLst>
              <a:ext uri="{FF2B5EF4-FFF2-40B4-BE49-F238E27FC236}">
                <a16:creationId xmlns:a16="http://schemas.microsoft.com/office/drawing/2014/main" id="{4741AC95-C641-4A0F-9471-8139F8AF087D}"/>
              </a:ext>
            </a:extLst>
          </p:cNvPr>
          <p:cNvSpPr/>
          <p:nvPr/>
        </p:nvSpPr>
        <p:spPr>
          <a:xfrm>
            <a:off x="5825640" y="1649735"/>
            <a:ext cx="354699" cy="482383"/>
          </a:xfrm>
          <a:prstGeom prst="arc">
            <a:avLst>
              <a:gd name="adj1" fmla="val 16200000"/>
              <a:gd name="adj2" fmla="val 5400000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54">
            <a:extLst>
              <a:ext uri="{FF2B5EF4-FFF2-40B4-BE49-F238E27FC236}">
                <a16:creationId xmlns:a16="http://schemas.microsoft.com/office/drawing/2014/main" id="{56ADAF7E-61F0-4BC4-A264-FFEBB12427B5}"/>
              </a:ext>
            </a:extLst>
          </p:cNvPr>
          <p:cNvSpPr txBox="1"/>
          <p:nvPr/>
        </p:nvSpPr>
        <p:spPr>
          <a:xfrm>
            <a:off x="6152225" y="1741651"/>
            <a:ext cx="2201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Write the auxiliary equation</a:t>
            </a:r>
          </a:p>
        </p:txBody>
      </p:sp>
      <p:sp>
        <p:nvSpPr>
          <p:cNvPr id="21" name="Arc 53">
            <a:extLst>
              <a:ext uri="{FF2B5EF4-FFF2-40B4-BE49-F238E27FC236}">
                <a16:creationId xmlns:a16="http://schemas.microsoft.com/office/drawing/2014/main" id="{39D26E48-7C6A-4EFC-B66C-228FC79620B8}"/>
              </a:ext>
            </a:extLst>
          </p:cNvPr>
          <p:cNvSpPr/>
          <p:nvPr/>
        </p:nvSpPr>
        <p:spPr>
          <a:xfrm>
            <a:off x="5985438" y="2155763"/>
            <a:ext cx="354699" cy="482383"/>
          </a:xfrm>
          <a:prstGeom prst="arc">
            <a:avLst>
              <a:gd name="adj1" fmla="val 16200000"/>
              <a:gd name="adj2" fmla="val 5400000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53">
            <a:extLst>
              <a:ext uri="{FF2B5EF4-FFF2-40B4-BE49-F238E27FC236}">
                <a16:creationId xmlns:a16="http://schemas.microsoft.com/office/drawing/2014/main" id="{846C4FF3-EEBF-41F4-8AE7-25FDEF896430}"/>
              </a:ext>
            </a:extLst>
          </p:cNvPr>
          <p:cNvSpPr/>
          <p:nvPr/>
        </p:nvSpPr>
        <p:spPr>
          <a:xfrm>
            <a:off x="6828817" y="2617401"/>
            <a:ext cx="354699" cy="482383"/>
          </a:xfrm>
          <a:prstGeom prst="arc">
            <a:avLst>
              <a:gd name="adj1" fmla="val 16200000"/>
              <a:gd name="adj2" fmla="val 5400000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54">
                <a:extLst>
                  <a:ext uri="{FF2B5EF4-FFF2-40B4-BE49-F238E27FC236}">
                    <a16:creationId xmlns:a16="http://schemas.microsoft.com/office/drawing/2014/main" id="{3DAAA46B-8E73-4250-8D51-D2797EF8AB14}"/>
                  </a:ext>
                </a:extLst>
              </p:cNvPr>
              <p:cNvSpPr txBox="1"/>
              <p:nvPr/>
            </p:nvSpPr>
            <p:spPr>
              <a:xfrm>
                <a:off x="6312023" y="2238801"/>
                <a:ext cx="113634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Solve for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3" name="TextBox 54">
                <a:extLst>
                  <a:ext uri="{FF2B5EF4-FFF2-40B4-BE49-F238E27FC236}">
                    <a16:creationId xmlns:a16="http://schemas.microsoft.com/office/drawing/2014/main" id="{3DAAA46B-8E73-4250-8D51-D2797EF8AB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023" y="2238801"/>
                <a:ext cx="1136341" cy="276999"/>
              </a:xfrm>
              <a:prstGeom prst="rect">
                <a:avLst/>
              </a:prstGeom>
              <a:blipFill>
                <a:blip r:embed="rId11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54">
                <a:extLst>
                  <a:ext uri="{FF2B5EF4-FFF2-40B4-BE49-F238E27FC236}">
                    <a16:creationId xmlns:a16="http://schemas.microsoft.com/office/drawing/2014/main" id="{F3AB968B-EF8C-418D-8CF3-52B82742A5EC}"/>
                  </a:ext>
                </a:extLst>
              </p:cNvPr>
              <p:cNvSpPr txBox="1"/>
              <p:nvPr/>
            </p:nvSpPr>
            <p:spPr>
              <a:xfrm>
                <a:off x="7057747" y="2442989"/>
                <a:ext cx="208625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Choose the appropriate form. In this case the roots are complex with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TextBox 54">
                <a:extLst>
                  <a:ext uri="{FF2B5EF4-FFF2-40B4-BE49-F238E27FC236}">
                    <a16:creationId xmlns:a16="http://schemas.microsoft.com/office/drawing/2014/main" id="{F3AB968B-EF8C-418D-8CF3-52B82742A5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7747" y="2442989"/>
                <a:ext cx="2086253" cy="830997"/>
              </a:xfrm>
              <a:prstGeom prst="rect">
                <a:avLst/>
              </a:prstGeom>
              <a:blipFill>
                <a:blip r:embed="rId12"/>
                <a:stretch>
                  <a:fillRect t="-735" b="-51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2BF69BB-1516-4878-A2A9-4B4771E23F66}"/>
                  </a:ext>
                </a:extLst>
              </p:cNvPr>
              <p:cNvSpPr txBox="1"/>
              <p:nvPr/>
            </p:nvSpPr>
            <p:spPr>
              <a:xfrm>
                <a:off x="7203719" y="4175465"/>
                <a:ext cx="1489510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𝒙</m:t>
                      </m:r>
                      <m:r>
                        <a:rPr lang="en-US" sz="1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GB" sz="1400" b="1" i="1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𝒄𝒐𝒔</m:t>
                      </m:r>
                      <m:r>
                        <a:rPr lang="en-US" sz="1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𝒕</m:t>
                      </m:r>
                      <m:r>
                        <a:rPr lang="en-GB" sz="1400" b="1" i="1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1400" b="1" i="1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𝒔𝒊𝒏𝒕</m:t>
                      </m:r>
                    </m:oMath>
                  </m:oMathPara>
                </a14:m>
                <a:endParaRPr lang="en-GB" sz="1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2BF69BB-1516-4878-A2A9-4B4771E23F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3719" y="4175465"/>
                <a:ext cx="1489510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54">
            <a:extLst>
              <a:ext uri="{FF2B5EF4-FFF2-40B4-BE49-F238E27FC236}">
                <a16:creationId xmlns:a16="http://schemas.microsoft.com/office/drawing/2014/main" id="{2D7BDE70-4772-4076-8F6D-D8D208C6D6C5}"/>
              </a:ext>
            </a:extLst>
          </p:cNvPr>
          <p:cNvSpPr txBox="1"/>
          <p:nvPr/>
        </p:nvSpPr>
        <p:spPr>
          <a:xfrm>
            <a:off x="7182034" y="4475976"/>
            <a:ext cx="20862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C00000"/>
                </a:solidFill>
                <a:latin typeface="Comic Sans MS" panose="030F0702030302020204" pitchFamily="66" charset="0"/>
              </a:rPr>
              <a:t>(I let A and B equal 1 just to get the graph drawn)</a:t>
            </a:r>
          </a:p>
        </p:txBody>
      </p:sp>
      <p:sp>
        <p:nvSpPr>
          <p:cNvPr id="27" name="TextBox 54">
            <a:extLst>
              <a:ext uri="{FF2B5EF4-FFF2-40B4-BE49-F238E27FC236}">
                <a16:creationId xmlns:a16="http://schemas.microsoft.com/office/drawing/2014/main" id="{46984B4A-5971-4AB8-936D-F77F8E176E65}"/>
              </a:ext>
            </a:extLst>
          </p:cNvPr>
          <p:cNvSpPr txBox="1"/>
          <p:nvPr/>
        </p:nvSpPr>
        <p:spPr>
          <a:xfrm>
            <a:off x="1886710" y="6243936"/>
            <a:ext cx="70581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You can see from the graph that this motion will continue indefinitely!</a:t>
            </a:r>
          </a:p>
        </p:txBody>
      </p: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A9492B4F-D7F2-42A6-BF5F-285ACDD6497F}"/>
              </a:ext>
            </a:extLst>
          </p:cNvPr>
          <p:cNvCxnSpPr>
            <a:cxnSpLocks/>
          </p:cNvCxnSpPr>
          <p:nvPr/>
        </p:nvCxnSpPr>
        <p:spPr>
          <a:xfrm flipH="1" flipV="1">
            <a:off x="3789486" y="439615"/>
            <a:ext cx="360483" cy="984739"/>
          </a:xfrm>
          <a:prstGeom prst="straightConnector1">
            <a:avLst/>
          </a:prstGeom>
          <a:ln w="666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155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5" grpId="0"/>
      <p:bldP spid="19" grpId="0" animBg="1"/>
      <p:bldP spid="20" grpId="0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タイトル 1">
            <a:extLst>
              <a:ext uri="{FF2B5EF4-FFF2-40B4-BE49-F238E27FC236}">
                <a16:creationId xmlns:a16="http://schemas.microsoft.com/office/drawing/2014/main" id="{6B46FED4-3704-4270-98FA-93C92FD9E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0768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Modelling with Differential Equations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2EE350F-E77E-4733-9475-8FFECDA575BF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8C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3299BD8-A621-4575-9629-9266A5CBFE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6431" y="1600200"/>
                <a:ext cx="3654049" cy="47244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itchFamily="66" charset="0"/>
                  </a:rPr>
                  <a:t>You need to be able to use differential equations when working with damped harmonic motion</a:t>
                </a: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Let’s see what happens when we include the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sz="1400" dirty="0">
                    <a:latin typeface="Comic Sans MS" pitchFamily="66" charset="0"/>
                  </a:rPr>
                  <a:t> term in as well. We will start without the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sz="1400" dirty="0">
                    <a:latin typeface="Comic Sans MS" pitchFamily="66" charset="0"/>
                  </a:rPr>
                  <a:t> term first though..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Find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in terms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when: 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3299BD8-A621-4575-9629-9266A5CBFE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6431" y="1600200"/>
                <a:ext cx="3654049" cy="4724400"/>
              </a:xfrm>
              <a:blipFill>
                <a:blip r:embed="rId2"/>
                <a:stretch>
                  <a:fillRect t="-774" r="-21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133F63BF-30CD-4C1D-B0E1-0D82F951D891}"/>
                  </a:ext>
                </a:extLst>
              </p:cNvPr>
              <p:cNvSpPr txBox="1"/>
              <p:nvPr/>
            </p:nvSpPr>
            <p:spPr>
              <a:xfrm>
                <a:off x="4445252" y="1353816"/>
                <a:ext cx="1582686" cy="5245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133F63BF-30CD-4C1D-B0E1-0D82F951D8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5252" y="1353816"/>
                <a:ext cx="1582686" cy="5245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980B9494-B7E9-47E6-9991-791D4373B81F}"/>
                  </a:ext>
                </a:extLst>
              </p:cNvPr>
              <p:cNvSpPr txBox="1"/>
              <p:nvPr/>
            </p:nvSpPr>
            <p:spPr>
              <a:xfrm>
                <a:off x="4544840" y="1994488"/>
                <a:ext cx="151103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+1=0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980B9494-B7E9-47E6-9991-791D4373B8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4840" y="1994488"/>
                <a:ext cx="1511035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F4CB8CA8-7F25-41BB-A692-A62D2F688A3C}"/>
                  </a:ext>
                </a:extLst>
              </p:cNvPr>
              <p:cNvSpPr txBox="1"/>
              <p:nvPr/>
            </p:nvSpPr>
            <p:spPr>
              <a:xfrm>
                <a:off x="5241957" y="2330331"/>
                <a:ext cx="1570966" cy="5441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F4CB8CA8-7F25-41BB-A692-A62D2F688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1957" y="2330331"/>
                <a:ext cx="1570966" cy="5441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22">
                <a:extLst>
                  <a:ext uri="{FF2B5EF4-FFF2-40B4-BE49-F238E27FC236}">
                    <a16:creationId xmlns:a16="http://schemas.microsoft.com/office/drawing/2014/main" id="{BC0A09B8-80AD-44AC-8F66-68A2DBCF30A1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35649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1400" i="1">
                          <a:latin typeface="Cambria Math"/>
                        </a:rPr>
                        <m:t>+</m:t>
                      </m:r>
                      <m:r>
                        <a:rPr lang="en-US" sz="1400" i="1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TextBox 22">
                <a:extLst>
                  <a:ext uri="{FF2B5EF4-FFF2-40B4-BE49-F238E27FC236}">
                    <a16:creationId xmlns:a16="http://schemas.microsoft.com/office/drawing/2014/main" id="{BC0A09B8-80AD-44AC-8F66-68A2DBCF30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35649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23">
                <a:extLst>
                  <a:ext uri="{FF2B5EF4-FFF2-40B4-BE49-F238E27FC236}">
                    <a16:creationId xmlns:a16="http://schemas.microsoft.com/office/drawing/2014/main" id="{EFAF9197-9B33-4527-9F9B-ABB634319DB2}"/>
                  </a:ext>
                </a:extLst>
              </p:cNvPr>
              <p:cNvSpPr txBox="1"/>
              <p:nvPr/>
            </p:nvSpPr>
            <p:spPr>
              <a:xfrm>
                <a:off x="1439406" y="0"/>
                <a:ext cx="1231619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(</m:t>
                      </m:r>
                      <m:r>
                        <a:rPr lang="en-US" sz="1400" i="1">
                          <a:latin typeface="Cambria Math"/>
                        </a:rPr>
                        <m:t>𝐴</m:t>
                      </m:r>
                      <m:r>
                        <a:rPr lang="en-US" sz="1400" i="1">
                          <a:latin typeface="Cambria Math"/>
                        </a:rPr>
                        <m:t>+</m:t>
                      </m:r>
                      <m:r>
                        <a:rPr lang="en-US" sz="1400" i="1">
                          <a:latin typeface="Cambria Math"/>
                        </a:rPr>
                        <m:t>𝐵𝑥</m:t>
                      </m:r>
                      <m:r>
                        <a:rPr lang="en-GB" sz="1400" b="0" i="1" smtClean="0">
                          <a:latin typeface="Cambria Math"/>
                        </a:rPr>
                        <m:t>)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23">
                <a:extLst>
                  <a:ext uri="{FF2B5EF4-FFF2-40B4-BE49-F238E27FC236}">
                    <a16:creationId xmlns:a16="http://schemas.microsoft.com/office/drawing/2014/main" id="{EFAF9197-9B33-4527-9F9B-ABB634319D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9406" y="0"/>
                <a:ext cx="1231619" cy="307777"/>
              </a:xfrm>
              <a:prstGeom prst="rect">
                <a:avLst/>
              </a:prstGeom>
              <a:blipFill>
                <a:blip r:embed="rId7"/>
                <a:stretch>
                  <a:fillRect b="-37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24">
                <a:extLst>
                  <a:ext uri="{FF2B5EF4-FFF2-40B4-BE49-F238E27FC236}">
                    <a16:creationId xmlns:a16="http://schemas.microsoft.com/office/drawing/2014/main" id="{AF3F47F1-3E50-4905-962B-BD451086E952}"/>
                  </a:ext>
                </a:extLst>
              </p:cNvPr>
              <p:cNvSpPr txBox="1"/>
              <p:nvPr/>
            </p:nvSpPr>
            <p:spPr>
              <a:xfrm>
                <a:off x="2673148" y="0"/>
                <a:ext cx="1990288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𝑝𝑥</m:t>
                          </m:r>
                        </m:sup>
                      </m:sSup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𝐴𝑐𝑜𝑠𝑞𝑥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𝐵𝑠𝑖𝑛𝑞𝑥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TextBox 24">
                <a:extLst>
                  <a:ext uri="{FF2B5EF4-FFF2-40B4-BE49-F238E27FC236}">
                    <a16:creationId xmlns:a16="http://schemas.microsoft.com/office/drawing/2014/main" id="{AF3F47F1-3E50-4905-962B-BD451086E9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148" y="0"/>
                <a:ext cx="1990288" cy="307777"/>
              </a:xfrm>
              <a:prstGeom prst="rect">
                <a:avLst/>
              </a:prstGeom>
              <a:blipFill>
                <a:blip r:embed="rId8"/>
                <a:stretch>
                  <a:fillRect b="-37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24">
                <a:extLst>
                  <a:ext uri="{FF2B5EF4-FFF2-40B4-BE49-F238E27FC236}">
                    <a16:creationId xmlns:a16="http://schemas.microsoft.com/office/drawing/2014/main" id="{D619934E-B215-4D98-9165-CDAE9028467D}"/>
                  </a:ext>
                </a:extLst>
              </p:cNvPr>
              <p:cNvSpPr txBox="1"/>
              <p:nvPr/>
            </p:nvSpPr>
            <p:spPr>
              <a:xfrm>
                <a:off x="5346103" y="2840753"/>
                <a:ext cx="3248197" cy="7859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</m:sup>
                      </m:sSup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𝐴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d>
                            <m:dPr>
                              <m:ctrlPr>
                                <a:rPr lang="en-GB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GB" sz="14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3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𝐵𝑠𝑖𝑛</m:t>
                          </m:r>
                          <m:d>
                            <m:d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40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GB" sz="140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3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5" name="TextBox 24">
                <a:extLst>
                  <a:ext uri="{FF2B5EF4-FFF2-40B4-BE49-F238E27FC236}">
                    <a16:creationId xmlns:a16="http://schemas.microsoft.com/office/drawing/2014/main" id="{D619934E-B215-4D98-9165-CDAE902846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6103" y="2840753"/>
                <a:ext cx="3248197" cy="78592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Arc 53">
            <a:extLst>
              <a:ext uri="{FF2B5EF4-FFF2-40B4-BE49-F238E27FC236}">
                <a16:creationId xmlns:a16="http://schemas.microsoft.com/office/drawing/2014/main" id="{4741AC95-C641-4A0F-9471-8139F8AF087D}"/>
              </a:ext>
            </a:extLst>
          </p:cNvPr>
          <p:cNvSpPr/>
          <p:nvPr/>
        </p:nvSpPr>
        <p:spPr>
          <a:xfrm>
            <a:off x="5825640" y="1649735"/>
            <a:ext cx="354699" cy="482383"/>
          </a:xfrm>
          <a:prstGeom prst="arc">
            <a:avLst>
              <a:gd name="adj1" fmla="val 16200000"/>
              <a:gd name="adj2" fmla="val 5400000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54">
            <a:extLst>
              <a:ext uri="{FF2B5EF4-FFF2-40B4-BE49-F238E27FC236}">
                <a16:creationId xmlns:a16="http://schemas.microsoft.com/office/drawing/2014/main" id="{56ADAF7E-61F0-4BC4-A264-FFEBB12427B5}"/>
              </a:ext>
            </a:extLst>
          </p:cNvPr>
          <p:cNvSpPr txBox="1"/>
          <p:nvPr/>
        </p:nvSpPr>
        <p:spPr>
          <a:xfrm>
            <a:off x="6152225" y="1741651"/>
            <a:ext cx="2201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Write the auxiliary equation</a:t>
            </a:r>
          </a:p>
        </p:txBody>
      </p:sp>
      <p:sp>
        <p:nvSpPr>
          <p:cNvPr id="21" name="Arc 53">
            <a:extLst>
              <a:ext uri="{FF2B5EF4-FFF2-40B4-BE49-F238E27FC236}">
                <a16:creationId xmlns:a16="http://schemas.microsoft.com/office/drawing/2014/main" id="{39D26E48-7C6A-4EFC-B66C-228FC79620B8}"/>
              </a:ext>
            </a:extLst>
          </p:cNvPr>
          <p:cNvSpPr/>
          <p:nvPr/>
        </p:nvSpPr>
        <p:spPr>
          <a:xfrm>
            <a:off x="6537699" y="2164817"/>
            <a:ext cx="354699" cy="482383"/>
          </a:xfrm>
          <a:prstGeom prst="arc">
            <a:avLst>
              <a:gd name="adj1" fmla="val 16200000"/>
              <a:gd name="adj2" fmla="val 5400000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53">
            <a:extLst>
              <a:ext uri="{FF2B5EF4-FFF2-40B4-BE49-F238E27FC236}">
                <a16:creationId xmlns:a16="http://schemas.microsoft.com/office/drawing/2014/main" id="{846C4FF3-EEBF-41F4-8AE7-25FDEF896430}"/>
              </a:ext>
            </a:extLst>
          </p:cNvPr>
          <p:cNvSpPr/>
          <p:nvPr/>
        </p:nvSpPr>
        <p:spPr>
          <a:xfrm flipH="1">
            <a:off x="5151423" y="2744150"/>
            <a:ext cx="518552" cy="482383"/>
          </a:xfrm>
          <a:prstGeom prst="arc">
            <a:avLst>
              <a:gd name="adj1" fmla="val 16200000"/>
              <a:gd name="adj2" fmla="val 5400000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54">
                <a:extLst>
                  <a:ext uri="{FF2B5EF4-FFF2-40B4-BE49-F238E27FC236}">
                    <a16:creationId xmlns:a16="http://schemas.microsoft.com/office/drawing/2014/main" id="{3DAAA46B-8E73-4250-8D51-D2797EF8AB14}"/>
                  </a:ext>
                </a:extLst>
              </p:cNvPr>
              <p:cNvSpPr txBox="1"/>
              <p:nvPr/>
            </p:nvSpPr>
            <p:spPr>
              <a:xfrm>
                <a:off x="6864284" y="2247855"/>
                <a:ext cx="113634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Solve for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3" name="TextBox 54">
                <a:extLst>
                  <a:ext uri="{FF2B5EF4-FFF2-40B4-BE49-F238E27FC236}">
                    <a16:creationId xmlns:a16="http://schemas.microsoft.com/office/drawing/2014/main" id="{3DAAA46B-8E73-4250-8D51-D2797EF8AB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4284" y="2247855"/>
                <a:ext cx="1136341" cy="276999"/>
              </a:xfrm>
              <a:prstGeom prst="rect">
                <a:avLst/>
              </a:prstGeom>
              <a:blipFill>
                <a:blip r:embed="rId10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54">
                <a:extLst>
                  <a:ext uri="{FF2B5EF4-FFF2-40B4-BE49-F238E27FC236}">
                    <a16:creationId xmlns:a16="http://schemas.microsoft.com/office/drawing/2014/main" id="{F3AB968B-EF8C-418D-8CF3-52B82742A5EC}"/>
                  </a:ext>
                </a:extLst>
              </p:cNvPr>
              <p:cNvSpPr txBox="1"/>
              <p:nvPr/>
            </p:nvSpPr>
            <p:spPr>
              <a:xfrm>
                <a:off x="3717019" y="2307186"/>
                <a:ext cx="1515883" cy="13856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Choose the appropriate form. In this case the roots are complex with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TextBox 54">
                <a:extLst>
                  <a:ext uri="{FF2B5EF4-FFF2-40B4-BE49-F238E27FC236}">
                    <a16:creationId xmlns:a16="http://schemas.microsoft.com/office/drawing/2014/main" id="{F3AB968B-EF8C-418D-8CF3-52B82742A5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7019" y="2307186"/>
                <a:ext cx="1515883" cy="1385636"/>
              </a:xfrm>
              <a:prstGeom prst="rect">
                <a:avLst/>
              </a:prstGeom>
              <a:blipFill>
                <a:blip r:embed="rId11"/>
                <a:stretch>
                  <a:fillRect r="-12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A9492B4F-D7F2-42A6-BF5F-285ACDD6497F}"/>
              </a:ext>
            </a:extLst>
          </p:cNvPr>
          <p:cNvCxnSpPr>
            <a:cxnSpLocks/>
          </p:cNvCxnSpPr>
          <p:nvPr/>
        </p:nvCxnSpPr>
        <p:spPr>
          <a:xfrm flipH="1" flipV="1">
            <a:off x="3789486" y="439615"/>
            <a:ext cx="360483" cy="984739"/>
          </a:xfrm>
          <a:prstGeom prst="straightConnector1">
            <a:avLst/>
          </a:prstGeom>
          <a:ln w="666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図 28">
            <a:extLst>
              <a:ext uri="{FF2B5EF4-FFF2-40B4-BE49-F238E27FC236}">
                <a16:creationId xmlns:a16="http://schemas.microsoft.com/office/drawing/2014/main" id="{FDEE806E-191E-4CA4-A0C9-D2CB2BD1CD61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5842" t="18361" r="12574" b="14400"/>
          <a:stretch/>
        </p:blipFill>
        <p:spPr>
          <a:xfrm>
            <a:off x="4463359" y="3661892"/>
            <a:ext cx="3612331" cy="26485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4">
                <a:extLst>
                  <a:ext uri="{FF2B5EF4-FFF2-40B4-BE49-F238E27FC236}">
                    <a16:creationId xmlns:a16="http://schemas.microsoft.com/office/drawing/2014/main" id="{2D47E818-EB35-435F-BD26-6096125E26A9}"/>
                  </a:ext>
                </a:extLst>
              </p:cNvPr>
              <p:cNvSpPr txBox="1"/>
              <p:nvPr/>
            </p:nvSpPr>
            <p:spPr>
              <a:xfrm>
                <a:off x="2033751" y="5011197"/>
                <a:ext cx="2458622" cy="63729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𝒙</m:t>
                      </m:r>
                      <m:r>
                        <a:rPr lang="en-US" sz="11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1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1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𝒆</m:t>
                          </m:r>
                        </m:e>
                        <m:sup>
                          <m:r>
                            <a:rPr lang="en-US" sz="11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1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1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11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11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𝒕</m:t>
                          </m:r>
                        </m:sup>
                      </m:sSup>
                      <m:d>
                        <m:dPr>
                          <m:ctrlPr>
                            <a:rPr lang="en-US" sz="11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sz="1100" b="1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𝒄𝒐𝒔</m:t>
                          </m:r>
                          <m:d>
                            <m:dPr>
                              <m:ctrlPr>
                                <a:rPr lang="en-GB" sz="11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1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GB" sz="11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1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𝟑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11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11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𝒕</m:t>
                              </m:r>
                            </m:e>
                          </m:d>
                          <m:r>
                            <a:rPr lang="en-GB" sz="1100" b="1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GB" sz="1100" b="1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𝒔𝒊𝒏</m:t>
                          </m:r>
                          <m:d>
                            <m:dPr>
                              <m:ctrlPr>
                                <a:rPr lang="en-GB" sz="11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1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GB" sz="11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1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𝟑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11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11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𝒕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GB" sz="11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TextBox 24">
                <a:extLst>
                  <a:ext uri="{FF2B5EF4-FFF2-40B4-BE49-F238E27FC236}">
                    <a16:creationId xmlns:a16="http://schemas.microsoft.com/office/drawing/2014/main" id="{2D47E818-EB35-435F-BD26-6096125E26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3751" y="5011197"/>
                <a:ext cx="2458622" cy="63729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54">
            <a:extLst>
              <a:ext uri="{FF2B5EF4-FFF2-40B4-BE49-F238E27FC236}">
                <a16:creationId xmlns:a16="http://schemas.microsoft.com/office/drawing/2014/main" id="{6683890D-7E8A-4444-A43B-89D82A16D62A}"/>
              </a:ext>
            </a:extLst>
          </p:cNvPr>
          <p:cNvSpPr txBox="1"/>
          <p:nvPr/>
        </p:nvSpPr>
        <p:spPr>
          <a:xfrm>
            <a:off x="2347484" y="5616712"/>
            <a:ext cx="20862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C00000"/>
                </a:solidFill>
                <a:latin typeface="Comic Sans MS" panose="030F0702030302020204" pitchFamily="66" charset="0"/>
              </a:rPr>
              <a:t>(I let A and B equal 1 just to get the graph drawn)</a:t>
            </a:r>
          </a:p>
        </p:txBody>
      </p:sp>
      <p:sp>
        <p:nvSpPr>
          <p:cNvPr id="32" name="TextBox 54">
            <a:extLst>
              <a:ext uri="{FF2B5EF4-FFF2-40B4-BE49-F238E27FC236}">
                <a16:creationId xmlns:a16="http://schemas.microsoft.com/office/drawing/2014/main" id="{23637177-5A5C-4B03-A956-CB83150BFF9D}"/>
              </a:ext>
            </a:extLst>
          </p:cNvPr>
          <p:cNvSpPr txBox="1"/>
          <p:nvPr/>
        </p:nvSpPr>
        <p:spPr>
          <a:xfrm>
            <a:off x="4548428" y="6325417"/>
            <a:ext cx="3409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Notice that the oscillation slows down!</a:t>
            </a:r>
          </a:p>
        </p:txBody>
      </p:sp>
    </p:spTree>
    <p:extLst>
      <p:ext uri="{BB962C8B-B14F-4D97-AF65-F5344CB8AC3E}">
        <p14:creationId xmlns:p14="http://schemas.microsoft.com/office/powerpoint/2010/main" val="3570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5" grpId="0"/>
      <p:bldP spid="19" grpId="0" animBg="1"/>
      <p:bldP spid="20" grpId="0"/>
      <p:bldP spid="21" grpId="0" animBg="1"/>
      <p:bldP spid="22" grpId="0" animBg="1"/>
      <p:bldP spid="23" grpId="0"/>
      <p:bldP spid="24" grpId="0"/>
      <p:bldP spid="30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タイトル 1">
            <a:extLst>
              <a:ext uri="{FF2B5EF4-FFF2-40B4-BE49-F238E27FC236}">
                <a16:creationId xmlns:a16="http://schemas.microsoft.com/office/drawing/2014/main" id="{58C87586-23D2-4CD4-922E-5B25D5639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0768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Modelling with Differential Equations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2EE350F-E77E-4733-9475-8FFECDA575BF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8C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3299BD8-A621-4575-9629-9266A5CBFE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6431" y="1600200"/>
                <a:ext cx="3654049" cy="47244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itchFamily="66" charset="0"/>
                  </a:rPr>
                  <a:t>You need to be able to use differential equations when working with damped harmonic motion</a:t>
                </a: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Let’s see what happens when we include the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sz="1400" dirty="0">
                    <a:latin typeface="Comic Sans MS" pitchFamily="66" charset="0"/>
                  </a:rPr>
                  <a:t> term in as well. We will start without the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sz="1400" dirty="0">
                    <a:latin typeface="Comic Sans MS" pitchFamily="66" charset="0"/>
                  </a:rPr>
                  <a:t> term first though..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Find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in terms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when: 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+2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3299BD8-A621-4575-9629-9266A5CBFE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6431" y="1600200"/>
                <a:ext cx="3654049" cy="4724400"/>
              </a:xfrm>
              <a:blipFill>
                <a:blip r:embed="rId2"/>
                <a:stretch>
                  <a:fillRect t="-774" r="-21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133F63BF-30CD-4C1D-B0E1-0D82F951D891}"/>
                  </a:ext>
                </a:extLst>
              </p:cNvPr>
              <p:cNvSpPr txBox="1"/>
              <p:nvPr/>
            </p:nvSpPr>
            <p:spPr>
              <a:xfrm>
                <a:off x="4300396" y="1353816"/>
                <a:ext cx="1727542" cy="5245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+2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133F63BF-30CD-4C1D-B0E1-0D82F951D8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0396" y="1353816"/>
                <a:ext cx="1727542" cy="5245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980B9494-B7E9-47E6-9991-791D4373B81F}"/>
                  </a:ext>
                </a:extLst>
              </p:cNvPr>
              <p:cNvSpPr txBox="1"/>
              <p:nvPr/>
            </p:nvSpPr>
            <p:spPr>
              <a:xfrm>
                <a:off x="4427146" y="1994488"/>
                <a:ext cx="162873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+1=0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980B9494-B7E9-47E6-9991-791D4373B8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146" y="1994488"/>
                <a:ext cx="1628730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F4CB8CA8-7F25-41BB-A692-A62D2F688A3C}"/>
                  </a:ext>
                </a:extLst>
              </p:cNvPr>
              <p:cNvSpPr txBox="1"/>
              <p:nvPr/>
            </p:nvSpPr>
            <p:spPr>
              <a:xfrm>
                <a:off x="5314385" y="2511401"/>
                <a:ext cx="832918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F4CB8CA8-7F25-41BB-A692-A62D2F688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4385" y="2511401"/>
                <a:ext cx="832918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22">
                <a:extLst>
                  <a:ext uri="{FF2B5EF4-FFF2-40B4-BE49-F238E27FC236}">
                    <a16:creationId xmlns:a16="http://schemas.microsoft.com/office/drawing/2014/main" id="{BC0A09B8-80AD-44AC-8F66-68A2DBCF30A1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35649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1400" i="1">
                          <a:latin typeface="Cambria Math"/>
                        </a:rPr>
                        <m:t>+</m:t>
                      </m:r>
                      <m:r>
                        <a:rPr lang="en-US" sz="1400" i="1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TextBox 22">
                <a:extLst>
                  <a:ext uri="{FF2B5EF4-FFF2-40B4-BE49-F238E27FC236}">
                    <a16:creationId xmlns:a16="http://schemas.microsoft.com/office/drawing/2014/main" id="{BC0A09B8-80AD-44AC-8F66-68A2DBCF30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35649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23">
                <a:extLst>
                  <a:ext uri="{FF2B5EF4-FFF2-40B4-BE49-F238E27FC236}">
                    <a16:creationId xmlns:a16="http://schemas.microsoft.com/office/drawing/2014/main" id="{EFAF9197-9B33-4527-9F9B-ABB634319DB2}"/>
                  </a:ext>
                </a:extLst>
              </p:cNvPr>
              <p:cNvSpPr txBox="1"/>
              <p:nvPr/>
            </p:nvSpPr>
            <p:spPr>
              <a:xfrm>
                <a:off x="1439406" y="0"/>
                <a:ext cx="1231619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(</m:t>
                      </m:r>
                      <m:r>
                        <a:rPr lang="en-US" sz="1400" i="1">
                          <a:latin typeface="Cambria Math"/>
                        </a:rPr>
                        <m:t>𝐴</m:t>
                      </m:r>
                      <m:r>
                        <a:rPr lang="en-US" sz="1400" i="1">
                          <a:latin typeface="Cambria Math"/>
                        </a:rPr>
                        <m:t>+</m:t>
                      </m:r>
                      <m:r>
                        <a:rPr lang="en-US" sz="1400" i="1">
                          <a:latin typeface="Cambria Math"/>
                        </a:rPr>
                        <m:t>𝐵𝑥</m:t>
                      </m:r>
                      <m:r>
                        <a:rPr lang="en-GB" sz="1400" b="0" i="1" smtClean="0">
                          <a:latin typeface="Cambria Math"/>
                        </a:rPr>
                        <m:t>)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23">
                <a:extLst>
                  <a:ext uri="{FF2B5EF4-FFF2-40B4-BE49-F238E27FC236}">
                    <a16:creationId xmlns:a16="http://schemas.microsoft.com/office/drawing/2014/main" id="{EFAF9197-9B33-4527-9F9B-ABB634319D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9406" y="0"/>
                <a:ext cx="1231619" cy="307777"/>
              </a:xfrm>
              <a:prstGeom prst="rect">
                <a:avLst/>
              </a:prstGeom>
              <a:blipFill>
                <a:blip r:embed="rId7"/>
                <a:stretch>
                  <a:fillRect b="-37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24">
                <a:extLst>
                  <a:ext uri="{FF2B5EF4-FFF2-40B4-BE49-F238E27FC236}">
                    <a16:creationId xmlns:a16="http://schemas.microsoft.com/office/drawing/2014/main" id="{AF3F47F1-3E50-4905-962B-BD451086E952}"/>
                  </a:ext>
                </a:extLst>
              </p:cNvPr>
              <p:cNvSpPr txBox="1"/>
              <p:nvPr/>
            </p:nvSpPr>
            <p:spPr>
              <a:xfrm>
                <a:off x="2673148" y="0"/>
                <a:ext cx="1990288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𝑝𝑥</m:t>
                          </m:r>
                        </m:sup>
                      </m:sSup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𝐴𝑐𝑜𝑠𝑞𝑥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𝐵𝑠𝑖𝑛𝑞𝑥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TextBox 24">
                <a:extLst>
                  <a:ext uri="{FF2B5EF4-FFF2-40B4-BE49-F238E27FC236}">
                    <a16:creationId xmlns:a16="http://schemas.microsoft.com/office/drawing/2014/main" id="{AF3F47F1-3E50-4905-962B-BD451086E9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148" y="0"/>
                <a:ext cx="1990288" cy="307777"/>
              </a:xfrm>
              <a:prstGeom prst="rect">
                <a:avLst/>
              </a:prstGeom>
              <a:blipFill>
                <a:blip r:embed="rId8"/>
                <a:stretch>
                  <a:fillRect b="-37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24">
                <a:extLst>
                  <a:ext uri="{FF2B5EF4-FFF2-40B4-BE49-F238E27FC236}">
                    <a16:creationId xmlns:a16="http://schemas.microsoft.com/office/drawing/2014/main" id="{D619934E-B215-4D98-9165-CDAE9028467D}"/>
                  </a:ext>
                </a:extLst>
              </p:cNvPr>
              <p:cNvSpPr txBox="1"/>
              <p:nvPr/>
            </p:nvSpPr>
            <p:spPr>
              <a:xfrm>
                <a:off x="5361649" y="3030876"/>
                <a:ext cx="1495987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𝐴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𝐵𝑡</m:t>
                          </m:r>
                        </m:e>
                      </m:d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5" name="TextBox 24">
                <a:extLst>
                  <a:ext uri="{FF2B5EF4-FFF2-40B4-BE49-F238E27FC236}">
                    <a16:creationId xmlns:a16="http://schemas.microsoft.com/office/drawing/2014/main" id="{D619934E-B215-4D98-9165-CDAE902846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1649" y="3030876"/>
                <a:ext cx="1495987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Arc 53">
            <a:extLst>
              <a:ext uri="{FF2B5EF4-FFF2-40B4-BE49-F238E27FC236}">
                <a16:creationId xmlns:a16="http://schemas.microsoft.com/office/drawing/2014/main" id="{4741AC95-C641-4A0F-9471-8139F8AF087D}"/>
              </a:ext>
            </a:extLst>
          </p:cNvPr>
          <p:cNvSpPr/>
          <p:nvPr/>
        </p:nvSpPr>
        <p:spPr>
          <a:xfrm>
            <a:off x="5825640" y="1649735"/>
            <a:ext cx="354699" cy="482383"/>
          </a:xfrm>
          <a:prstGeom prst="arc">
            <a:avLst>
              <a:gd name="adj1" fmla="val 16200000"/>
              <a:gd name="adj2" fmla="val 5400000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54">
            <a:extLst>
              <a:ext uri="{FF2B5EF4-FFF2-40B4-BE49-F238E27FC236}">
                <a16:creationId xmlns:a16="http://schemas.microsoft.com/office/drawing/2014/main" id="{56ADAF7E-61F0-4BC4-A264-FFEBB12427B5}"/>
              </a:ext>
            </a:extLst>
          </p:cNvPr>
          <p:cNvSpPr txBox="1"/>
          <p:nvPr/>
        </p:nvSpPr>
        <p:spPr>
          <a:xfrm>
            <a:off x="6152225" y="1741651"/>
            <a:ext cx="2201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Write the auxiliary equation</a:t>
            </a:r>
          </a:p>
        </p:txBody>
      </p:sp>
      <p:sp>
        <p:nvSpPr>
          <p:cNvPr id="21" name="Arc 53">
            <a:extLst>
              <a:ext uri="{FF2B5EF4-FFF2-40B4-BE49-F238E27FC236}">
                <a16:creationId xmlns:a16="http://schemas.microsoft.com/office/drawing/2014/main" id="{39D26E48-7C6A-4EFC-B66C-228FC79620B8}"/>
              </a:ext>
            </a:extLst>
          </p:cNvPr>
          <p:cNvSpPr/>
          <p:nvPr/>
        </p:nvSpPr>
        <p:spPr>
          <a:xfrm>
            <a:off x="6537699" y="2164817"/>
            <a:ext cx="354699" cy="482383"/>
          </a:xfrm>
          <a:prstGeom prst="arc">
            <a:avLst>
              <a:gd name="adj1" fmla="val 16200000"/>
              <a:gd name="adj2" fmla="val 5400000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53">
            <a:extLst>
              <a:ext uri="{FF2B5EF4-FFF2-40B4-BE49-F238E27FC236}">
                <a16:creationId xmlns:a16="http://schemas.microsoft.com/office/drawing/2014/main" id="{846C4FF3-EEBF-41F4-8AE7-25FDEF896430}"/>
              </a:ext>
            </a:extLst>
          </p:cNvPr>
          <p:cNvSpPr/>
          <p:nvPr/>
        </p:nvSpPr>
        <p:spPr>
          <a:xfrm flipH="1">
            <a:off x="5085487" y="2716990"/>
            <a:ext cx="518552" cy="482383"/>
          </a:xfrm>
          <a:prstGeom prst="arc">
            <a:avLst>
              <a:gd name="adj1" fmla="val 16200000"/>
              <a:gd name="adj2" fmla="val 5400000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54">
                <a:extLst>
                  <a:ext uri="{FF2B5EF4-FFF2-40B4-BE49-F238E27FC236}">
                    <a16:creationId xmlns:a16="http://schemas.microsoft.com/office/drawing/2014/main" id="{3DAAA46B-8E73-4250-8D51-D2797EF8AB14}"/>
                  </a:ext>
                </a:extLst>
              </p:cNvPr>
              <p:cNvSpPr txBox="1"/>
              <p:nvPr/>
            </p:nvSpPr>
            <p:spPr>
              <a:xfrm>
                <a:off x="6864284" y="2247855"/>
                <a:ext cx="113634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Solve for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3" name="TextBox 54">
                <a:extLst>
                  <a:ext uri="{FF2B5EF4-FFF2-40B4-BE49-F238E27FC236}">
                    <a16:creationId xmlns:a16="http://schemas.microsoft.com/office/drawing/2014/main" id="{3DAAA46B-8E73-4250-8D51-D2797EF8AB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4284" y="2247855"/>
                <a:ext cx="1136341" cy="276999"/>
              </a:xfrm>
              <a:prstGeom prst="rect">
                <a:avLst/>
              </a:prstGeom>
              <a:blipFill>
                <a:blip r:embed="rId10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54">
                <a:extLst>
                  <a:ext uri="{FF2B5EF4-FFF2-40B4-BE49-F238E27FC236}">
                    <a16:creationId xmlns:a16="http://schemas.microsoft.com/office/drawing/2014/main" id="{F3AB968B-EF8C-418D-8CF3-52B82742A5EC}"/>
                  </a:ext>
                </a:extLst>
              </p:cNvPr>
              <p:cNvSpPr txBox="1"/>
              <p:nvPr/>
            </p:nvSpPr>
            <p:spPr>
              <a:xfrm>
                <a:off x="3642030" y="2442987"/>
                <a:ext cx="151588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Choose the appropriate form. In this case there is a repeated root and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TextBox 54">
                <a:extLst>
                  <a:ext uri="{FF2B5EF4-FFF2-40B4-BE49-F238E27FC236}">
                    <a16:creationId xmlns:a16="http://schemas.microsoft.com/office/drawing/2014/main" id="{F3AB968B-EF8C-418D-8CF3-52B82742A5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2030" y="2442987"/>
                <a:ext cx="1515883" cy="1015663"/>
              </a:xfrm>
              <a:prstGeom prst="rect">
                <a:avLst/>
              </a:prstGeom>
              <a:blipFill>
                <a:blip r:embed="rId11"/>
                <a:stretch>
                  <a:fillRect t="-602" r="-1606" b="-4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A9492B4F-D7F2-42A6-BF5F-285ACDD6497F}"/>
              </a:ext>
            </a:extLst>
          </p:cNvPr>
          <p:cNvCxnSpPr>
            <a:cxnSpLocks/>
          </p:cNvCxnSpPr>
          <p:nvPr/>
        </p:nvCxnSpPr>
        <p:spPr>
          <a:xfrm flipH="1" flipV="1">
            <a:off x="1942579" y="412455"/>
            <a:ext cx="360483" cy="984739"/>
          </a:xfrm>
          <a:prstGeom prst="straightConnector1">
            <a:avLst/>
          </a:prstGeom>
          <a:ln w="666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4">
                <a:extLst>
                  <a:ext uri="{FF2B5EF4-FFF2-40B4-BE49-F238E27FC236}">
                    <a16:creationId xmlns:a16="http://schemas.microsoft.com/office/drawing/2014/main" id="{2D47E818-EB35-435F-BD26-6096125E26A9}"/>
                  </a:ext>
                </a:extLst>
              </p:cNvPr>
              <p:cNvSpPr txBox="1"/>
              <p:nvPr/>
            </p:nvSpPr>
            <p:spPr>
              <a:xfrm>
                <a:off x="3285503" y="5002320"/>
                <a:ext cx="1365437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𝒙</m:t>
                      </m:r>
                      <m:r>
                        <a:rPr lang="en-US" sz="1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en-US" sz="1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𝟏</m:t>
                          </m:r>
                          <m:r>
                            <a:rPr lang="en-US" sz="1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+</m:t>
                          </m:r>
                          <m:r>
                            <a:rPr lang="en-US" sz="1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𝒕</m:t>
                          </m:r>
                        </m:e>
                      </m:d>
                      <m:sSup>
                        <m:sSupPr>
                          <m:ctrlPr>
                            <a:rPr lang="en-US" sz="1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𝒆</m:t>
                          </m:r>
                        </m:e>
                        <m:sup>
                          <m:r>
                            <a:rPr lang="en-US" sz="1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−</m:t>
                          </m:r>
                          <m:r>
                            <a:rPr lang="en-US" sz="1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𝒕</m:t>
                          </m:r>
                        </m:sup>
                      </m:sSup>
                    </m:oMath>
                  </m:oMathPara>
                </a14:m>
                <a:endParaRPr lang="en-GB" sz="12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TextBox 24">
                <a:extLst>
                  <a:ext uri="{FF2B5EF4-FFF2-40B4-BE49-F238E27FC236}">
                    <a16:creationId xmlns:a16="http://schemas.microsoft.com/office/drawing/2014/main" id="{2D47E818-EB35-435F-BD26-6096125E26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5503" y="5002320"/>
                <a:ext cx="1365437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54">
            <a:extLst>
              <a:ext uri="{FF2B5EF4-FFF2-40B4-BE49-F238E27FC236}">
                <a16:creationId xmlns:a16="http://schemas.microsoft.com/office/drawing/2014/main" id="{6683890D-7E8A-4444-A43B-89D82A16D62A}"/>
              </a:ext>
            </a:extLst>
          </p:cNvPr>
          <p:cNvSpPr txBox="1"/>
          <p:nvPr/>
        </p:nvSpPr>
        <p:spPr>
          <a:xfrm>
            <a:off x="2640448" y="5314871"/>
            <a:ext cx="20862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C00000"/>
                </a:solidFill>
                <a:latin typeface="Comic Sans MS" panose="030F0702030302020204" pitchFamily="66" charset="0"/>
              </a:rPr>
              <a:t>(I let A and B equal 1 just to get the graph drawn)</a:t>
            </a:r>
          </a:p>
        </p:txBody>
      </p:sp>
      <p:sp>
        <p:nvSpPr>
          <p:cNvPr id="32" name="TextBox 54">
            <a:extLst>
              <a:ext uri="{FF2B5EF4-FFF2-40B4-BE49-F238E27FC236}">
                <a16:creationId xmlns:a16="http://schemas.microsoft.com/office/drawing/2014/main" id="{23637177-5A5C-4B03-A956-CB83150BFF9D}"/>
              </a:ext>
            </a:extLst>
          </p:cNvPr>
          <p:cNvSpPr txBox="1"/>
          <p:nvPr/>
        </p:nvSpPr>
        <p:spPr>
          <a:xfrm>
            <a:off x="4690471" y="6210008"/>
            <a:ext cx="3409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Notice that there is no oscillation!</a:t>
            </a:r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56A4B47E-689B-451E-898C-59612074D00F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40051" t="21025" r="8601" b="10968"/>
          <a:stretch/>
        </p:blipFill>
        <p:spPr>
          <a:xfrm>
            <a:off x="4624506" y="3522066"/>
            <a:ext cx="3661496" cy="272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02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5" grpId="0"/>
      <p:bldP spid="19" grpId="0" animBg="1"/>
      <p:bldP spid="20" grpId="0"/>
      <p:bldP spid="21" grpId="0" animBg="1"/>
      <p:bldP spid="22" grpId="0" animBg="1"/>
      <p:bldP spid="23" grpId="0"/>
      <p:bldP spid="24" grpId="0"/>
      <p:bldP spid="30" grpId="0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2EE350F-E77E-4733-9475-8FFECDA575BF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8C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3299BD8-A621-4575-9629-9266A5CBFE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6431" y="1600200"/>
                <a:ext cx="3654049" cy="47244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itchFamily="66" charset="0"/>
                  </a:rPr>
                  <a:t>You need to be able to use differential equations when working with damped harmonic motion</a:t>
                </a: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Let’s see what happens when we include the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sz="1400" dirty="0">
                    <a:latin typeface="Comic Sans MS" pitchFamily="66" charset="0"/>
                  </a:rPr>
                  <a:t> term in as well. We will start without the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sz="1400" dirty="0">
                    <a:latin typeface="Comic Sans MS" pitchFamily="66" charset="0"/>
                  </a:rPr>
                  <a:t> term first though..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Find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in terms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when: 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+3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3299BD8-A621-4575-9629-9266A5CBFE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6431" y="1600200"/>
                <a:ext cx="3654049" cy="4724400"/>
              </a:xfrm>
              <a:blipFill>
                <a:blip r:embed="rId2"/>
                <a:stretch>
                  <a:fillRect t="-774" r="-21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133F63BF-30CD-4C1D-B0E1-0D82F951D891}"/>
                  </a:ext>
                </a:extLst>
              </p:cNvPr>
              <p:cNvSpPr txBox="1"/>
              <p:nvPr/>
            </p:nvSpPr>
            <p:spPr>
              <a:xfrm>
                <a:off x="4300396" y="1353816"/>
                <a:ext cx="1727542" cy="5245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+3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133F63BF-30CD-4C1D-B0E1-0D82F951D8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0396" y="1353816"/>
                <a:ext cx="1727542" cy="5245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980B9494-B7E9-47E6-9991-791D4373B81F}"/>
                  </a:ext>
                </a:extLst>
              </p:cNvPr>
              <p:cNvSpPr txBox="1"/>
              <p:nvPr/>
            </p:nvSpPr>
            <p:spPr>
              <a:xfrm>
                <a:off x="4427146" y="1994488"/>
                <a:ext cx="162873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+1=0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980B9494-B7E9-47E6-9991-791D4373B8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146" y="1994488"/>
                <a:ext cx="1628730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F4CB8CA8-7F25-41BB-A692-A62D2F688A3C}"/>
                  </a:ext>
                </a:extLst>
              </p:cNvPr>
              <p:cNvSpPr txBox="1"/>
              <p:nvPr/>
            </p:nvSpPr>
            <p:spPr>
              <a:xfrm>
                <a:off x="5269996" y="2333848"/>
                <a:ext cx="1379378" cy="5463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F4CB8CA8-7F25-41BB-A692-A62D2F688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9996" y="2333848"/>
                <a:ext cx="1379378" cy="5463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22">
                <a:extLst>
                  <a:ext uri="{FF2B5EF4-FFF2-40B4-BE49-F238E27FC236}">
                    <a16:creationId xmlns:a16="http://schemas.microsoft.com/office/drawing/2014/main" id="{BC0A09B8-80AD-44AC-8F66-68A2DBCF30A1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35649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1400" i="1">
                          <a:latin typeface="Cambria Math"/>
                        </a:rPr>
                        <m:t>+</m:t>
                      </m:r>
                      <m:r>
                        <a:rPr lang="en-US" sz="1400" i="1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TextBox 22">
                <a:extLst>
                  <a:ext uri="{FF2B5EF4-FFF2-40B4-BE49-F238E27FC236}">
                    <a16:creationId xmlns:a16="http://schemas.microsoft.com/office/drawing/2014/main" id="{BC0A09B8-80AD-44AC-8F66-68A2DBCF30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35649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23">
                <a:extLst>
                  <a:ext uri="{FF2B5EF4-FFF2-40B4-BE49-F238E27FC236}">
                    <a16:creationId xmlns:a16="http://schemas.microsoft.com/office/drawing/2014/main" id="{EFAF9197-9B33-4527-9F9B-ABB634319DB2}"/>
                  </a:ext>
                </a:extLst>
              </p:cNvPr>
              <p:cNvSpPr txBox="1"/>
              <p:nvPr/>
            </p:nvSpPr>
            <p:spPr>
              <a:xfrm>
                <a:off x="1439406" y="0"/>
                <a:ext cx="1231619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(</m:t>
                      </m:r>
                      <m:r>
                        <a:rPr lang="en-US" sz="1400" i="1">
                          <a:latin typeface="Cambria Math"/>
                        </a:rPr>
                        <m:t>𝐴</m:t>
                      </m:r>
                      <m:r>
                        <a:rPr lang="en-US" sz="1400" i="1">
                          <a:latin typeface="Cambria Math"/>
                        </a:rPr>
                        <m:t>+</m:t>
                      </m:r>
                      <m:r>
                        <a:rPr lang="en-US" sz="1400" i="1">
                          <a:latin typeface="Cambria Math"/>
                        </a:rPr>
                        <m:t>𝐵𝑥</m:t>
                      </m:r>
                      <m:r>
                        <a:rPr lang="en-GB" sz="1400" b="0" i="1" smtClean="0">
                          <a:latin typeface="Cambria Math"/>
                        </a:rPr>
                        <m:t>)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23">
                <a:extLst>
                  <a:ext uri="{FF2B5EF4-FFF2-40B4-BE49-F238E27FC236}">
                    <a16:creationId xmlns:a16="http://schemas.microsoft.com/office/drawing/2014/main" id="{EFAF9197-9B33-4527-9F9B-ABB634319D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9406" y="0"/>
                <a:ext cx="1231619" cy="307777"/>
              </a:xfrm>
              <a:prstGeom prst="rect">
                <a:avLst/>
              </a:prstGeom>
              <a:blipFill>
                <a:blip r:embed="rId7"/>
                <a:stretch>
                  <a:fillRect b="-37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24">
                <a:extLst>
                  <a:ext uri="{FF2B5EF4-FFF2-40B4-BE49-F238E27FC236}">
                    <a16:creationId xmlns:a16="http://schemas.microsoft.com/office/drawing/2014/main" id="{AF3F47F1-3E50-4905-962B-BD451086E952}"/>
                  </a:ext>
                </a:extLst>
              </p:cNvPr>
              <p:cNvSpPr txBox="1"/>
              <p:nvPr/>
            </p:nvSpPr>
            <p:spPr>
              <a:xfrm>
                <a:off x="2673148" y="0"/>
                <a:ext cx="1990288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𝑝𝑥</m:t>
                          </m:r>
                        </m:sup>
                      </m:sSup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𝐴𝑐𝑜𝑠𝑞𝑥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𝐵𝑠𝑖𝑛𝑞𝑥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TextBox 24">
                <a:extLst>
                  <a:ext uri="{FF2B5EF4-FFF2-40B4-BE49-F238E27FC236}">
                    <a16:creationId xmlns:a16="http://schemas.microsoft.com/office/drawing/2014/main" id="{AF3F47F1-3E50-4905-962B-BD451086E9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148" y="0"/>
                <a:ext cx="1990288" cy="307777"/>
              </a:xfrm>
              <a:prstGeom prst="rect">
                <a:avLst/>
              </a:prstGeom>
              <a:blipFill>
                <a:blip r:embed="rId8"/>
                <a:stretch>
                  <a:fillRect b="-37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24">
                <a:extLst>
                  <a:ext uri="{FF2B5EF4-FFF2-40B4-BE49-F238E27FC236}">
                    <a16:creationId xmlns:a16="http://schemas.microsoft.com/office/drawing/2014/main" id="{D619934E-B215-4D98-9165-CDAE9028467D}"/>
                  </a:ext>
                </a:extLst>
              </p:cNvPr>
              <p:cNvSpPr txBox="1"/>
              <p:nvPr/>
            </p:nvSpPr>
            <p:spPr>
              <a:xfrm>
                <a:off x="5361649" y="3030876"/>
                <a:ext cx="2461251" cy="44416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sz="1400" i="1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d>
                            <m:d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−3+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1400" i="1">
                          <a:latin typeface="Cambria Math"/>
                        </a:rPr>
                        <m:t>+</m:t>
                      </m:r>
                      <m:r>
                        <a:rPr lang="en-US" sz="1400" i="1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d>
                            <m:d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TextBox 24">
                <a:extLst>
                  <a:ext uri="{FF2B5EF4-FFF2-40B4-BE49-F238E27FC236}">
                    <a16:creationId xmlns:a16="http://schemas.microsoft.com/office/drawing/2014/main" id="{D619934E-B215-4D98-9165-CDAE902846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1649" y="3030876"/>
                <a:ext cx="2461251" cy="44416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Arc 53">
            <a:extLst>
              <a:ext uri="{FF2B5EF4-FFF2-40B4-BE49-F238E27FC236}">
                <a16:creationId xmlns:a16="http://schemas.microsoft.com/office/drawing/2014/main" id="{4741AC95-C641-4A0F-9471-8139F8AF087D}"/>
              </a:ext>
            </a:extLst>
          </p:cNvPr>
          <p:cNvSpPr/>
          <p:nvPr/>
        </p:nvSpPr>
        <p:spPr>
          <a:xfrm>
            <a:off x="5825640" y="1649735"/>
            <a:ext cx="354699" cy="482383"/>
          </a:xfrm>
          <a:prstGeom prst="arc">
            <a:avLst>
              <a:gd name="adj1" fmla="val 16200000"/>
              <a:gd name="adj2" fmla="val 5400000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54">
            <a:extLst>
              <a:ext uri="{FF2B5EF4-FFF2-40B4-BE49-F238E27FC236}">
                <a16:creationId xmlns:a16="http://schemas.microsoft.com/office/drawing/2014/main" id="{56ADAF7E-61F0-4BC4-A264-FFEBB12427B5}"/>
              </a:ext>
            </a:extLst>
          </p:cNvPr>
          <p:cNvSpPr txBox="1"/>
          <p:nvPr/>
        </p:nvSpPr>
        <p:spPr>
          <a:xfrm>
            <a:off x="6152225" y="1741651"/>
            <a:ext cx="2201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Write the auxiliary equation</a:t>
            </a:r>
          </a:p>
        </p:txBody>
      </p:sp>
      <p:sp>
        <p:nvSpPr>
          <p:cNvPr id="21" name="Arc 53">
            <a:extLst>
              <a:ext uri="{FF2B5EF4-FFF2-40B4-BE49-F238E27FC236}">
                <a16:creationId xmlns:a16="http://schemas.microsoft.com/office/drawing/2014/main" id="{39D26E48-7C6A-4EFC-B66C-228FC79620B8}"/>
              </a:ext>
            </a:extLst>
          </p:cNvPr>
          <p:cNvSpPr/>
          <p:nvPr/>
        </p:nvSpPr>
        <p:spPr>
          <a:xfrm>
            <a:off x="6537699" y="2164817"/>
            <a:ext cx="354699" cy="482383"/>
          </a:xfrm>
          <a:prstGeom prst="arc">
            <a:avLst>
              <a:gd name="adj1" fmla="val 16200000"/>
              <a:gd name="adj2" fmla="val 5400000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53">
            <a:extLst>
              <a:ext uri="{FF2B5EF4-FFF2-40B4-BE49-F238E27FC236}">
                <a16:creationId xmlns:a16="http://schemas.microsoft.com/office/drawing/2014/main" id="{846C4FF3-EEBF-41F4-8AE7-25FDEF896430}"/>
              </a:ext>
            </a:extLst>
          </p:cNvPr>
          <p:cNvSpPr/>
          <p:nvPr/>
        </p:nvSpPr>
        <p:spPr>
          <a:xfrm flipH="1">
            <a:off x="5085487" y="2716990"/>
            <a:ext cx="518552" cy="482383"/>
          </a:xfrm>
          <a:prstGeom prst="arc">
            <a:avLst>
              <a:gd name="adj1" fmla="val 16200000"/>
              <a:gd name="adj2" fmla="val 5400000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54">
                <a:extLst>
                  <a:ext uri="{FF2B5EF4-FFF2-40B4-BE49-F238E27FC236}">
                    <a16:creationId xmlns:a16="http://schemas.microsoft.com/office/drawing/2014/main" id="{3DAAA46B-8E73-4250-8D51-D2797EF8AB14}"/>
                  </a:ext>
                </a:extLst>
              </p:cNvPr>
              <p:cNvSpPr txBox="1"/>
              <p:nvPr/>
            </p:nvSpPr>
            <p:spPr>
              <a:xfrm>
                <a:off x="6864284" y="2247855"/>
                <a:ext cx="113634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Solve for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3" name="TextBox 54">
                <a:extLst>
                  <a:ext uri="{FF2B5EF4-FFF2-40B4-BE49-F238E27FC236}">
                    <a16:creationId xmlns:a16="http://schemas.microsoft.com/office/drawing/2014/main" id="{3DAAA46B-8E73-4250-8D51-D2797EF8AB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4284" y="2247855"/>
                <a:ext cx="1136341" cy="276999"/>
              </a:xfrm>
              <a:prstGeom prst="rect">
                <a:avLst/>
              </a:prstGeom>
              <a:blipFill>
                <a:blip r:embed="rId10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54">
                <a:extLst>
                  <a:ext uri="{FF2B5EF4-FFF2-40B4-BE49-F238E27FC236}">
                    <a16:creationId xmlns:a16="http://schemas.microsoft.com/office/drawing/2014/main" id="{F3AB968B-EF8C-418D-8CF3-52B82742A5EC}"/>
                  </a:ext>
                </a:extLst>
              </p:cNvPr>
              <p:cNvSpPr txBox="1"/>
              <p:nvPr/>
            </p:nvSpPr>
            <p:spPr>
              <a:xfrm>
                <a:off x="3642030" y="2442987"/>
                <a:ext cx="151588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Choose the appropriate form. In this case there are two real roots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TextBox 54">
                <a:extLst>
                  <a:ext uri="{FF2B5EF4-FFF2-40B4-BE49-F238E27FC236}">
                    <a16:creationId xmlns:a16="http://schemas.microsoft.com/office/drawing/2014/main" id="{F3AB968B-EF8C-418D-8CF3-52B82742A5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2030" y="2442987"/>
                <a:ext cx="1515883" cy="1015663"/>
              </a:xfrm>
              <a:prstGeom prst="rect">
                <a:avLst/>
              </a:prstGeom>
              <a:blipFill>
                <a:blip r:embed="rId11"/>
                <a:stretch>
                  <a:fillRect t="-602" r="-1606" b="-4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A9492B4F-D7F2-42A6-BF5F-285ACDD6497F}"/>
              </a:ext>
            </a:extLst>
          </p:cNvPr>
          <p:cNvCxnSpPr>
            <a:cxnSpLocks/>
          </p:cNvCxnSpPr>
          <p:nvPr/>
        </p:nvCxnSpPr>
        <p:spPr>
          <a:xfrm flipH="1" flipV="1">
            <a:off x="708583" y="376945"/>
            <a:ext cx="360483" cy="984739"/>
          </a:xfrm>
          <a:prstGeom prst="straightConnector1">
            <a:avLst/>
          </a:prstGeom>
          <a:ln w="666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54">
            <a:extLst>
              <a:ext uri="{FF2B5EF4-FFF2-40B4-BE49-F238E27FC236}">
                <a16:creationId xmlns:a16="http://schemas.microsoft.com/office/drawing/2014/main" id="{6683890D-7E8A-4444-A43B-89D82A16D62A}"/>
              </a:ext>
            </a:extLst>
          </p:cNvPr>
          <p:cNvSpPr txBox="1"/>
          <p:nvPr/>
        </p:nvSpPr>
        <p:spPr>
          <a:xfrm>
            <a:off x="2809124" y="4942009"/>
            <a:ext cx="20862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C00000"/>
                </a:solidFill>
                <a:latin typeface="Comic Sans MS" panose="030F0702030302020204" pitchFamily="66" charset="0"/>
              </a:rPr>
              <a:t>(I let A and B equal 1 just to get the graph drawn)</a:t>
            </a:r>
          </a:p>
        </p:txBody>
      </p:sp>
      <p:sp>
        <p:nvSpPr>
          <p:cNvPr id="32" name="TextBox 54">
            <a:extLst>
              <a:ext uri="{FF2B5EF4-FFF2-40B4-BE49-F238E27FC236}">
                <a16:creationId xmlns:a16="http://schemas.microsoft.com/office/drawing/2014/main" id="{23637177-5A5C-4B03-A956-CB83150BFF9D}"/>
              </a:ext>
            </a:extLst>
          </p:cNvPr>
          <p:cNvSpPr txBox="1"/>
          <p:nvPr/>
        </p:nvSpPr>
        <p:spPr>
          <a:xfrm>
            <a:off x="5010067" y="6218886"/>
            <a:ext cx="3409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Notice that there is no oscillation!</a:t>
            </a:r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56F9BFFF-3DA1-448E-A239-C836D4955B52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9714" t="21260" r="8095" b="10677"/>
          <a:stretch/>
        </p:blipFill>
        <p:spPr>
          <a:xfrm>
            <a:off x="4854310" y="3575332"/>
            <a:ext cx="3606110" cy="26453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4">
                <a:extLst>
                  <a:ext uri="{FF2B5EF4-FFF2-40B4-BE49-F238E27FC236}">
                    <a16:creationId xmlns:a16="http://schemas.microsoft.com/office/drawing/2014/main" id="{2D47E818-EB35-435F-BD26-6096125E26A9}"/>
                  </a:ext>
                </a:extLst>
              </p:cNvPr>
              <p:cNvSpPr txBox="1"/>
              <p:nvPr/>
            </p:nvSpPr>
            <p:spPr>
              <a:xfrm>
                <a:off x="3223360" y="4478538"/>
                <a:ext cx="2224070" cy="44711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𝒙</m:t>
                      </m:r>
                      <m:r>
                        <a:rPr lang="en-US" sz="1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𝒆</m:t>
                          </m:r>
                        </m:e>
                        <m:sup>
                          <m:d>
                            <m:dPr>
                              <m:ctrlPr>
                                <a:rPr lang="en-US" sz="1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n-US" sz="1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14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4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𝟓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1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  <m:r>
                            <a:rPr lang="en-US" sz="1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p>
                      </m:sSup>
                      <m:r>
                        <a:rPr lang="en-US" sz="1400" b="1" i="1">
                          <a:solidFill>
                            <a:srgbClr val="C0000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1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𝒆</m:t>
                          </m:r>
                        </m:e>
                        <m:sup>
                          <m:d>
                            <m:dPr>
                              <m:ctrlPr>
                                <a:rPr lang="en-US" sz="1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n-US" sz="1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14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4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𝟓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1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  <m:r>
                            <a:rPr lang="en-US" sz="1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p>
                      </m:sSup>
                    </m:oMath>
                  </m:oMathPara>
                </a14:m>
                <a:endParaRPr lang="en-GB" sz="12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TextBox 24">
                <a:extLst>
                  <a:ext uri="{FF2B5EF4-FFF2-40B4-BE49-F238E27FC236}">
                    <a16:creationId xmlns:a16="http://schemas.microsoft.com/office/drawing/2014/main" id="{2D47E818-EB35-435F-BD26-6096125E26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3360" y="4478538"/>
                <a:ext cx="2224070" cy="447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タイトル 1">
            <a:extLst>
              <a:ext uri="{FF2B5EF4-FFF2-40B4-BE49-F238E27FC236}">
                <a16:creationId xmlns:a16="http://schemas.microsoft.com/office/drawing/2014/main" id="{3F294293-B39A-4B67-AAEB-6820F7415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0768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Modelling with Differential Equations</a:t>
            </a:r>
            <a:endParaRPr lang="en-GB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69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5" grpId="0"/>
      <p:bldP spid="19" grpId="0" animBg="1"/>
      <p:bldP spid="20" grpId="0"/>
      <p:bldP spid="21" grpId="0" animBg="1"/>
      <p:bldP spid="22" grpId="0" animBg="1"/>
      <p:bldP spid="23" grpId="0"/>
      <p:bldP spid="24" grpId="0"/>
      <p:bldP spid="31" grpId="0"/>
      <p:bldP spid="32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2EE350F-E77E-4733-9475-8FFECDA575BF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8C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609C195-5E78-4F72-A979-33C9CB14ED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051" t="21025" r="8601" b="10968"/>
          <a:stretch/>
        </p:blipFill>
        <p:spPr>
          <a:xfrm>
            <a:off x="4733411" y="2842871"/>
            <a:ext cx="2028143" cy="1510966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FEA8BC82-062D-4752-ACD9-75BD64F8CD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714" t="21260" r="8095" b="10677"/>
          <a:stretch/>
        </p:blipFill>
        <p:spPr>
          <a:xfrm>
            <a:off x="6981832" y="2840905"/>
            <a:ext cx="2062580" cy="151306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0191FA8-4F35-4910-9227-A83D14FFE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431" y="1600200"/>
            <a:ext cx="3654049" cy="4724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latin typeface="Comic Sans MS" pitchFamily="66" charset="0"/>
              </a:rPr>
              <a:t>You need to be able to use differential equations when working with damped harmonic motion</a:t>
            </a:r>
            <a:endParaRPr lang="en-US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itchFamily="66" charset="0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EB95DCC5-B8AA-4443-90B1-EE460FAE07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842" t="18361" r="12574" b="14400"/>
          <a:stretch/>
        </p:blipFill>
        <p:spPr>
          <a:xfrm>
            <a:off x="2444438" y="2851842"/>
            <a:ext cx="2049730" cy="1502873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18AF3E1F-9B5B-4EB9-BCD7-02935695B4F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431" t="18625" r="9041" b="13251"/>
          <a:stretch/>
        </p:blipFill>
        <p:spPr>
          <a:xfrm>
            <a:off x="132973" y="2851842"/>
            <a:ext cx="2076637" cy="15149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4F162D0C-062A-4112-B5A8-42C8A0CE67E1}"/>
                  </a:ext>
                </a:extLst>
              </p:cNvPr>
              <p:cNvSpPr txBox="1"/>
              <p:nvPr/>
            </p:nvSpPr>
            <p:spPr>
              <a:xfrm>
                <a:off x="625690" y="2315841"/>
                <a:ext cx="1154097" cy="5245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4F162D0C-062A-4112-B5A8-42C8A0CE67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690" y="2315841"/>
                <a:ext cx="1154097" cy="5245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24">
                <a:extLst>
                  <a:ext uri="{FF2B5EF4-FFF2-40B4-BE49-F238E27FC236}">
                    <a16:creationId xmlns:a16="http://schemas.microsoft.com/office/drawing/2014/main" id="{CB62B8DB-31A9-4521-B0E1-37598B0D4425}"/>
                  </a:ext>
                </a:extLst>
              </p:cNvPr>
              <p:cNvSpPr txBox="1"/>
              <p:nvPr/>
            </p:nvSpPr>
            <p:spPr>
              <a:xfrm>
                <a:off x="545744" y="4432640"/>
                <a:ext cx="1297150" cy="27699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𝒙</m:t>
                      </m:r>
                      <m:r>
                        <a:rPr lang="en-US" sz="1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GB" sz="1200" b="1" i="1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𝒄𝒐𝒔</m:t>
                      </m:r>
                      <m:r>
                        <a:rPr lang="en-US" sz="1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𝒕</m:t>
                      </m:r>
                      <m:r>
                        <a:rPr lang="en-GB" sz="1200" b="1" i="1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1200" b="1" i="1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𝒔𝒊𝒏𝒕</m:t>
                      </m:r>
                    </m:oMath>
                  </m:oMathPara>
                </a14:m>
                <a:endParaRPr lang="en-GB" sz="12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5" name="TextBox 24">
                <a:extLst>
                  <a:ext uri="{FF2B5EF4-FFF2-40B4-BE49-F238E27FC236}">
                    <a16:creationId xmlns:a16="http://schemas.microsoft.com/office/drawing/2014/main" id="{CB62B8DB-31A9-4521-B0E1-37598B0D44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744" y="4432640"/>
                <a:ext cx="1297150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E0DBE5BE-7B8C-44E4-90CE-89C1B2C1ABDA}"/>
                  </a:ext>
                </a:extLst>
              </p:cNvPr>
              <p:cNvSpPr txBox="1"/>
              <p:nvPr/>
            </p:nvSpPr>
            <p:spPr>
              <a:xfrm>
                <a:off x="2683127" y="2315841"/>
                <a:ext cx="1582686" cy="5245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E0DBE5BE-7B8C-44E4-90CE-89C1B2C1AB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3127" y="2315841"/>
                <a:ext cx="1582686" cy="52456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24">
                <a:extLst>
                  <a:ext uri="{FF2B5EF4-FFF2-40B4-BE49-F238E27FC236}">
                    <a16:creationId xmlns:a16="http://schemas.microsoft.com/office/drawing/2014/main" id="{6C527538-A9AB-47E1-BF05-A714627149A1}"/>
                  </a:ext>
                </a:extLst>
              </p:cNvPr>
              <p:cNvSpPr txBox="1"/>
              <p:nvPr/>
            </p:nvSpPr>
            <p:spPr>
              <a:xfrm>
                <a:off x="2386176" y="4277772"/>
                <a:ext cx="2250167" cy="58779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𝒙</m:t>
                      </m:r>
                      <m:r>
                        <a:rPr lang="en-US" sz="1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𝒆</m:t>
                          </m:r>
                        </m:e>
                        <m:sup>
                          <m:r>
                            <a:rPr lang="en-US" sz="1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1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1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𝒕</m:t>
                          </m:r>
                        </m:sup>
                      </m:sSup>
                      <m:d>
                        <m:dPr>
                          <m:ctrlPr>
                            <a:rPr lang="en-US" sz="1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sz="1000" b="1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𝒄𝒐𝒔</m:t>
                          </m:r>
                          <m:d>
                            <m:dPr>
                              <m:ctrlPr>
                                <a:rPr lang="en-GB" sz="1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0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GB" sz="10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0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𝟑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10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1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𝒕</m:t>
                              </m:r>
                            </m:e>
                          </m:d>
                          <m:r>
                            <a:rPr lang="en-GB" sz="1000" b="1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GB" sz="1000" b="1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𝒔𝒊𝒏</m:t>
                          </m:r>
                          <m:d>
                            <m:dPr>
                              <m:ctrlPr>
                                <a:rPr lang="en-GB" sz="1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0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GB" sz="10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0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𝟑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10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1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𝒕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GB" sz="1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9" name="TextBox 24">
                <a:extLst>
                  <a:ext uri="{FF2B5EF4-FFF2-40B4-BE49-F238E27FC236}">
                    <a16:creationId xmlns:a16="http://schemas.microsoft.com/office/drawing/2014/main" id="{6C527538-A9AB-47E1-BF05-A714627149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6176" y="4277772"/>
                <a:ext cx="2250167" cy="58779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5950F7CB-F3F9-4B11-A347-27CCA887CBC0}"/>
                  </a:ext>
                </a:extLst>
              </p:cNvPr>
              <p:cNvSpPr txBox="1"/>
              <p:nvPr/>
            </p:nvSpPr>
            <p:spPr>
              <a:xfrm>
                <a:off x="4881421" y="2315841"/>
                <a:ext cx="1727542" cy="5245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+2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5950F7CB-F3F9-4B11-A347-27CCA887CB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1421" y="2315841"/>
                <a:ext cx="1727542" cy="52456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4">
                <a:extLst>
                  <a:ext uri="{FF2B5EF4-FFF2-40B4-BE49-F238E27FC236}">
                    <a16:creationId xmlns:a16="http://schemas.microsoft.com/office/drawing/2014/main" id="{EBD874E6-9305-4193-BC50-B96106597B1E}"/>
                  </a:ext>
                </a:extLst>
              </p:cNvPr>
              <p:cNvSpPr txBox="1"/>
              <p:nvPr/>
            </p:nvSpPr>
            <p:spPr>
              <a:xfrm>
                <a:off x="5114303" y="4430820"/>
                <a:ext cx="1195648" cy="27699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𝒙</m:t>
                      </m:r>
                      <m:r>
                        <a:rPr lang="en-US" sz="1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en-US" sz="1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𝟏</m:t>
                          </m:r>
                          <m:r>
                            <a:rPr lang="en-US" sz="1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+</m:t>
                          </m:r>
                          <m:r>
                            <a:rPr lang="en-US" sz="1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𝒕</m:t>
                          </m:r>
                        </m:e>
                      </m:d>
                      <m:sSup>
                        <m:sSupPr>
                          <m:ctrlPr>
                            <a:rPr lang="en-US" sz="1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𝒆</m:t>
                          </m:r>
                        </m:e>
                        <m:sup>
                          <m:r>
                            <a:rPr lang="en-US" sz="1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−</m:t>
                          </m:r>
                          <m:r>
                            <a:rPr lang="en-US" sz="1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𝒕</m:t>
                          </m:r>
                        </m:sup>
                      </m:sSup>
                    </m:oMath>
                  </m:oMathPara>
                </a14:m>
                <a:endParaRPr lang="en-GB" sz="12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1" name="TextBox 24">
                <a:extLst>
                  <a:ext uri="{FF2B5EF4-FFF2-40B4-BE49-F238E27FC236}">
                    <a16:creationId xmlns:a16="http://schemas.microsoft.com/office/drawing/2014/main" id="{EBD874E6-9305-4193-BC50-B96106597B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4303" y="4430820"/>
                <a:ext cx="1195648" cy="2769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643C161D-B0AA-4B2F-ACB6-932EBCFB2936}"/>
                  </a:ext>
                </a:extLst>
              </p:cNvPr>
              <p:cNvSpPr txBox="1"/>
              <p:nvPr/>
            </p:nvSpPr>
            <p:spPr>
              <a:xfrm>
                <a:off x="7138846" y="2315841"/>
                <a:ext cx="1727542" cy="5245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+3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643C161D-B0AA-4B2F-ACB6-932EBCFB29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8846" y="2315841"/>
                <a:ext cx="1727542" cy="52456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4">
                <a:extLst>
                  <a:ext uri="{FF2B5EF4-FFF2-40B4-BE49-F238E27FC236}">
                    <a16:creationId xmlns:a16="http://schemas.microsoft.com/office/drawing/2014/main" id="{C73A3C09-EC82-4AB4-A72B-0BE479716861}"/>
                  </a:ext>
                </a:extLst>
              </p:cNvPr>
              <p:cNvSpPr txBox="1"/>
              <p:nvPr/>
            </p:nvSpPr>
            <p:spPr>
              <a:xfrm>
                <a:off x="7071460" y="4307088"/>
                <a:ext cx="1934569" cy="39664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𝒙</m:t>
                      </m:r>
                      <m:r>
                        <a:rPr lang="en-US" sz="1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𝒆</m:t>
                          </m:r>
                        </m:e>
                        <m:sup>
                          <m:d>
                            <m:dPr>
                              <m:ctrlPr>
                                <a:rPr lang="en-US" sz="12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2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2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n-US" sz="12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12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2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𝟓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12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  <m:r>
                            <a:rPr lang="en-US" sz="1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p>
                      </m:sSup>
                      <m:r>
                        <a:rPr lang="en-US" sz="1200" b="1" i="1">
                          <a:solidFill>
                            <a:srgbClr val="C0000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1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𝒆</m:t>
                          </m:r>
                        </m:e>
                        <m:sup>
                          <m:d>
                            <m:dPr>
                              <m:ctrlPr>
                                <a:rPr lang="en-US" sz="12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2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2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n-US" sz="12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12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2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𝟓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12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  <m:r>
                            <a:rPr lang="en-US" sz="1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p>
                      </m:sSup>
                    </m:oMath>
                  </m:oMathPara>
                </a14:m>
                <a:endParaRPr lang="en-GB" sz="12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3" name="TextBox 24">
                <a:extLst>
                  <a:ext uri="{FF2B5EF4-FFF2-40B4-BE49-F238E27FC236}">
                    <a16:creationId xmlns:a16="http://schemas.microsoft.com/office/drawing/2014/main" id="{C73A3C09-EC82-4AB4-A72B-0BE4797168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1460" y="4307088"/>
                <a:ext cx="1934569" cy="39664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61102D8-6FFB-4625-8D48-22B27402882A}"/>
              </a:ext>
            </a:extLst>
          </p:cNvPr>
          <p:cNvSpPr txBox="1"/>
          <p:nvPr/>
        </p:nvSpPr>
        <p:spPr>
          <a:xfrm>
            <a:off x="123825" y="4791075"/>
            <a:ext cx="21595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Simple harmonic motion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EBC143AF-3472-48A2-A8AC-5684D2DDD134}"/>
              </a:ext>
            </a:extLst>
          </p:cNvPr>
          <p:cNvSpPr txBox="1"/>
          <p:nvPr/>
        </p:nvSpPr>
        <p:spPr>
          <a:xfrm>
            <a:off x="2362200" y="4791075"/>
            <a:ext cx="2262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Damped harmonic motion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‘Light damping’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A3ACB34-CB75-4966-B8F2-3563F6D344DF}"/>
              </a:ext>
            </a:extLst>
          </p:cNvPr>
          <p:cNvSpPr txBox="1"/>
          <p:nvPr/>
        </p:nvSpPr>
        <p:spPr>
          <a:xfrm>
            <a:off x="4619625" y="4791075"/>
            <a:ext cx="2262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Damped harmonic motion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‘Critical damping’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FE5F1A8-7498-47CB-9917-B4DB77D31EFE}"/>
              </a:ext>
            </a:extLst>
          </p:cNvPr>
          <p:cNvSpPr txBox="1"/>
          <p:nvPr/>
        </p:nvSpPr>
        <p:spPr>
          <a:xfrm>
            <a:off x="6872317" y="4800600"/>
            <a:ext cx="2262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Damped harmonic motion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‘Heavy damping’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514D49D8-21CB-4FC0-89F0-DFF9C94244E8}"/>
              </a:ext>
            </a:extLst>
          </p:cNvPr>
          <p:cNvSpPr txBox="1"/>
          <p:nvPr/>
        </p:nvSpPr>
        <p:spPr>
          <a:xfrm>
            <a:off x="2238375" y="5305425"/>
            <a:ext cx="2447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The original equation has complex roots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1352BC12-2358-44FD-A789-1D087E809A42}"/>
                  </a:ext>
                </a:extLst>
              </p:cNvPr>
              <p:cNvSpPr txBox="1"/>
              <p:nvPr/>
            </p:nvSpPr>
            <p:spPr>
              <a:xfrm>
                <a:off x="2339761" y="5796855"/>
                <a:ext cx="217508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This means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𝑏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−4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𝑎𝑐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&lt;0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for the original equation</a:t>
                </a:r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1352BC12-2358-44FD-A789-1D087E809A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61" y="5796855"/>
                <a:ext cx="2175089" cy="738664"/>
              </a:xfrm>
              <a:prstGeom prst="rect">
                <a:avLst/>
              </a:prstGeom>
              <a:blipFill>
                <a:blip r:embed="rId14"/>
                <a:stretch>
                  <a:fillRect t="-1653" r="-2521" b="-7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46DBAE74-080C-4349-8825-E027E8F57FE8}"/>
              </a:ext>
            </a:extLst>
          </p:cNvPr>
          <p:cNvSpPr txBox="1"/>
          <p:nvPr/>
        </p:nvSpPr>
        <p:spPr>
          <a:xfrm>
            <a:off x="4457700" y="5314950"/>
            <a:ext cx="2447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The original equation has repeated roots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D2CAAF78-8AEA-4391-AD01-36C22AEDC03F}"/>
                  </a:ext>
                </a:extLst>
              </p:cNvPr>
              <p:cNvSpPr txBox="1"/>
              <p:nvPr/>
            </p:nvSpPr>
            <p:spPr>
              <a:xfrm>
                <a:off x="4559086" y="5806380"/>
                <a:ext cx="217508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This means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𝑏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−4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𝑎𝑐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=0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for the original equation</a:t>
                </a:r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D2CAAF78-8AEA-4391-AD01-36C22AEDC0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9086" y="5806380"/>
                <a:ext cx="2175089" cy="738664"/>
              </a:xfrm>
              <a:prstGeom prst="rect">
                <a:avLst/>
              </a:prstGeom>
              <a:blipFill>
                <a:blip r:embed="rId15"/>
                <a:stretch>
                  <a:fillRect t="-820" r="-2521" b="-73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ED86553-5097-4ED1-A7B1-4A86F586F9B7}"/>
              </a:ext>
            </a:extLst>
          </p:cNvPr>
          <p:cNvSpPr txBox="1"/>
          <p:nvPr/>
        </p:nvSpPr>
        <p:spPr>
          <a:xfrm>
            <a:off x="6715125" y="5314950"/>
            <a:ext cx="2447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The original equation has two real roots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C539DEB8-B08F-4E16-B0B8-8AAF88F80829}"/>
                  </a:ext>
                </a:extLst>
              </p:cNvPr>
              <p:cNvSpPr txBox="1"/>
              <p:nvPr/>
            </p:nvSpPr>
            <p:spPr>
              <a:xfrm>
                <a:off x="6816511" y="5806380"/>
                <a:ext cx="217508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This means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𝑏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−4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𝑎𝑐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&gt;0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for the original equation</a:t>
                </a:r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C539DEB8-B08F-4E16-B0B8-8AAF88F808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6511" y="5806380"/>
                <a:ext cx="2175089" cy="738664"/>
              </a:xfrm>
              <a:prstGeom prst="rect">
                <a:avLst/>
              </a:prstGeom>
              <a:blipFill>
                <a:blip r:embed="rId16"/>
                <a:stretch>
                  <a:fillRect t="-820" r="-2521" b="-73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F4B7B16-C714-4D81-8BF2-5967072AEF1C}"/>
              </a:ext>
            </a:extLst>
          </p:cNvPr>
          <p:cNvSpPr txBox="1"/>
          <p:nvPr/>
        </p:nvSpPr>
        <p:spPr>
          <a:xfrm>
            <a:off x="4562156" y="1325145"/>
            <a:ext cx="3739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The point to take from this is that a second order differential equation will lead to a different type of harmonic motion, depending on the numbers within it! </a:t>
            </a:r>
            <a:endParaRPr lang="en-GB" sz="1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タイトル 1">
            <a:extLst>
              <a:ext uri="{FF2B5EF4-FFF2-40B4-BE49-F238E27FC236}">
                <a16:creationId xmlns:a16="http://schemas.microsoft.com/office/drawing/2014/main" id="{D57A65BF-8595-405F-9E3E-778D6AAE8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0768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Modelling with Differential Equations</a:t>
            </a:r>
            <a:endParaRPr lang="en-GB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66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9" grpId="0"/>
      <p:bldP spid="20" grpId="0"/>
      <p:bldP spid="21" grpId="0"/>
      <p:bldP spid="22" grpId="0"/>
      <p:bldP spid="23" grpId="0"/>
      <p:bldP spid="11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2EE350F-E77E-4733-9475-8FFECDA575BF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8C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0191FA8-4F35-4910-9227-A83D14FFE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431" y="1600200"/>
            <a:ext cx="3654049" cy="4724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latin typeface="Comic Sans MS" pitchFamily="66" charset="0"/>
              </a:rPr>
              <a:t>You need to be able to use differential equations when working with damped harmonic motion</a:t>
            </a:r>
            <a:endParaRPr lang="en-US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itchFamily="66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EFAE915-4A9B-431C-B422-46ED28FBFED4}"/>
              </a:ext>
            </a:extLst>
          </p:cNvPr>
          <p:cNvSpPr txBox="1"/>
          <p:nvPr/>
        </p:nvSpPr>
        <p:spPr>
          <a:xfrm>
            <a:off x="1905000" y="2409825"/>
            <a:ext cx="53254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If a particle is moving with damped harmonic motion given by: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AFDFA053-355D-44FF-B83F-68A4C4B3C20A}"/>
                  </a:ext>
                </a:extLst>
              </p:cNvPr>
              <p:cNvSpPr txBox="1"/>
              <p:nvPr/>
            </p:nvSpPr>
            <p:spPr>
              <a:xfrm>
                <a:off x="3495675" y="2800350"/>
                <a:ext cx="2269083" cy="5557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AFDFA053-355D-44FF-B83F-68A4C4B3C2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5675" y="2800350"/>
                <a:ext cx="2269083" cy="55579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9B1D23F7-C6D3-4BE5-A2D7-4769A8B61EF8}"/>
              </a:ext>
            </a:extLst>
          </p:cNvPr>
          <p:cNvCxnSpPr>
            <a:cxnSpLocks/>
          </p:cNvCxnSpPr>
          <p:nvPr/>
        </p:nvCxnSpPr>
        <p:spPr>
          <a:xfrm flipH="1">
            <a:off x="2619375" y="3514725"/>
            <a:ext cx="1038226" cy="93345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BB99284A-2F66-4FD4-94C0-DE39BF19B65B}"/>
              </a:ext>
            </a:extLst>
          </p:cNvPr>
          <p:cNvCxnSpPr>
            <a:cxnSpLocks/>
          </p:cNvCxnSpPr>
          <p:nvPr/>
        </p:nvCxnSpPr>
        <p:spPr>
          <a:xfrm flipH="1">
            <a:off x="4438650" y="3486150"/>
            <a:ext cx="1" cy="98107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B1E6E671-0CCF-474A-84F2-FB781D5ACB95}"/>
              </a:ext>
            </a:extLst>
          </p:cNvPr>
          <p:cNvCxnSpPr>
            <a:cxnSpLocks/>
          </p:cNvCxnSpPr>
          <p:nvPr/>
        </p:nvCxnSpPr>
        <p:spPr>
          <a:xfrm>
            <a:off x="5200650" y="3476625"/>
            <a:ext cx="1038226" cy="93345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30059DEA-A0E5-4F05-8EE0-F3E615E97686}"/>
                  </a:ext>
                </a:extLst>
              </p:cNvPr>
              <p:cNvSpPr txBox="1"/>
              <p:nvPr/>
            </p:nvSpPr>
            <p:spPr>
              <a:xfrm>
                <a:off x="409575" y="4524375"/>
                <a:ext cx="252412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&lt;4</m:t>
                    </m:r>
                    <m:sSup>
                      <m:sSup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then there will be light dampening and oscillations will be performed </a:t>
                </a:r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30059DEA-A0E5-4F05-8EE0-F3E615E976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575" y="4524375"/>
                <a:ext cx="2524126" cy="954107"/>
              </a:xfrm>
              <a:prstGeom prst="rect">
                <a:avLst/>
              </a:prstGeom>
              <a:blipFill>
                <a:blip r:embed="rId3"/>
                <a:stretch>
                  <a:fillRect t="-1274" r="-1932" b="-57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72945697-F49C-4732-B02F-A8055DCE3AC1}"/>
                  </a:ext>
                </a:extLst>
              </p:cNvPr>
              <p:cNvSpPr txBox="1"/>
              <p:nvPr/>
            </p:nvSpPr>
            <p:spPr>
              <a:xfrm>
                <a:off x="3143250" y="4524375"/>
                <a:ext cx="252412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1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then there will be critical dampening and no oscillations will be performed </a:t>
                </a:r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72945697-F49C-4732-B02F-A8055DCE3A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3250" y="4524375"/>
                <a:ext cx="2524126" cy="954107"/>
              </a:xfrm>
              <a:prstGeom prst="rect">
                <a:avLst/>
              </a:prstGeom>
              <a:blipFill>
                <a:blip r:embed="rId4"/>
                <a:stretch>
                  <a:fillRect l="-483" t="-1274" r="-2899" b="-57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1B0C9B56-8D18-4299-9428-58B284FCC021}"/>
                  </a:ext>
                </a:extLst>
              </p:cNvPr>
              <p:cNvSpPr txBox="1"/>
              <p:nvPr/>
            </p:nvSpPr>
            <p:spPr>
              <a:xfrm>
                <a:off x="5886450" y="4533900"/>
                <a:ext cx="252412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&gt;4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then there will be </a:t>
                </a:r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heavy damping</a:t>
                </a: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and no oscillations </a:t>
                </a:r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will be performed </a:t>
                </a:r>
              </a:p>
            </p:txBody>
          </p:sp>
        </mc:Choice>
        <mc:Fallback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1B0C9B56-8D18-4299-9428-58B284FCC0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6450" y="4533900"/>
                <a:ext cx="2524126" cy="954107"/>
              </a:xfrm>
              <a:prstGeom prst="rect">
                <a:avLst/>
              </a:prstGeom>
              <a:blipFill>
                <a:blip r:embed="rId5"/>
                <a:stretch>
                  <a:fillRect t="-1282" r="-242" b="-5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B152FCAD-717E-475C-BAFE-5BA662B81405}"/>
                  </a:ext>
                </a:extLst>
              </p:cNvPr>
              <p:cNvSpPr txBox="1"/>
              <p:nvPr/>
            </p:nvSpPr>
            <p:spPr>
              <a:xfrm>
                <a:off x="600075" y="5848350"/>
                <a:ext cx="823866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Note that these are equivalent to the rules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sz="1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sz="1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6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shown on the previous slide!</a:t>
                </a:r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B152FCAD-717E-475C-BAFE-5BA662B814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075" y="5848350"/>
                <a:ext cx="8238666" cy="338554"/>
              </a:xfrm>
              <a:prstGeom prst="rect">
                <a:avLst/>
              </a:prstGeom>
              <a:blipFill>
                <a:blip r:embed="rId6"/>
                <a:stretch>
                  <a:fillRect l="-370" t="-3571" b="-232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タイトル 1">
            <a:extLst>
              <a:ext uri="{FF2B5EF4-FFF2-40B4-BE49-F238E27FC236}">
                <a16:creationId xmlns:a16="http://schemas.microsoft.com/office/drawing/2014/main" id="{56BB05EE-96D9-45C7-8723-BF625EE14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0768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Modelling with Differential Equations</a:t>
            </a:r>
            <a:endParaRPr lang="en-GB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45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タイトル 1">
            <a:extLst>
              <a:ext uri="{FF2B5EF4-FFF2-40B4-BE49-F238E27FC236}">
                <a16:creationId xmlns:a16="http://schemas.microsoft.com/office/drawing/2014/main" id="{BF9952A8-88E0-4294-967B-061546A2D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0768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Modelling with Differential Equations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2EE350F-E77E-4733-9475-8FFECDA575BF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8C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80191FA8-4F35-4910-9227-A83D14FFE1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6431" y="1600200"/>
                <a:ext cx="3654049" cy="47244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itchFamily="66" charset="0"/>
                  </a:rPr>
                  <a:t>You need to be able to use differential equations when working with damped harmonic motion</a:t>
                </a: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A particle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of mass 0.5kg moves in a horizontal straight line. At time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seconds, the displacement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from a fixed point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, on the line is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and the velocity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400" dirty="0">
                    <a:latin typeface="Comic Sans MS" pitchFamily="66" charset="0"/>
                  </a:rPr>
                  <a:t>. A force of magnitude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acts on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in the direction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𝑃𝑂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. The particle is also subject to a resistance of magnitude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. When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=1.5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is moving in the direction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increasing with speed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4 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4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itchFamily="66" charset="0"/>
                  </a:rPr>
                  <a:t>Show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sSup>
                          <m:sSup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+8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+16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80191FA8-4F35-4910-9227-A83D14FFE1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6431" y="1600200"/>
                <a:ext cx="3654049" cy="4724400"/>
              </a:xfrm>
              <a:blipFill>
                <a:blip r:embed="rId2"/>
                <a:stretch>
                  <a:fillRect t="-774" r="-21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C26D2A43-22AE-44C8-9DE0-B7CD8F7F751D}"/>
                  </a:ext>
                </a:extLst>
              </p:cNvPr>
              <p:cNvSpPr txBox="1"/>
              <p:nvPr/>
            </p:nvSpPr>
            <p:spPr>
              <a:xfrm>
                <a:off x="0" y="0"/>
                <a:ext cx="1792542" cy="43223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C26D2A43-22AE-44C8-9DE0-B7CD8F7F75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792542" cy="4322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AB521700-BBF1-44D3-80A7-178977B5C59A}"/>
                  </a:ext>
                </a:extLst>
              </p:cNvPr>
              <p:cNvSpPr txBox="1"/>
              <p:nvPr/>
            </p:nvSpPr>
            <p:spPr>
              <a:xfrm>
                <a:off x="1876425" y="0"/>
                <a:ext cx="2272032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&lt;4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𝐿𝑖𝑔h𝑡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𝑑𝑎𝑚𝑝𝑖𝑛𝑔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AB521700-BBF1-44D3-80A7-178977B5C5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425" y="0"/>
                <a:ext cx="2272032" cy="215444"/>
              </a:xfrm>
              <a:prstGeom prst="rect">
                <a:avLst/>
              </a:prstGeom>
              <a:blipFill>
                <a:blip r:embed="rId4"/>
                <a:stretch>
                  <a:fillRect l="-265" r="-531" b="-256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CC6D4B6A-8813-4A82-9507-8E1BB540DE8A}"/>
                  </a:ext>
                </a:extLst>
              </p:cNvPr>
              <p:cNvSpPr txBox="1"/>
              <p:nvPr/>
            </p:nvSpPr>
            <p:spPr>
              <a:xfrm>
                <a:off x="4238625" y="0"/>
                <a:ext cx="245451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𝐶𝑟𝑖𝑡𝑖𝑐𝑎𝑙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𝑑𝑎𝑚𝑝𝑖𝑛𝑔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CC6D4B6A-8813-4A82-9507-8E1BB540DE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8625" y="0"/>
                <a:ext cx="2454518" cy="215444"/>
              </a:xfrm>
              <a:prstGeom prst="rect">
                <a:avLst/>
              </a:prstGeom>
              <a:blipFill>
                <a:blip r:embed="rId5"/>
                <a:stretch>
                  <a:fillRect r="-491" b="-256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55B1E7CB-6F53-4081-B190-A8AF9119D49B}"/>
                  </a:ext>
                </a:extLst>
              </p:cNvPr>
              <p:cNvSpPr txBox="1"/>
              <p:nvPr/>
            </p:nvSpPr>
            <p:spPr>
              <a:xfrm>
                <a:off x="6786688" y="0"/>
                <a:ext cx="2357312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&gt;4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𝐻𝑒𝑎𝑣𝑦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𝑑𝑎𝑚𝑝𝑖𝑛𝑔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55B1E7CB-6F53-4081-B190-A8AF9119D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6688" y="0"/>
                <a:ext cx="2357312" cy="215444"/>
              </a:xfrm>
              <a:prstGeom prst="rect">
                <a:avLst/>
              </a:prstGeom>
              <a:blipFill>
                <a:blip r:embed="rId6"/>
                <a:stretch>
                  <a:fillRect r="-767" b="-256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291939D-7466-4D05-9970-69F000DA3BEE}"/>
              </a:ext>
            </a:extLst>
          </p:cNvPr>
          <p:cNvSpPr txBox="1"/>
          <p:nvPr/>
        </p:nvSpPr>
        <p:spPr>
          <a:xfrm>
            <a:off x="4979758" y="1228196"/>
            <a:ext cx="2903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>
                <a:latin typeface="Comic Sans MS" panose="030F0702030302020204" pitchFamily="66" charset="0"/>
              </a:rPr>
              <a:t>Draw a diagram, including forces</a:t>
            </a:r>
            <a:endParaRPr lang="en-GB" sz="1400" u="sng" dirty="0">
              <a:latin typeface="Comic Sans MS" panose="030F0702030302020204" pitchFamily="66" charset="0"/>
            </a:endParaRP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C2871C0F-B889-40B3-8AAC-CE6412FB91B0}"/>
              </a:ext>
            </a:extLst>
          </p:cNvPr>
          <p:cNvCxnSpPr>
            <a:cxnSpLocks/>
          </p:cNvCxnSpPr>
          <p:nvPr/>
        </p:nvCxnSpPr>
        <p:spPr>
          <a:xfrm>
            <a:off x="5024761" y="2494626"/>
            <a:ext cx="276983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5D3722EE-E6BF-4B34-AB96-CA11D6A88B82}"/>
              </a:ext>
            </a:extLst>
          </p:cNvPr>
          <p:cNvGrpSpPr/>
          <p:nvPr/>
        </p:nvGrpSpPr>
        <p:grpSpPr>
          <a:xfrm>
            <a:off x="5211192" y="2405849"/>
            <a:ext cx="152400" cy="170156"/>
            <a:chOff x="5060272" y="3329126"/>
            <a:chExt cx="152400" cy="170156"/>
          </a:xfrm>
        </p:grpSpPr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741EADAC-B98A-455F-85CB-3BD75E7241DF}"/>
                </a:ext>
              </a:extLst>
            </p:cNvPr>
            <p:cNvCxnSpPr>
              <a:cxnSpLocks/>
            </p:cNvCxnSpPr>
            <p:nvPr/>
          </p:nvCxnSpPr>
          <p:spPr>
            <a:xfrm>
              <a:off x="5060272" y="3329126"/>
              <a:ext cx="150920" cy="16867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9B04AF56-4AFA-4610-85B5-AA6880EA160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1752" y="3330606"/>
              <a:ext cx="150920" cy="16867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F098139C-3407-4B8C-92FD-8535D4381AAE}"/>
                  </a:ext>
                </a:extLst>
              </p:cNvPr>
              <p:cNvSpPr txBox="1"/>
              <p:nvPr/>
            </p:nvSpPr>
            <p:spPr>
              <a:xfrm>
                <a:off x="5113539" y="2556770"/>
                <a:ext cx="36375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F098139C-3407-4B8C-92FD-8535D4381A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3539" y="2556770"/>
                <a:ext cx="363753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EE382FDF-DC88-4FCD-AFA7-796B5A4D92B1}"/>
              </a:ext>
            </a:extLst>
          </p:cNvPr>
          <p:cNvGrpSpPr/>
          <p:nvPr/>
        </p:nvGrpSpPr>
        <p:grpSpPr>
          <a:xfrm>
            <a:off x="7369946" y="2416206"/>
            <a:ext cx="152400" cy="170156"/>
            <a:chOff x="5060272" y="3329126"/>
            <a:chExt cx="152400" cy="170156"/>
          </a:xfrm>
        </p:grpSpPr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9F115CEC-46C3-4608-A094-B953D37CAD41}"/>
                </a:ext>
              </a:extLst>
            </p:cNvPr>
            <p:cNvCxnSpPr>
              <a:cxnSpLocks/>
            </p:cNvCxnSpPr>
            <p:nvPr/>
          </p:nvCxnSpPr>
          <p:spPr>
            <a:xfrm>
              <a:off x="5060272" y="3329126"/>
              <a:ext cx="150920" cy="16867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D0E9195F-AEC6-4A97-B4B0-B29E299F67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1752" y="3330606"/>
              <a:ext cx="150920" cy="16867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40001F4E-BBCC-4BCE-B433-49B029346643}"/>
                  </a:ext>
                </a:extLst>
              </p:cNvPr>
              <p:cNvSpPr txBox="1"/>
              <p:nvPr/>
            </p:nvSpPr>
            <p:spPr>
              <a:xfrm>
                <a:off x="7279690" y="2556770"/>
                <a:ext cx="36375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40001F4E-BBCC-4BCE-B433-49B0293466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9690" y="2556770"/>
                <a:ext cx="363753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3FAF6CDA-B394-45C7-8BA3-1DB22E8E80F1}"/>
              </a:ext>
            </a:extLst>
          </p:cNvPr>
          <p:cNvCxnSpPr>
            <a:cxnSpLocks/>
          </p:cNvCxnSpPr>
          <p:nvPr/>
        </p:nvCxnSpPr>
        <p:spPr>
          <a:xfrm>
            <a:off x="5246702" y="2849732"/>
            <a:ext cx="2254929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53361A26-1462-4F78-9B16-459819335B07}"/>
                  </a:ext>
                </a:extLst>
              </p:cNvPr>
              <p:cNvSpPr txBox="1"/>
              <p:nvPr/>
            </p:nvSpPr>
            <p:spPr>
              <a:xfrm>
                <a:off x="6161103" y="2778713"/>
                <a:ext cx="3391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53361A26-1462-4F78-9B16-459819335B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1103" y="2778713"/>
                <a:ext cx="339195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DD59377E-86A6-4B28-8C39-07FBF3B82D98}"/>
              </a:ext>
            </a:extLst>
          </p:cNvPr>
          <p:cNvCxnSpPr>
            <a:cxnSpLocks/>
          </p:cNvCxnSpPr>
          <p:nvPr/>
        </p:nvCxnSpPr>
        <p:spPr>
          <a:xfrm>
            <a:off x="6782540" y="2220897"/>
            <a:ext cx="656947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074C7E10-DFF9-4DB0-9CF3-3163B0A5B65B}"/>
              </a:ext>
            </a:extLst>
          </p:cNvPr>
          <p:cNvCxnSpPr>
            <a:cxnSpLocks/>
          </p:cNvCxnSpPr>
          <p:nvPr/>
        </p:nvCxnSpPr>
        <p:spPr>
          <a:xfrm>
            <a:off x="6784019" y="1849514"/>
            <a:ext cx="656947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D172FA7C-CD2D-4300-B5A6-08A1B20D3E80}"/>
                  </a:ext>
                </a:extLst>
              </p:cNvPr>
              <p:cNvSpPr txBox="1"/>
              <p:nvPr/>
            </p:nvSpPr>
            <p:spPr>
              <a:xfrm>
                <a:off x="6933460" y="1988601"/>
                <a:ext cx="43858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D172FA7C-CD2D-4300-B5A6-08A1B20D3E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3460" y="1988601"/>
                <a:ext cx="438582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E3057779-ADCE-42D6-9516-73F5BDE2E150}"/>
                  </a:ext>
                </a:extLst>
              </p:cNvPr>
              <p:cNvSpPr txBox="1"/>
              <p:nvPr/>
            </p:nvSpPr>
            <p:spPr>
              <a:xfrm>
                <a:off x="6915704" y="1615740"/>
                <a:ext cx="43999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E3057779-ADCE-42D6-9516-73F5BDE2E1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5704" y="1615740"/>
                <a:ext cx="439992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07CB47BA-D330-43DD-B592-9CDE2E5A960A}"/>
              </a:ext>
            </a:extLst>
          </p:cNvPr>
          <p:cNvCxnSpPr>
            <a:cxnSpLocks/>
          </p:cNvCxnSpPr>
          <p:nvPr/>
        </p:nvCxnSpPr>
        <p:spPr>
          <a:xfrm flipH="1">
            <a:off x="7788674" y="2028547"/>
            <a:ext cx="707255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3FE4DEA5-5133-498C-9C94-45A0786F476E}"/>
              </a:ext>
            </a:extLst>
          </p:cNvPr>
          <p:cNvCxnSpPr>
            <a:cxnSpLocks/>
          </p:cNvCxnSpPr>
          <p:nvPr/>
        </p:nvCxnSpPr>
        <p:spPr>
          <a:xfrm flipH="1">
            <a:off x="7874492" y="2028294"/>
            <a:ext cx="489753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3AD27CA2-5C16-42BA-B7D3-FE5C81181DBC}"/>
                  </a:ext>
                </a:extLst>
              </p:cNvPr>
              <p:cNvSpPr txBox="1"/>
              <p:nvPr/>
            </p:nvSpPr>
            <p:spPr>
              <a:xfrm>
                <a:off x="7954392" y="1775536"/>
                <a:ext cx="3391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3AD27CA2-5C16-42BA-B7D3-FE5C81181D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4392" y="1775536"/>
                <a:ext cx="339195" cy="307777"/>
              </a:xfrm>
              <a:prstGeom prst="rect">
                <a:avLst/>
              </a:prstGeom>
              <a:blipFill>
                <a:blip r:embed="rId12"/>
                <a:stretch>
                  <a:fillRect r="-181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B1938ADA-B2B1-4AE1-91B8-91362D1B3538}"/>
                  </a:ext>
                </a:extLst>
              </p:cNvPr>
              <p:cNvSpPr txBox="1"/>
              <p:nvPr/>
            </p:nvSpPr>
            <p:spPr>
              <a:xfrm>
                <a:off x="253057" y="5588538"/>
                <a:ext cx="3594665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Remember that although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𝑣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are not forces, there are forces in this question which are based on them…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B1938ADA-B2B1-4AE1-91B8-91362D1B35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057" y="5588538"/>
                <a:ext cx="3594665" cy="738664"/>
              </a:xfrm>
              <a:prstGeom prst="rect">
                <a:avLst/>
              </a:prstGeom>
              <a:blipFill>
                <a:blip r:embed="rId13"/>
                <a:stretch>
                  <a:fillRect t="-1653" b="-7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52137ED8-6BF8-4685-89E7-C8D891F6617A}"/>
              </a:ext>
            </a:extLst>
          </p:cNvPr>
          <p:cNvSpPr txBox="1"/>
          <p:nvPr/>
        </p:nvSpPr>
        <p:spPr>
          <a:xfrm>
            <a:off x="4323425" y="3284738"/>
            <a:ext cx="2214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>
                <a:latin typeface="Comic Sans MS" panose="030F0702030302020204" pitchFamily="66" charset="0"/>
              </a:rPr>
              <a:t>Resolve horizontally (</a:t>
            </a:r>
            <a:r>
              <a:rPr lang="en-US" sz="1400" u="sng" dirty="0">
                <a:latin typeface="Comic Sans MS" panose="030F0702030302020204" pitchFamily="66" charset="0"/>
                <a:sym typeface="Wingdings" panose="05000000000000000000" pitchFamily="2" charset="2"/>
              </a:rPr>
              <a:t>)</a:t>
            </a:r>
            <a:endParaRPr lang="en-GB" sz="1400" u="sng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4185028C-17F2-4BD0-A581-882A23DF569B}"/>
                  </a:ext>
                </a:extLst>
              </p:cNvPr>
              <p:cNvSpPr txBox="1"/>
              <p:nvPr/>
            </p:nvSpPr>
            <p:spPr>
              <a:xfrm>
                <a:off x="5717220" y="3733060"/>
                <a:ext cx="73776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𝑚𝑎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4185028C-17F2-4BD0-A581-882A23DF56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7220" y="3733060"/>
                <a:ext cx="737766" cy="246221"/>
              </a:xfrm>
              <a:prstGeom prst="rect">
                <a:avLst/>
              </a:prstGeom>
              <a:blipFill>
                <a:blip r:embed="rId14"/>
                <a:stretch>
                  <a:fillRect l="-6612" r="-1653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EFA578CB-6D96-448F-8FAC-2E759A90D5A8}"/>
                  </a:ext>
                </a:extLst>
              </p:cNvPr>
              <p:cNvSpPr txBox="1"/>
              <p:nvPr/>
            </p:nvSpPr>
            <p:spPr>
              <a:xfrm>
                <a:off x="4990731" y="4142914"/>
                <a:ext cx="155895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=0.5</m:t>
                      </m:r>
                      <m:acc>
                        <m:accPr>
                          <m:chr m:val="̈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EFA578CB-6D96-448F-8FAC-2E759A90D5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0731" y="4142914"/>
                <a:ext cx="1558953" cy="246221"/>
              </a:xfrm>
              <a:prstGeom prst="rect">
                <a:avLst/>
              </a:prstGeom>
              <a:blipFill>
                <a:blip r:embed="rId15"/>
                <a:stretch>
                  <a:fillRect l="-392" t="-5000" r="-17647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2C97B82F-61C4-4CE4-9E00-66CA00BEC5FA}"/>
                  </a:ext>
                </a:extLst>
              </p:cNvPr>
              <p:cNvSpPr txBox="1"/>
              <p:nvPr/>
            </p:nvSpPr>
            <p:spPr>
              <a:xfrm>
                <a:off x="5737934" y="4570521"/>
                <a:ext cx="176394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0=0.5</m:t>
                      </m:r>
                      <m:acc>
                        <m:accPr>
                          <m:chr m:val="̈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+8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2C97B82F-61C4-4CE4-9E00-66CA00BEC5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7934" y="4570521"/>
                <a:ext cx="1763944" cy="246221"/>
              </a:xfrm>
              <a:prstGeom prst="rect">
                <a:avLst/>
              </a:prstGeom>
              <a:blipFill>
                <a:blip r:embed="rId16"/>
                <a:stretch>
                  <a:fillRect l="-2069" t="-5000" r="-1724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56E7C1C3-5AE3-4D92-817B-503E6186A200}"/>
                  </a:ext>
                </a:extLst>
              </p:cNvPr>
              <p:cNvSpPr txBox="1"/>
              <p:nvPr/>
            </p:nvSpPr>
            <p:spPr>
              <a:xfrm>
                <a:off x="5739412" y="5033636"/>
                <a:ext cx="160845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0=</m:t>
                      </m:r>
                      <m:acc>
                        <m:accPr>
                          <m:chr m:val="̈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+8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+16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56E7C1C3-5AE3-4D92-817B-503E6186A2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9412" y="5033636"/>
                <a:ext cx="1608454" cy="246221"/>
              </a:xfrm>
              <a:prstGeom prst="rect">
                <a:avLst/>
              </a:prstGeom>
              <a:blipFill>
                <a:blip r:embed="rId17"/>
                <a:stretch>
                  <a:fillRect l="-2662" t="-5000" r="-1901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56818C5B-9C56-40D7-BCAA-84447CAA84AF}"/>
                  </a:ext>
                </a:extLst>
              </p:cNvPr>
              <p:cNvSpPr txBox="1"/>
              <p:nvPr/>
            </p:nvSpPr>
            <p:spPr>
              <a:xfrm>
                <a:off x="5732017" y="5345836"/>
                <a:ext cx="2001317" cy="5090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0=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+8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+16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56818C5B-9C56-40D7-BCAA-84447CAA84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2017" y="5345836"/>
                <a:ext cx="2001317" cy="50905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Arc 53">
            <a:extLst>
              <a:ext uri="{FF2B5EF4-FFF2-40B4-BE49-F238E27FC236}">
                <a16:creationId xmlns:a16="http://schemas.microsoft.com/office/drawing/2014/main" id="{158001A4-40B6-4E75-AAEF-A1C4F57AE4DD}"/>
              </a:ext>
            </a:extLst>
          </p:cNvPr>
          <p:cNvSpPr/>
          <p:nvPr/>
        </p:nvSpPr>
        <p:spPr>
          <a:xfrm>
            <a:off x="6473711" y="3879542"/>
            <a:ext cx="246686" cy="410027"/>
          </a:xfrm>
          <a:prstGeom prst="arc">
            <a:avLst>
              <a:gd name="adj1" fmla="val 16200000"/>
              <a:gd name="adj2" fmla="val 5400000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54">
            <a:extLst>
              <a:ext uri="{FF2B5EF4-FFF2-40B4-BE49-F238E27FC236}">
                <a16:creationId xmlns:a16="http://schemas.microsoft.com/office/drawing/2014/main" id="{F0544146-4D30-4585-AD00-227B1EBD7326}"/>
              </a:ext>
            </a:extLst>
          </p:cNvPr>
          <p:cNvSpPr txBox="1"/>
          <p:nvPr/>
        </p:nvSpPr>
        <p:spPr>
          <a:xfrm>
            <a:off x="6711519" y="3907979"/>
            <a:ext cx="11363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</a:t>
            </a:r>
          </a:p>
        </p:txBody>
      </p:sp>
      <p:sp>
        <p:nvSpPr>
          <p:cNvPr id="49" name="Arc 53">
            <a:extLst>
              <a:ext uri="{FF2B5EF4-FFF2-40B4-BE49-F238E27FC236}">
                <a16:creationId xmlns:a16="http://schemas.microsoft.com/office/drawing/2014/main" id="{E9CA2913-699F-4E9A-AC56-6CDD8995C4A6}"/>
              </a:ext>
            </a:extLst>
          </p:cNvPr>
          <p:cNvSpPr/>
          <p:nvPr/>
        </p:nvSpPr>
        <p:spPr>
          <a:xfrm>
            <a:off x="7405866" y="4305670"/>
            <a:ext cx="246686" cy="410027"/>
          </a:xfrm>
          <a:prstGeom prst="arc">
            <a:avLst>
              <a:gd name="adj1" fmla="val 16200000"/>
              <a:gd name="adj2" fmla="val 5400000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Arc 53">
            <a:extLst>
              <a:ext uri="{FF2B5EF4-FFF2-40B4-BE49-F238E27FC236}">
                <a16:creationId xmlns:a16="http://schemas.microsoft.com/office/drawing/2014/main" id="{F50067E4-4E4E-47C5-B4A1-7D78521B9A3B}"/>
              </a:ext>
            </a:extLst>
          </p:cNvPr>
          <p:cNvSpPr/>
          <p:nvPr/>
        </p:nvSpPr>
        <p:spPr>
          <a:xfrm>
            <a:off x="7370355" y="4758432"/>
            <a:ext cx="246686" cy="410027"/>
          </a:xfrm>
          <a:prstGeom prst="arc">
            <a:avLst>
              <a:gd name="adj1" fmla="val 16200000"/>
              <a:gd name="adj2" fmla="val 5400000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Arc 53">
            <a:extLst>
              <a:ext uri="{FF2B5EF4-FFF2-40B4-BE49-F238E27FC236}">
                <a16:creationId xmlns:a16="http://schemas.microsoft.com/office/drawing/2014/main" id="{469F1EA8-B358-479C-9153-E4E4849B8D5C}"/>
              </a:ext>
            </a:extLst>
          </p:cNvPr>
          <p:cNvSpPr/>
          <p:nvPr/>
        </p:nvSpPr>
        <p:spPr>
          <a:xfrm>
            <a:off x="7636686" y="5211193"/>
            <a:ext cx="246686" cy="410027"/>
          </a:xfrm>
          <a:prstGeom prst="arc">
            <a:avLst>
              <a:gd name="adj1" fmla="val 16200000"/>
              <a:gd name="adj2" fmla="val 5400000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4">
            <a:extLst>
              <a:ext uri="{FF2B5EF4-FFF2-40B4-BE49-F238E27FC236}">
                <a16:creationId xmlns:a16="http://schemas.microsoft.com/office/drawing/2014/main" id="{BFBBACE5-96CA-45A0-BEFC-931BABBE4EE0}"/>
              </a:ext>
            </a:extLst>
          </p:cNvPr>
          <p:cNvSpPr txBox="1"/>
          <p:nvPr/>
        </p:nvSpPr>
        <p:spPr>
          <a:xfrm>
            <a:off x="7590409" y="4351863"/>
            <a:ext cx="914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Rearrange</a:t>
            </a:r>
          </a:p>
        </p:txBody>
      </p:sp>
      <p:sp>
        <p:nvSpPr>
          <p:cNvPr id="53" name="TextBox 54">
            <a:extLst>
              <a:ext uri="{FF2B5EF4-FFF2-40B4-BE49-F238E27FC236}">
                <a16:creationId xmlns:a16="http://schemas.microsoft.com/office/drawing/2014/main" id="{D92BB778-611E-4DD6-B4E8-48BE4AD4C697}"/>
              </a:ext>
            </a:extLst>
          </p:cNvPr>
          <p:cNvSpPr txBox="1"/>
          <p:nvPr/>
        </p:nvSpPr>
        <p:spPr>
          <a:xfrm>
            <a:off x="7519387" y="4822380"/>
            <a:ext cx="12695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Multiply by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4">
                <a:extLst>
                  <a:ext uri="{FF2B5EF4-FFF2-40B4-BE49-F238E27FC236}">
                    <a16:creationId xmlns:a16="http://schemas.microsoft.com/office/drawing/2014/main" id="{759CB1F9-EE8C-415A-96E7-74CF4738662B}"/>
                  </a:ext>
                </a:extLst>
              </p:cNvPr>
              <p:cNvSpPr txBox="1"/>
              <p:nvPr/>
            </p:nvSpPr>
            <p:spPr>
              <a:xfrm>
                <a:off x="7759084" y="5106466"/>
                <a:ext cx="15358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Replace 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with equivalent notation</a:t>
                </a:r>
              </a:p>
            </p:txBody>
          </p:sp>
        </mc:Choice>
        <mc:Fallback xmlns="">
          <p:sp>
            <p:nvSpPr>
              <p:cNvPr id="54" name="TextBox 54">
                <a:extLst>
                  <a:ext uri="{FF2B5EF4-FFF2-40B4-BE49-F238E27FC236}">
                    <a16:creationId xmlns:a16="http://schemas.microsoft.com/office/drawing/2014/main" id="{759CB1F9-EE8C-415A-96E7-74CF473866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9084" y="5106466"/>
                <a:ext cx="1535836" cy="646331"/>
              </a:xfrm>
              <a:prstGeom prst="rect">
                <a:avLst/>
              </a:prstGeom>
              <a:blipFill>
                <a:blip r:embed="rId19"/>
                <a:stretch>
                  <a:fillRect t="-943"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22">
                <a:extLst>
                  <a:ext uri="{FF2B5EF4-FFF2-40B4-BE49-F238E27FC236}">
                    <a16:creationId xmlns:a16="http://schemas.microsoft.com/office/drawing/2014/main" id="{F0401851-CADB-479C-9095-F2D30F2D2C27}"/>
                  </a:ext>
                </a:extLst>
              </p:cNvPr>
              <p:cNvSpPr txBox="1"/>
              <p:nvPr/>
            </p:nvSpPr>
            <p:spPr>
              <a:xfrm>
                <a:off x="5075542" y="217283"/>
                <a:ext cx="1258743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200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1200" i="1">
                          <a:latin typeface="Cambria Math"/>
                        </a:rPr>
                        <m:t>+</m:t>
                      </m:r>
                      <m:r>
                        <a:rPr lang="en-US" sz="1200" i="1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2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5" name="TextBox 22">
                <a:extLst>
                  <a:ext uri="{FF2B5EF4-FFF2-40B4-BE49-F238E27FC236}">
                    <a16:creationId xmlns:a16="http://schemas.microsoft.com/office/drawing/2014/main" id="{F0401851-CADB-479C-9095-F2D30F2D2C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5542" y="217283"/>
                <a:ext cx="1258743" cy="27699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23">
                <a:extLst>
                  <a:ext uri="{FF2B5EF4-FFF2-40B4-BE49-F238E27FC236}">
                    <a16:creationId xmlns:a16="http://schemas.microsoft.com/office/drawing/2014/main" id="{D36287DC-5C1A-489C-846B-F952169FEDFE}"/>
                  </a:ext>
                </a:extLst>
              </p:cNvPr>
              <p:cNvSpPr txBox="1"/>
              <p:nvPr/>
            </p:nvSpPr>
            <p:spPr>
              <a:xfrm>
                <a:off x="6333878" y="217283"/>
                <a:ext cx="1084784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(</m:t>
                      </m:r>
                      <m:r>
                        <a:rPr lang="en-US" sz="1200" i="1">
                          <a:latin typeface="Cambria Math"/>
                        </a:rPr>
                        <m:t>𝐴</m:t>
                      </m:r>
                      <m:r>
                        <a:rPr lang="en-US" sz="1200" i="1">
                          <a:latin typeface="Cambria Math"/>
                        </a:rPr>
                        <m:t>+</m:t>
                      </m:r>
                      <m:r>
                        <a:rPr lang="en-US" sz="1200" i="1">
                          <a:latin typeface="Cambria Math"/>
                        </a:rPr>
                        <m:t>𝐵𝑥</m:t>
                      </m:r>
                      <m:r>
                        <a:rPr lang="en-GB" sz="1200" b="0" i="1" smtClean="0">
                          <a:latin typeface="Cambria Math"/>
                        </a:rPr>
                        <m:t>)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sz="12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6" name="TextBox 23">
                <a:extLst>
                  <a:ext uri="{FF2B5EF4-FFF2-40B4-BE49-F238E27FC236}">
                    <a16:creationId xmlns:a16="http://schemas.microsoft.com/office/drawing/2014/main" id="{D36287DC-5C1A-489C-846B-F952169FED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3878" y="217283"/>
                <a:ext cx="1084784" cy="276999"/>
              </a:xfrm>
              <a:prstGeom prst="rect">
                <a:avLst/>
              </a:prstGeom>
              <a:blipFill>
                <a:blip r:embed="rId21"/>
                <a:stretch>
                  <a:fillRect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24">
                <a:extLst>
                  <a:ext uri="{FF2B5EF4-FFF2-40B4-BE49-F238E27FC236}">
                    <a16:creationId xmlns:a16="http://schemas.microsoft.com/office/drawing/2014/main" id="{953DDBC6-7333-421D-BA93-4FF378B455A6}"/>
                  </a:ext>
                </a:extLst>
              </p:cNvPr>
              <p:cNvSpPr txBox="1"/>
              <p:nvPr/>
            </p:nvSpPr>
            <p:spPr>
              <a:xfrm>
                <a:off x="7413719" y="217283"/>
                <a:ext cx="1730281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200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200" i="1">
                              <a:latin typeface="Cambria Math"/>
                              <a:ea typeface="Cambria Math"/>
                            </a:rPr>
                            <m:t>𝑝𝑥</m:t>
                          </m:r>
                        </m:sup>
                      </m:sSup>
                      <m:d>
                        <m:dPr>
                          <m:ctrlPr>
                            <a:rPr lang="en-GB" sz="1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sz="1200" i="1">
                              <a:latin typeface="Cambria Math"/>
                              <a:ea typeface="Cambria Math"/>
                            </a:rPr>
                            <m:t>𝐴𝑐𝑜𝑠𝑞𝑥</m:t>
                          </m:r>
                          <m:r>
                            <a:rPr lang="en-GB" sz="12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GB" sz="1200" i="1">
                              <a:latin typeface="Cambria Math"/>
                              <a:ea typeface="Cambria Math"/>
                            </a:rPr>
                            <m:t>𝐵𝑠𝑖𝑛𝑞𝑥</m:t>
                          </m:r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7" name="TextBox 24">
                <a:extLst>
                  <a:ext uri="{FF2B5EF4-FFF2-40B4-BE49-F238E27FC236}">
                    <a16:creationId xmlns:a16="http://schemas.microsoft.com/office/drawing/2014/main" id="{953DDBC6-7333-421D-BA93-4FF378B455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3719" y="217283"/>
                <a:ext cx="1730281" cy="276999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373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5" grpId="0"/>
      <p:bldP spid="27" grpId="0"/>
      <p:bldP spid="32" grpId="0"/>
      <p:bldP spid="33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 animBg="1"/>
      <p:bldP spid="48" grpId="0"/>
      <p:bldP spid="49" grpId="0" animBg="1"/>
      <p:bldP spid="50" grpId="0" animBg="1"/>
      <p:bldP spid="51" grpId="0" animBg="1"/>
      <p:bldP spid="52" grpId="0"/>
      <p:bldP spid="53" grpId="0"/>
      <p:bldP spid="54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F4A154C4641E49BD6DB2899EAF25E9" ma:contentTypeVersion="14" ma:contentTypeDescription="Create a new document." ma:contentTypeScope="" ma:versionID="f3eecc50e9b07754bbdd7d7f84a5a0e8">
  <xsd:schema xmlns:xsd="http://www.w3.org/2001/XMLSchema" xmlns:xs="http://www.w3.org/2001/XMLSchema" xmlns:p="http://schemas.microsoft.com/office/2006/metadata/properties" xmlns:ns3="78db98b4-7c56-4667-9532-fea666d1edab" xmlns:ns4="00eee050-7eda-4a68-8825-514e694f5f09" targetNamespace="http://schemas.microsoft.com/office/2006/metadata/properties" ma:root="true" ma:fieldsID="a84750f097cb468e172277703b223c85" ns3:_="" ns4:_="">
    <xsd:import namespace="78db98b4-7c56-4667-9532-fea666d1edab"/>
    <xsd:import namespace="00eee050-7eda-4a68-8825-514e694f5f0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db98b4-7c56-4667-9532-fea666d1ed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eee050-7eda-4a68-8825-514e694f5f0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08C250D-154B-49E4-888F-9F99E03EE7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db98b4-7c56-4667-9532-fea666d1edab"/>
    <ds:schemaRef ds:uri="00eee050-7eda-4a68-8825-514e694f5f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875027C-8F95-4CC6-AB3F-344282EE98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285BAAD-3A48-465E-B0D9-27B51B09C5B2}">
  <ds:schemaRefs>
    <ds:schemaRef ds:uri="78db98b4-7c56-4667-9532-fea666d1edab"/>
    <ds:schemaRef ds:uri="http://purl.org/dc/terms/"/>
    <ds:schemaRef ds:uri="00eee050-7eda-4a68-8825-514e694f5f09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908</TotalTime>
  <Words>4293</Words>
  <Application>Microsoft Office PowerPoint</Application>
  <PresentationFormat>On-screen Show (4:3)</PresentationFormat>
  <Paragraphs>322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游ゴシック</vt:lpstr>
      <vt:lpstr>游ゴシック Light</vt:lpstr>
      <vt:lpstr>Arial</vt:lpstr>
      <vt:lpstr>Calibri</vt:lpstr>
      <vt:lpstr>Calibri Light</vt:lpstr>
      <vt:lpstr>Cambria Math</vt:lpstr>
      <vt:lpstr>Comic Sans MS</vt:lpstr>
      <vt:lpstr>HGGyoshotai</vt:lpstr>
      <vt:lpstr>Monotype Corsiva</vt:lpstr>
      <vt:lpstr>Segoe UI Black</vt:lpstr>
      <vt:lpstr>Wingdings</vt:lpstr>
      <vt:lpstr>Office テーマ</vt:lpstr>
      <vt:lpstr>PowerPoint Presentation</vt:lpstr>
      <vt:lpstr>Modelling with Differential Equations</vt:lpstr>
      <vt:lpstr>Modelling with Differential Equations</vt:lpstr>
      <vt:lpstr>Modelling with Differential Equations</vt:lpstr>
      <vt:lpstr>Modelling with Differential Equations</vt:lpstr>
      <vt:lpstr>Modelling with Differential Equations</vt:lpstr>
      <vt:lpstr>Modelling with Differential Equations</vt:lpstr>
      <vt:lpstr>Modelling with Differential Equations</vt:lpstr>
      <vt:lpstr>Modelling with Differential Equations</vt:lpstr>
      <vt:lpstr>Modelling with Differential Equations</vt:lpstr>
      <vt:lpstr>Modelling with Differential Equations</vt:lpstr>
      <vt:lpstr>Modelling with Differential Equations</vt:lpstr>
      <vt:lpstr>Modelling with Differential Equations</vt:lpstr>
      <vt:lpstr>Modelling with Differential Equations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Mike Pye</dc:creator>
  <cp:lastModifiedBy>Mr G Westwater (Staff)</cp:lastModifiedBy>
  <cp:revision>201</cp:revision>
  <dcterms:created xsi:type="dcterms:W3CDTF">2017-08-14T15:35:38Z</dcterms:created>
  <dcterms:modified xsi:type="dcterms:W3CDTF">2021-09-01T18:18:02Z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0x010100C5F4A154C4641E49BD6DB2899EAF25E9</vt:lpwstr>
  </property>
</Properties>
</file>