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67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7.xml"/><Relationship Id="rId5" Type="http://schemas.openxmlformats.org/officeDocument/2006/relationships/slide" Target="slide20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8.png"/><Relationship Id="rId2" Type="http://schemas.openxmlformats.org/officeDocument/2006/relationships/image" Target="../media/image7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0.png"/><Relationship Id="rId2" Type="http://schemas.openxmlformats.org/officeDocument/2006/relationships/image" Target="../media/image7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9.png"/><Relationship Id="rId2" Type="http://schemas.openxmlformats.org/officeDocument/2006/relationships/image" Target="../media/image7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6.png"/><Relationship Id="rId2" Type="http://schemas.openxmlformats.org/officeDocument/2006/relationships/image" Target="../media/image7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image" Target="../media/image7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2.png"/><Relationship Id="rId2" Type="http://schemas.openxmlformats.org/officeDocument/2006/relationships/image" Target="../media/image7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5.png"/><Relationship Id="rId2" Type="http://schemas.openxmlformats.org/officeDocument/2006/relationships/image" Target="../media/image7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8.png"/><Relationship Id="rId2" Type="http://schemas.openxmlformats.org/officeDocument/2006/relationships/image" Target="../media/image7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1.png"/><Relationship Id="rId2" Type="http://schemas.openxmlformats.org/officeDocument/2006/relationships/image" Target="../media/image7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4.png"/><Relationship Id="rId2" Type="http://schemas.openxmlformats.org/officeDocument/2006/relationships/image" Target="../media/image7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7.png"/><Relationship Id="rId2" Type="http://schemas.openxmlformats.org/officeDocument/2006/relationships/image" Target="../media/image7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0.png"/><Relationship Id="rId2" Type="http://schemas.openxmlformats.org/officeDocument/2006/relationships/image" Target="../media/image7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3.png"/><Relationship Id="rId2" Type="http://schemas.openxmlformats.org/officeDocument/2006/relationships/image" Target="../media/image7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6.png"/><Relationship Id="rId2" Type="http://schemas.openxmlformats.org/officeDocument/2006/relationships/image" Target="../media/image7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9.png"/><Relationship Id="rId2" Type="http://schemas.openxmlformats.org/officeDocument/2006/relationships/image" Target="../media/image7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2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5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5.png"/><Relationship Id="rId2" Type="http://schemas.openxmlformats.org/officeDocument/2006/relationships/image" Target="../media/image7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8.png"/><Relationship Id="rId2" Type="http://schemas.openxmlformats.org/officeDocument/2006/relationships/image" Target="../media/image7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0.png"/><Relationship Id="rId2" Type="http://schemas.openxmlformats.org/officeDocument/2006/relationships/image" Target="../media/image7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3.png"/><Relationship Id="rId2" Type="http://schemas.openxmlformats.org/officeDocument/2006/relationships/image" Target="../media/image7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6.png"/><Relationship Id="rId2" Type="http://schemas.openxmlformats.org/officeDocument/2006/relationships/image" Target="../media/image7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9.png"/><Relationship Id="rId2" Type="http://schemas.openxmlformats.org/officeDocument/2006/relationships/image" Target="../media/image7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2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5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The binomial expansion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27596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8.1) Pascal’s triangle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8.2) Factorial notation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8.3) The binomial expansion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8.4) Solving binomial problems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8.5) Binomial estimation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6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8.2) Factorial notation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7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different ways of arranging the letters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different ways of arranging the letters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𝐴𝐵𝐶𝐷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2210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5!=120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2210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6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ways of a football coach choosing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starting players from a squad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467" t="-2994" r="-400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ways of a netball coach choosing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starting players from a squad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13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12!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7!5!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=792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99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4606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factorials, evaluate: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4606646"/>
              </a:xfrm>
              <a:prstGeom prst="rect">
                <a:avLst/>
              </a:prstGeom>
              <a:blipFill>
                <a:blip r:embed="rId2"/>
                <a:stretch>
                  <a:fillRect l="-1467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076265"/>
                <a:ext cx="4572001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076265"/>
                <a:ext cx="4572001" cy="5016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9A725-AE71-4557-AB35-35941F25B986}"/>
                  </a:ext>
                </a:extLst>
              </p:cNvPr>
              <p:cNvSpPr txBox="1"/>
              <p:nvPr/>
            </p:nvSpPr>
            <p:spPr>
              <a:xfrm>
                <a:off x="4566983" y="452736"/>
                <a:ext cx="4572000" cy="4604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factorials, evaluate: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9A725-AE71-4557-AB35-35941F25B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04594"/>
              </a:xfrm>
              <a:prstGeom prst="rect">
                <a:avLst/>
              </a:prstGeom>
              <a:blipFill>
                <a:blip r:embed="rId4"/>
                <a:stretch>
                  <a:fillRect l="-1333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7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8.3) The binomial expansion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1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binomial theorem to 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18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11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binomial theorem to 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11413"/>
              </a:xfrm>
              <a:prstGeom prst="rect">
                <a:avLst/>
              </a:prstGeom>
              <a:blipFill>
                <a:blip r:embed="rId3"/>
                <a:stretch>
                  <a:fillRect l="-1467" t="-4274" b="-14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22100"/>
                <a:ext cx="4572001" cy="341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243−810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+1080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−720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+240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−32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22100"/>
                <a:ext cx="4572001" cy="3413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43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042017"/>
              </a:xfrm>
              <a:prstGeom prst="rect">
                <a:avLst/>
              </a:prstGeom>
              <a:blipFill>
                <a:blip r:embed="rId2"/>
                <a:stretch>
                  <a:fillRect l="-1467" t="-2924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1+20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+960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37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487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487458"/>
              </a:xfrm>
              <a:prstGeom prst="rect">
                <a:avLst/>
              </a:prstGeom>
              <a:blipFill>
                <a:blip r:embed="rId2"/>
                <a:stretch>
                  <a:fillRect l="-1467" t="-2049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46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four terms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10−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460208"/>
              </a:xfrm>
              <a:prstGeom prst="rect">
                <a:avLst/>
              </a:prstGeom>
              <a:blipFill>
                <a:blip r:embed="rId3"/>
                <a:stretch>
                  <a:fillRect l="-1467" t="-2083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91286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1000000−300000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+37500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−2500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91286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600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3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blipFill>
                <a:blip r:embed="rId2"/>
                <a:stretch>
                  <a:fillRect l="-1467" t="-3205" r="-1067" b="-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919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first 3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in ascending powers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919804"/>
              </a:xfrm>
              <a:prstGeom prst="rect">
                <a:avLst/>
              </a:prstGeom>
              <a:blipFill>
                <a:blip r:embed="rId3"/>
                <a:stretch>
                  <a:fillRect l="-1467" t="-3311" r="-1067" b="-3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128−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448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224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1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giving each term in its simplest form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948786"/>
              </a:xfrm>
              <a:prstGeom prst="rect">
                <a:avLst/>
              </a:prstGeom>
              <a:blipFill>
                <a:blip r:embed="rId2"/>
                <a:stretch>
                  <a:fillRect l="-1467" b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948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giving each term in its simplest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948786"/>
              </a:xfrm>
              <a:prstGeom prst="rect">
                <a:avLst/>
              </a:prstGeom>
              <a:blipFill>
                <a:blip r:embed="rId3"/>
                <a:stretch>
                  <a:fillRect l="-1467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26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8.1) Pascal’s triangle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8.4) Solving binomial problems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734240"/>
              </a:xfrm>
              <a:prstGeom prst="rect">
                <a:avLst/>
              </a:prstGeom>
              <a:blipFill>
                <a:blip r:embed="rId2"/>
                <a:stretch>
                  <a:fillRect l="-1467" t="-4132" r="-933" b="-9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r="-9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1088640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2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467" t="-4310" r="-9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r="-9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−24948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7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153090. 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467" t="-2994" r="-800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3360. 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800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80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80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2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non-zero constant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quadruple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non-zero constant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double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098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098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1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that,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that,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r="-2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3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153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respectively.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153586"/>
              </a:xfrm>
              <a:prstGeom prst="rect">
                <a:avLst/>
              </a:prstGeom>
              <a:blipFill>
                <a:blip r:embed="rId2"/>
                <a:stretch>
                  <a:fillRect l="-1467" t="-2632" r="-1067"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17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respectively.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179938"/>
              </a:xfrm>
              <a:prstGeom prst="rect">
                <a:avLst/>
              </a:prstGeom>
              <a:blipFill>
                <a:blip r:embed="rId3"/>
                <a:stretch>
                  <a:fillRect l="-1467" t="-2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7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8.5) Binomial estimation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1.052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6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1.025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67032"/>
              </a:xfrm>
              <a:prstGeom prst="rect">
                <a:avLst/>
              </a:prstGeom>
              <a:blipFill>
                <a:blip r:embed="rId3"/>
                <a:stretch>
                  <a:fillRect l="-800" t="-1167" b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61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1.2184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61299"/>
              </a:xfrm>
              <a:prstGeom prst="rect">
                <a:avLst/>
              </a:prstGeom>
              <a:blipFill>
                <a:blip r:embed="rId4"/>
                <a:stretch>
                  <a:fillRect l="-12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0.9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57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4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0.975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45936"/>
              </a:xfrm>
              <a:prstGeom prst="rect">
                <a:avLst/>
              </a:prstGeom>
              <a:blipFill>
                <a:blip r:embed="rId3"/>
                <a:stretch>
                  <a:fillRect l="-800" t="-1181" b="-43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66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0.7763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66813"/>
              </a:xfrm>
              <a:prstGeom prst="rect">
                <a:avLst/>
              </a:prstGeom>
              <a:blipFill>
                <a:blip r:embed="rId4"/>
                <a:stretch>
                  <a:fillRect l="-1200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57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blipFill>
                <a:blip r:embed="rId2"/>
                <a:stretch>
                  <a:fillRect l="-1067" t="-5505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9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8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three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.9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significant figures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8443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three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7−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6.991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significant figures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69340"/>
              </a:xfrm>
              <a:prstGeom prst="rect">
                <a:avLst/>
              </a:prstGeom>
              <a:blipFill>
                <a:blip r:embed="rId3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66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40353607−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51883209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29647548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39890000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66685"/>
              </a:xfrm>
              <a:prstGeom prst="rect">
                <a:avLst/>
              </a:prstGeom>
              <a:blipFill>
                <a:blip r:embed="rId4"/>
                <a:stretch>
                  <a:fillRect l="-1200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27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three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0.96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0.96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800" t="-1167" b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59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0.72122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59439"/>
              </a:xfrm>
              <a:prstGeom prst="rect">
                <a:avLst/>
              </a:prstGeom>
              <a:blipFill>
                <a:blip r:embed="rId4"/>
                <a:stretch>
                  <a:fillRect l="-12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14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blipFill>
                <a:blip r:embed="rId2"/>
                <a:stretch>
                  <a:fillRect l="-1067" t="-5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69992"/>
              </a:xfrm>
              <a:prstGeom prst="rect">
                <a:avLst/>
              </a:prstGeom>
              <a:blipFill>
                <a:blip r:embed="rId3"/>
                <a:stretch>
                  <a:fillRect l="-1067" t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+600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−1000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+625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44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16+96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+81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22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1−4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1−6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27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294.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blipFill>
                <a:blip r:embed="rId2"/>
                <a:stretch>
                  <a:fillRect l="-1333" t="-2703" r="-933" b="-4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720.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blipFill>
                <a:blip r:embed="rId3"/>
                <a:stretch>
                  <a:fillRect l="-1333" t="-2294" r="-933" b="-7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1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720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blipFill>
                <a:blip r:embed="rId2"/>
                <a:stretch>
                  <a:fillRect l="-1333" t="-2703" r="-933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1080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blipFill>
                <a:blip r:embed="rId3"/>
                <a:stretch>
                  <a:fillRect l="-1333" t="-2294" r="-933" b="-7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66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constant,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times the coefficient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constant,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times the coefficient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5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16113</TotalTime>
  <Words>2155</Words>
  <Application>Microsoft Office PowerPoint</Application>
  <PresentationFormat>On-screen Show (4:3)</PresentationFormat>
  <Paragraphs>214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Cambria Math</vt:lpstr>
      <vt:lpstr>Candara</vt:lpstr>
      <vt:lpstr>Office Theme</vt:lpstr>
      <vt:lpstr>8) The binomial expansion</vt:lpstr>
      <vt:lpstr>8.1) Pascal’s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8.2) Factorial notation</vt:lpstr>
      <vt:lpstr>PowerPoint Presentation</vt:lpstr>
      <vt:lpstr>PowerPoint Presentation</vt:lpstr>
      <vt:lpstr>PowerPoint Presentation</vt:lpstr>
      <vt:lpstr>8.3) The binomial expansion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8.4) Solving binomial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8.5) Binomial estimation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2021-09-02T13:06:19Z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