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9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67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7.xml"/><Relationship Id="rId5" Type="http://schemas.openxmlformats.org/officeDocument/2006/relationships/slide" Target="slide20.xml"/><Relationship Id="rId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8.png"/><Relationship Id="rId2" Type="http://schemas.openxmlformats.org/officeDocument/2006/relationships/image" Target="../media/image7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0.png"/><Relationship Id="rId2" Type="http://schemas.openxmlformats.org/officeDocument/2006/relationships/image" Target="../media/image7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9.png"/><Relationship Id="rId2" Type="http://schemas.openxmlformats.org/officeDocument/2006/relationships/image" Target="../media/image7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6.png"/><Relationship Id="rId2" Type="http://schemas.openxmlformats.org/officeDocument/2006/relationships/image" Target="../media/image7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0.png"/><Relationship Id="rId2" Type="http://schemas.openxmlformats.org/officeDocument/2006/relationships/image" Target="../media/image7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2.png"/><Relationship Id="rId2" Type="http://schemas.openxmlformats.org/officeDocument/2006/relationships/image" Target="../media/image7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5.png"/><Relationship Id="rId2" Type="http://schemas.openxmlformats.org/officeDocument/2006/relationships/image" Target="../media/image7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8.png"/><Relationship Id="rId2" Type="http://schemas.openxmlformats.org/officeDocument/2006/relationships/image" Target="../media/image7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1.png"/><Relationship Id="rId2" Type="http://schemas.openxmlformats.org/officeDocument/2006/relationships/image" Target="../media/image7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4.png"/><Relationship Id="rId2" Type="http://schemas.openxmlformats.org/officeDocument/2006/relationships/image" Target="../media/image7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7.png"/><Relationship Id="rId2" Type="http://schemas.openxmlformats.org/officeDocument/2006/relationships/image" Target="../media/image7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0.png"/><Relationship Id="rId2" Type="http://schemas.openxmlformats.org/officeDocument/2006/relationships/image" Target="../media/image7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3.png"/><Relationship Id="rId2" Type="http://schemas.openxmlformats.org/officeDocument/2006/relationships/image" Target="../media/image7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6.png"/><Relationship Id="rId2" Type="http://schemas.openxmlformats.org/officeDocument/2006/relationships/image" Target="../media/image7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9.png"/><Relationship Id="rId2" Type="http://schemas.openxmlformats.org/officeDocument/2006/relationships/image" Target="../media/image7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2.png"/><Relationship Id="rId2" Type="http://schemas.openxmlformats.org/officeDocument/2006/relationships/image" Target="../media/image7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5.png"/><Relationship Id="rId2" Type="http://schemas.openxmlformats.org/officeDocument/2006/relationships/image" Target="../media/image7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5.png"/><Relationship Id="rId2" Type="http://schemas.openxmlformats.org/officeDocument/2006/relationships/image" Target="../media/image7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8.png"/><Relationship Id="rId2" Type="http://schemas.openxmlformats.org/officeDocument/2006/relationships/image" Target="../media/image7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0.png"/><Relationship Id="rId2" Type="http://schemas.openxmlformats.org/officeDocument/2006/relationships/image" Target="../media/image7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3.png"/><Relationship Id="rId2" Type="http://schemas.openxmlformats.org/officeDocument/2006/relationships/image" Target="../media/image7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6.png"/><Relationship Id="rId2" Type="http://schemas.openxmlformats.org/officeDocument/2006/relationships/image" Target="../media/image7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9.png"/><Relationship Id="rId2" Type="http://schemas.openxmlformats.org/officeDocument/2006/relationships/image" Target="../media/image7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2.png"/><Relationship Id="rId2" Type="http://schemas.openxmlformats.org/officeDocument/2006/relationships/image" Target="../media/image7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5.png"/><Relationship Id="rId2" Type="http://schemas.openxmlformats.org/officeDocument/2006/relationships/image" Target="../media/image7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8) The binomial expansion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327596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8.1) Pascal’s triangle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8.2) Factorial notation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8.3) The binomial expansion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8.4) Solving binomial problems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8.5) Binomial estimation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67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8.2) Factorial notation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67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number of different ways of arranging the letters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number of different ways of arranging the letters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𝐴𝐵𝐶𝐷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22100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5!=120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22100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367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number of ways of a football coach choosing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starting players from a squad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467" t="-2994" r="-400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number of ways of a netball coach choosing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starting players from a squad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r="-1333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6" y="1373717"/>
                <a:ext cx="4572001" cy="670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12!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7!5!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=792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373717"/>
                <a:ext cx="4572001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99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4606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factorials, evaluate: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4606646"/>
              </a:xfrm>
              <a:prstGeom prst="rect">
                <a:avLst/>
              </a:prstGeom>
              <a:blipFill>
                <a:blip r:embed="rId2"/>
                <a:stretch>
                  <a:fillRect l="-1467" t="-6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4" y="1076265"/>
                <a:ext cx="4572001" cy="50167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190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190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1076265"/>
                <a:ext cx="4572001" cy="50167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F9A725-AE71-4557-AB35-35941F25B986}"/>
                  </a:ext>
                </a:extLst>
              </p:cNvPr>
              <p:cNvSpPr txBox="1"/>
              <p:nvPr/>
            </p:nvSpPr>
            <p:spPr>
              <a:xfrm>
                <a:off x="4566983" y="452736"/>
                <a:ext cx="4572000" cy="4604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factorials, evaluate: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F9A725-AE71-4557-AB35-35941F25B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04594"/>
              </a:xfrm>
              <a:prstGeom prst="rect">
                <a:avLst/>
              </a:prstGeom>
              <a:blipFill>
                <a:blip r:embed="rId4"/>
                <a:stretch>
                  <a:fillRect l="-1333" t="-6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375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8.3) The binomial expansion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94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1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binomial theorem to 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2−3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18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711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the binomial theorem to 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3−2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711413"/>
              </a:xfrm>
              <a:prstGeom prst="rect">
                <a:avLst/>
              </a:prstGeom>
              <a:blipFill>
                <a:blip r:embed="rId3"/>
                <a:stretch>
                  <a:fillRect l="-1467" t="-4274" b="-14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22100"/>
                <a:ext cx="4572001" cy="341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243−810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+1080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−720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+240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−32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22100"/>
                <a:ext cx="4572001" cy="3413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43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04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four terms in ascending powers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042017"/>
              </a:xfrm>
              <a:prstGeom prst="rect">
                <a:avLst/>
              </a:prstGeom>
              <a:blipFill>
                <a:blip r:embed="rId2"/>
                <a:stretch>
                  <a:fillRect l="-1467" t="-2924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four terms in ascending powers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6" y="137371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1+20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+180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+960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37371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37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487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four terms in ascending powers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487458"/>
              </a:xfrm>
              <a:prstGeom prst="rect">
                <a:avLst/>
              </a:prstGeom>
              <a:blipFill>
                <a:blip r:embed="rId2"/>
                <a:stretch>
                  <a:fillRect l="-1467" t="-2049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460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four terms in ascending powers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10−</m:t>
                              </m:r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460208"/>
              </a:xfrm>
              <a:prstGeom prst="rect">
                <a:avLst/>
              </a:prstGeom>
              <a:blipFill>
                <a:blip r:embed="rId3"/>
                <a:stretch>
                  <a:fillRect l="-1467" t="-2083" r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4" y="191286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1000000−300000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+37500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−2500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191286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600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948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3 terms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in ascending powers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948786"/>
              </a:xfrm>
              <a:prstGeom prst="rect">
                <a:avLst/>
              </a:prstGeom>
              <a:blipFill>
                <a:blip r:embed="rId2"/>
                <a:stretch>
                  <a:fillRect l="-1467" t="-3205" r="-1067" b="-6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919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first 3 terms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in ascending powers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919804"/>
              </a:xfrm>
              <a:prstGeom prst="rect">
                <a:avLst/>
              </a:prstGeom>
              <a:blipFill>
                <a:blip r:embed="rId3"/>
                <a:stretch>
                  <a:fillRect l="-1467" t="-3311" r="-1067" b="-33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6" y="1373717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128−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448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224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373717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018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948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giving each term in its simplest form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948786"/>
              </a:xfrm>
              <a:prstGeom prst="rect">
                <a:avLst/>
              </a:prstGeom>
              <a:blipFill>
                <a:blip r:embed="rId2"/>
                <a:stretch>
                  <a:fillRect l="-1467" b="-7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948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giving each term in its simplest form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948786"/>
              </a:xfrm>
              <a:prstGeom prst="rect">
                <a:avLst/>
              </a:prstGeom>
              <a:blipFill>
                <a:blip r:embed="rId3"/>
                <a:stretch>
                  <a:fillRect l="-1467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6" y="1373717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373717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926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8.1) Pascal’s triangle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35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8.4) Solving binomial problems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73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3+2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734240"/>
              </a:xfrm>
              <a:prstGeom prst="rect">
                <a:avLst/>
              </a:prstGeom>
              <a:blipFill>
                <a:blip r:embed="rId2"/>
                <a:stretch>
                  <a:fillRect l="-1467" t="-4132" r="-933" b="-9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r="-933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70950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1088640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70950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923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2−3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467" t="-4310" r="-933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binomial expansion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3−2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r="-933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70950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−24948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70950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877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𝑞𝑥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153090. 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467" t="-2994" r="-800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𝑞𝑥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3360. 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r="-800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8046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=±2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8046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022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non-zero constant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quadruple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467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non-zero constant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double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467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76098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76098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814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that,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𝑞𝑥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coefficient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467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that,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𝑞𝑥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coefficient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467" t="-2304" r="-267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7609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7609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31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153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respectively.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153586"/>
              </a:xfrm>
              <a:prstGeom prst="rect">
                <a:avLst/>
              </a:prstGeom>
              <a:blipFill>
                <a:blip r:embed="rId2"/>
                <a:stretch>
                  <a:fillRect l="-1467" t="-2632" r="-1067"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179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respectively. 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179938"/>
              </a:xfrm>
              <a:prstGeom prst="rect">
                <a:avLst/>
              </a:prstGeom>
              <a:blipFill>
                <a:blip r:embed="rId3"/>
                <a:stretch>
                  <a:fillRect l="-1467" t="-25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7609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7609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770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8.5) Binomial estimation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28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four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1.052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blipFill>
                <a:blip r:embed="rId2"/>
                <a:stretch>
                  <a:fillRect l="-800" t="-1163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56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four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1.025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567032"/>
              </a:xfrm>
              <a:prstGeom prst="rect">
                <a:avLst/>
              </a:prstGeom>
              <a:blipFill>
                <a:blip r:embed="rId3"/>
                <a:stretch>
                  <a:fillRect l="-800" t="-1167" b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07958"/>
                <a:ext cx="4572001" cy="7612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1+2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1.2184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07958"/>
                <a:ext cx="4572001" cy="761299"/>
              </a:xfrm>
              <a:prstGeom prst="rect">
                <a:avLst/>
              </a:prstGeom>
              <a:blipFill>
                <a:blip r:embed="rId4"/>
                <a:stretch>
                  <a:fillRect l="-1200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85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four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0.9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57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blipFill>
                <a:blip r:embed="rId2"/>
                <a:stretch>
                  <a:fillRect l="-800" t="-1163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545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four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0.975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545936"/>
              </a:xfrm>
              <a:prstGeom prst="rect">
                <a:avLst/>
              </a:prstGeom>
              <a:blipFill>
                <a:blip r:embed="rId3"/>
                <a:stretch>
                  <a:fillRect l="-800" t="-1181" b="-43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07958"/>
                <a:ext cx="4572001" cy="766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0.7763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07958"/>
                <a:ext cx="4572001" cy="766813"/>
              </a:xfrm>
              <a:prstGeom prst="rect">
                <a:avLst/>
              </a:prstGeom>
              <a:blipFill>
                <a:blip r:embed="rId4"/>
                <a:stretch>
                  <a:fillRect l="-1200"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957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Pascal’s triangle to find the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69992"/>
              </a:xfrm>
              <a:prstGeom prst="rect">
                <a:avLst/>
              </a:prstGeom>
              <a:blipFill>
                <a:blip r:embed="rId2"/>
                <a:stretch>
                  <a:fillRect l="-1067" t="-5505" b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Pascal’s triangle to find the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94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568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three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.9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96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significant figures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568443"/>
              </a:xfrm>
              <a:prstGeom prst="rect">
                <a:avLst/>
              </a:prstGeom>
              <a:blipFill>
                <a:blip r:embed="rId2"/>
                <a:stretch>
                  <a:fillRect l="-800" t="-1163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56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three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7−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6.991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significant figures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569340"/>
              </a:xfrm>
              <a:prstGeom prst="rect">
                <a:avLst/>
              </a:prstGeom>
              <a:blipFill>
                <a:blip r:embed="rId3"/>
                <a:stretch>
                  <a:fillRect l="-800" t="-1163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07958"/>
                <a:ext cx="4572001" cy="7666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40353607−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51883209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29647548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39890000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07958"/>
                <a:ext cx="4572001" cy="766685"/>
              </a:xfrm>
              <a:prstGeom prst="rect">
                <a:avLst/>
              </a:prstGeom>
              <a:blipFill>
                <a:blip r:embed="rId4"/>
                <a:stretch>
                  <a:fillRect l="-1200"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027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three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0.96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blipFill>
                <a:blip r:embed="rId2"/>
                <a:stretch>
                  <a:fillRect l="-800" t="-1163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four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0.96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567737"/>
              </a:xfrm>
              <a:prstGeom prst="rect">
                <a:avLst/>
              </a:prstGeom>
              <a:blipFill>
                <a:blip r:embed="rId3"/>
                <a:stretch>
                  <a:fillRect l="-800" t="-1167" b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07958"/>
                <a:ext cx="4572001" cy="759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0.72122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07958"/>
                <a:ext cx="4572001" cy="759439"/>
              </a:xfrm>
              <a:prstGeom prst="rect">
                <a:avLst/>
              </a:prstGeom>
              <a:blipFill>
                <a:blip r:embed="rId4"/>
                <a:stretch>
                  <a:fillRect l="-1200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14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Pascal’s triangle to find the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69992"/>
              </a:xfrm>
              <a:prstGeom prst="rect">
                <a:avLst/>
              </a:prstGeom>
              <a:blipFill>
                <a:blip r:embed="rId2"/>
                <a:stretch>
                  <a:fillRect l="-1067" t="-55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Pascal’s triangle to find the expansion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69992"/>
              </a:xfrm>
              <a:prstGeom prst="rect">
                <a:avLst/>
              </a:prstGeom>
              <a:blipFill>
                <a:blip r:embed="rId3"/>
                <a:stretch>
                  <a:fillRect l="-1067" t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−160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+600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−1000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+625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444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16+96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+216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+216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+81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22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1−4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1−6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427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5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𝑐𝑥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294.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53319"/>
              </a:xfrm>
              <a:prstGeom prst="rect">
                <a:avLst/>
              </a:prstGeom>
              <a:blipFill>
                <a:blip r:embed="rId2"/>
                <a:stretch>
                  <a:fillRect l="-1333" t="-2703" r="-933" b="-4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6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𝑐𝑥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720.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6966"/>
              </a:xfrm>
              <a:prstGeom prst="rect">
                <a:avLst/>
              </a:prstGeom>
              <a:blipFill>
                <a:blip r:embed="rId3"/>
                <a:stretch>
                  <a:fillRect l="-1333" t="-2294" r="-933" b="-7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10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5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𝑐𝑥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720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53319"/>
              </a:xfrm>
              <a:prstGeom prst="rect">
                <a:avLst/>
              </a:prstGeom>
              <a:blipFill>
                <a:blip r:embed="rId2"/>
                <a:stretch>
                  <a:fillRect l="-1333" t="-2703" r="-933" b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6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𝑐𝑥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1080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possible value(s) of the constant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6966"/>
              </a:xfrm>
              <a:prstGeom prst="rect">
                <a:avLst/>
              </a:prstGeom>
              <a:blipFill>
                <a:blip r:embed="rId3"/>
                <a:stretch>
                  <a:fillRect l="-1333" t="-2294" r="-933" b="-7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566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constant,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times the coefficient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765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constant,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times the coefficient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2460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55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46096E-BF35-4EB4-82E0-B31EDFD8A51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16113</TotalTime>
  <Words>2155</Words>
  <Application>Microsoft Office PowerPoint</Application>
  <PresentationFormat>On-screen Show (4:3)</PresentationFormat>
  <Paragraphs>214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Cambria Math</vt:lpstr>
      <vt:lpstr>Candara</vt:lpstr>
      <vt:lpstr>Office Theme</vt:lpstr>
      <vt:lpstr>8) The binomial expansion</vt:lpstr>
      <vt:lpstr>8.1) Pascal’s triangle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8.2) Factorial notation</vt:lpstr>
      <vt:lpstr>PowerPoint Presentation</vt:lpstr>
      <vt:lpstr>PowerPoint Presentation</vt:lpstr>
      <vt:lpstr>PowerPoint Presentation</vt:lpstr>
      <vt:lpstr>8.3) The binomial expansion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8.4) Solving binomial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8.5) Binomial estimation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2021-09-02T13:06:19Z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