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34"/>
  </p:notesMasterIdLst>
  <p:handoutMasterIdLst>
    <p:handoutMasterId r:id="rId35"/>
  </p:handout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  <p:sldId id="281" r:id="rId30"/>
    <p:sldId id="282" r:id="rId31"/>
    <p:sldId id="283" r:id="rId32"/>
    <p:sldId id="284" r:id="rId3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39" Type="http://schemas.openxmlformats.org/officeDocument/2006/relationships/theme" Target="theme/theme1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34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slide" Target="slides/slide29.xml"/><Relationship Id="rId38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slide" Target="slides/slide28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commentAuthors" Target="commentAuthors.xml"/><Relationship Id="rId669" Type="http://schemas.microsoft.com/office/2016/11/relationships/changesInfo" Target="changesInfos/changesInfo1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handoutMaster" Target="handoutMasters/handoutMaster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04/09/2021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65178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04/09/2021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04/09/2021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7.xml"/><Relationship Id="rId2" Type="http://schemas.openxmlformats.org/officeDocument/2006/relationships/slide" Target="slide2.xml"/><Relationship Id="rId1" Type="http://schemas.openxmlformats.org/officeDocument/2006/relationships/slideLayout" Target="../slideLayouts/slideLayout12.xml"/><Relationship Id="rId6" Type="http://schemas.openxmlformats.org/officeDocument/2006/relationships/slide" Target="slide26.xml"/><Relationship Id="rId5" Type="http://schemas.openxmlformats.org/officeDocument/2006/relationships/slide" Target="slide20.xml"/><Relationship Id="rId4" Type="http://schemas.openxmlformats.org/officeDocument/2006/relationships/slide" Target="slide1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80.png"/><Relationship Id="rId2" Type="http://schemas.openxmlformats.org/officeDocument/2006/relationships/image" Target="../media/image867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3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00.png"/><Relationship Id="rId2" Type="http://schemas.openxmlformats.org/officeDocument/2006/relationships/image" Target="../media/image869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20.png"/><Relationship Id="rId2" Type="http://schemas.openxmlformats.org/officeDocument/2006/relationships/image" Target="../media/image871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3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5.png"/><Relationship Id="rId2" Type="http://schemas.openxmlformats.org/officeDocument/2006/relationships/image" Target="../media/image87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8.png"/><Relationship Id="rId2" Type="http://schemas.openxmlformats.org/officeDocument/2006/relationships/image" Target="../media/image87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79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1.png"/><Relationship Id="rId2" Type="http://schemas.openxmlformats.org/officeDocument/2006/relationships/image" Target="../media/image88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84.png"/><Relationship Id="rId2" Type="http://schemas.openxmlformats.org/officeDocument/2006/relationships/image" Target="../media/image883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886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0.png"/><Relationship Id="rId2" Type="http://schemas.openxmlformats.org/officeDocument/2006/relationships/image" Target="../media/image88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892.png"/><Relationship Id="rId4" Type="http://schemas.openxmlformats.org/officeDocument/2006/relationships/image" Target="../media/image5.png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95.png"/><Relationship Id="rId2" Type="http://schemas.openxmlformats.org/officeDocument/2006/relationships/image" Target="../media/image89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6.png"/><Relationship Id="rId4" Type="http://schemas.openxmlformats.org/officeDocument/2006/relationships/image" Target="../media/image896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0.png"/><Relationship Id="rId2" Type="http://schemas.openxmlformats.org/officeDocument/2006/relationships/image" Target="../media/image899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7.png"/><Relationship Id="rId4" Type="http://schemas.openxmlformats.org/officeDocument/2006/relationships/image" Target="../media/image901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05.png"/><Relationship Id="rId2" Type="http://schemas.openxmlformats.org/officeDocument/2006/relationships/image" Target="../media/image90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8.png"/><Relationship Id="rId4" Type="http://schemas.openxmlformats.org/officeDocument/2006/relationships/image" Target="../media/image907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1.png"/><Relationship Id="rId2" Type="http://schemas.openxmlformats.org/officeDocument/2006/relationships/image" Target="../media/image89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98.png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5.png"/><Relationship Id="rId2" Type="http://schemas.openxmlformats.org/officeDocument/2006/relationships/image" Target="../media/image914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9.png"/><Relationship Id="rId2" Type="http://schemas.openxmlformats.org/officeDocument/2006/relationships/image" Target="../media/image91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20.png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2.png"/><Relationship Id="rId2" Type="http://schemas.openxmlformats.org/officeDocument/2006/relationships/image" Target="../media/image921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88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25.png"/><Relationship Id="rId7" Type="http://schemas.openxmlformats.org/officeDocument/2006/relationships/hyperlink" Target="https://www.desmos.com/" TargetMode="External"/><Relationship Id="rId2" Type="http://schemas.openxmlformats.org/officeDocument/2006/relationships/image" Target="../media/image924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926.png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10.png"/><Relationship Id="rId2" Type="http://schemas.openxmlformats.org/officeDocument/2006/relationships/image" Target="../media/image908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91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5.png"/><Relationship Id="rId2" Type="http://schemas.openxmlformats.org/officeDocument/2006/relationships/image" Target="../media/image625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.png"/><Relationship Id="rId4" Type="http://schemas.openxmlformats.org/officeDocument/2006/relationships/image" Target="../media/image69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8.png"/><Relationship Id="rId2" Type="http://schemas.openxmlformats.org/officeDocument/2006/relationships/image" Target="../media/image857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5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1.png"/><Relationship Id="rId2" Type="http://schemas.openxmlformats.org/officeDocument/2006/relationships/image" Target="../media/image860.png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90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60.png"/><Relationship Id="rId2" Type="http://schemas.openxmlformats.org/officeDocument/2006/relationships/image" Target="../media/image6930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863.pn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" Target="slide1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4.png"/><Relationship Id="rId2" Type="http://schemas.openxmlformats.org/officeDocument/2006/relationships/image" Target="../media/image8630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90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868.png"/><Relationship Id="rId2" Type="http://schemas.openxmlformats.org/officeDocument/2006/relationships/image" Target="../media/image86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3.png"/><Relationship Id="rId4" Type="http://schemas.openxmlformats.org/officeDocument/2006/relationships/image" Target="../media/image86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2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ea typeface="+mn-ea"/>
                <a:cs typeface="+mn-cs"/>
              </a:rPr>
              <a:t>8) Parametric equations</a:t>
            </a:r>
          </a:p>
        </p:txBody>
      </p:sp>
      <p:graphicFrame>
        <p:nvGraphicFramePr>
          <p:cNvPr id="3" name="Table 4">
            <a:extLst>
              <a:ext uri="{FF2B5EF4-FFF2-40B4-BE49-F238E27FC236}">
                <a16:creationId xmlns:a16="http://schemas.microsoft.com/office/drawing/2014/main" id="{025826F9-BBEB-4D37-A6CB-13A118B9C2C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609947"/>
              </p:ext>
            </p:extLst>
          </p:nvPr>
        </p:nvGraphicFramePr>
        <p:xfrm>
          <a:off x="-1" y="737040"/>
          <a:ext cx="9143999" cy="18288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9143999">
                  <a:extLst>
                    <a:ext uri="{9D8B030D-6E8A-4147-A177-3AD203B41FA5}">
                      <a16:colId xmlns:a16="http://schemas.microsoft.com/office/drawing/2014/main" val="2027632296"/>
                    </a:ext>
                  </a:extLst>
                </a:gridCol>
              </a:tblGrid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2" action="ppaction://hlinksldjump"/>
                        </a:rPr>
                        <a:t>8.1) Parametric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918424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3" action="ppaction://hlinksldjump"/>
                        </a:rPr>
                        <a:t>8.2) Using trigonometric identities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3791981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4" action="ppaction://hlinksldjump"/>
                        </a:rPr>
                        <a:t>8.3) Curve sketching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2762919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5" action="ppaction://hlinksldjump"/>
                        </a:rPr>
                        <a:t>8.4) Points of intersection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5820177"/>
                  </a:ext>
                </a:extLst>
              </a:tr>
              <a:tr h="299455">
                <a:tc>
                  <a:txBody>
                    <a:bodyPr/>
                    <a:lstStyle/>
                    <a:p>
                      <a:r>
                        <a:rPr lang="en-GB" dirty="0">
                          <a:latin typeface="Candara" panose="020E0502030303020204" pitchFamily="34" charset="0"/>
                          <a:hlinkClick r:id="rId6" action="ppaction://hlinksldjump"/>
                        </a:rPr>
                        <a:t>8.5) Modelling with parametric equations</a:t>
                      </a:r>
                      <a:endParaRPr lang="en-GB" dirty="0">
                        <a:latin typeface="Candara" panose="020E0502030303020204" pitchFamily="34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0837343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05992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35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valid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35613"/>
              </a:xfrm>
              <a:prstGeom prst="rect">
                <a:avLst/>
              </a:prstGeom>
              <a:blipFill>
                <a:blip r:embed="rId2"/>
                <a:stretch>
                  <a:fillRect l="-400" t="-794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3561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valid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35613"/>
              </a:xfrm>
              <a:prstGeom prst="rect">
                <a:avLst/>
              </a:prstGeom>
              <a:blipFill>
                <a:blip r:embed="rId3"/>
                <a:stretch>
                  <a:fillRect l="-400" t="-794"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8631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mbria Math" panose="02040503050406030204" pitchFamily="18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ad>
                      <m:radPr>
                        <m:degHide m:val="on"/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1−</m:t>
                        </m:r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)≤1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863185"/>
              </a:xfrm>
              <a:prstGeom prst="rect">
                <a:avLst/>
              </a:prstGeom>
              <a:blipFill>
                <a:blip r:embed="rId4"/>
                <a:stretch>
                  <a:fillRect l="-667" b="-922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696642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</a:p>
              <a:p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54107"/>
              </a:xfrm>
              <a:prstGeom prst="rect">
                <a:avLst/>
              </a:prstGeom>
              <a:blipFill>
                <a:blip r:embed="rId2"/>
                <a:stretch>
                  <a:fillRect l="-400" t="-1274" b="-509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0472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≤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</a:p>
              <a:p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, −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stating the value of the constant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04726"/>
              </a:xfrm>
              <a:prstGeom prst="rect">
                <a:avLst/>
              </a:prstGeom>
              <a:blipFill>
                <a:blip r:embed="rId3"/>
                <a:stretch>
                  <a:fillRect l="-400" t="-1105" b="-497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4749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>
                  <a:spcBef>
                    <a:spcPts val="0"/>
                  </a:spcBef>
                </a:pPr>
                <a14:m>
                  <m:oMath xmlns:m="http://schemas.openxmlformats.org/officeDocument/2006/math">
                    <m:r>
                      <a:rPr lang="en-GB" sz="160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dirty="0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1600" b="0" i="1" dirty="0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−2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</a:t>
                </a:r>
                <a14:m>
                  <m:oMath xmlns:m="http://schemas.openxmlformats.org/officeDocument/2006/math"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dirty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)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474938"/>
              </a:xfrm>
              <a:prstGeom prst="rect">
                <a:avLst/>
              </a:prstGeom>
              <a:blipFill>
                <a:blip r:embed="rId4"/>
                <a:stretch>
                  <a:fillRect b="-51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5982748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−3,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169551"/>
              </a:xfrm>
              <a:prstGeom prst="rect">
                <a:avLst/>
              </a:prstGeom>
              <a:blipFill>
                <a:blip r:embed="rId2"/>
                <a:stretch>
                  <a:fillRect l="-400" t="-1042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cot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+2,   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𝑐𝑜𝑠𝑒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−2,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169551"/>
              </a:xfrm>
              <a:prstGeom prst="rect">
                <a:avLst/>
              </a:prstGeom>
              <a:blipFill>
                <a:blip r:embed="rId3"/>
                <a:stretch>
                  <a:fillRect l="-400" t="-1047" b="-471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409075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+3, 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9075"/>
                <a:ext cx="4572001" cy="33855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12208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764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e>
                      </m:rad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=10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 b="0" i="0" smtClean="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764055"/>
              </a:xfrm>
              <a:prstGeom prst="rect">
                <a:avLst/>
              </a:prstGeom>
              <a:blipFill>
                <a:blip r:embed="rId2"/>
                <a:stretch>
                  <a:fillRect l="-400" t="-1600" b="-8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7640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</m:rad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m:rPr>
                                  <m:sty m:val="p"/>
                                </m:rPr>
                                <a:rPr lang="en-GB" sz="14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764055"/>
              </a:xfrm>
              <a:prstGeom prst="rect">
                <a:avLst/>
              </a:prstGeom>
              <a:blipFill>
                <a:blip r:embed="rId3"/>
                <a:stretch>
                  <a:fillRect l="-400" t="-1600" b="-72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409075"/>
                <a:ext cx="4572001" cy="51238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/>
                        </a:rPr>
                        <m:t>=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d>
                        <m:d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1−</m:t>
                          </m:r>
                          <m:f>
                            <m:f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𝑦</m:t>
                              </m:r>
                            </m:num>
                            <m:den>
                              <m: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den>
                          </m:f>
                        </m:e>
                      </m:d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09075"/>
                <a:ext cx="4572001" cy="512384"/>
              </a:xfrm>
              <a:prstGeom prst="rect">
                <a:avLst/>
              </a:prstGeom>
              <a:blipFill>
                <a:blip r:embed="rId4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62010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2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21580"/>
              </a:xfrm>
              <a:prstGeom prst="rect">
                <a:avLst/>
              </a:prstGeom>
              <a:blipFill>
                <a:blip r:embed="rId2"/>
                <a:stretch>
                  <a:fillRect l="-400" t="-922" b="-368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2158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state the domain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for which the curve is defined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21580"/>
              </a:xfrm>
              <a:prstGeom prst="rect">
                <a:avLst/>
              </a:prstGeom>
              <a:blipFill>
                <a:blip r:embed="rId3"/>
                <a:stretch>
                  <a:fillRect l="-400" t="-926" b="-41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76653"/>
                <a:ext cx="4572001" cy="55335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d>
                        <m:d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12−3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−2&lt;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&lt;2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76653"/>
                <a:ext cx="4572001" cy="55335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348296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889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5 </m:t>
                          </m:r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889282"/>
              </a:xfrm>
              <a:prstGeom prst="rect">
                <a:avLst/>
              </a:prstGeom>
              <a:blipFill>
                <a:blip r:embed="rId2"/>
                <a:stretch>
                  <a:fillRect l="-400" t="-1370" b="-6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8892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tan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>
                              <a:latin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𝜋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0&lt;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889282"/>
              </a:xfrm>
              <a:prstGeom prst="rect">
                <a:avLst/>
              </a:prstGeom>
              <a:blipFill>
                <a:blip r:embed="rId3"/>
                <a:stretch>
                  <a:fillRect l="-400" t="-1370" b="-616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476653"/>
                <a:ext cx="4572001" cy="61728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𝑦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16−</m:t>
                              </m:r>
                              <m:sSup>
                                <m:sSup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e>
                                <m:sup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rad>
                        </m:den>
                      </m:f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476653"/>
                <a:ext cx="4572001" cy="617285"/>
              </a:xfrm>
              <a:prstGeom prst="rect">
                <a:avLst/>
              </a:prstGeom>
              <a:blipFill>
                <a:blip r:embed="rId4"/>
                <a:stretch>
                  <a:fillRect b="-198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3941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8.3) Curve sketching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73948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−1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FEBDD16-7E80-4D57-A571-E761092E108A}"/>
                  </a:ext>
                </a:extLst>
              </p:cNvPr>
              <p:cNvSpPr/>
              <p:nvPr/>
            </p:nvSpPr>
            <p:spPr>
              <a:xfrm>
                <a:off x="4572000" y="1124513"/>
                <a:ext cx="4572001" cy="58484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−2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≤10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DFEBDD16-7E80-4D57-A571-E761092E108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24513"/>
                <a:ext cx="4572001" cy="584840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EA1D1B1B-E52F-428A-9F33-41E7E9EFA8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34500" y="1853446"/>
            <a:ext cx="4300115" cy="4195712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448C6C61-0534-4A89-9FBB-387A643481F8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55235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=3−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+2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−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≤3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65A961C1-808E-45E5-B7A0-D7D993F59A1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22766" y="1545605"/>
            <a:ext cx="3432421" cy="4961147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1E24677-1E38-48DB-BFCB-958CDCC81D41}"/>
                  </a:ext>
                </a:extLst>
              </p:cNvPr>
              <p:cNvSpPr/>
              <p:nvPr/>
            </p:nvSpPr>
            <p:spPr>
              <a:xfrm>
                <a:off x="4572000" y="1124513"/>
                <a:ext cx="4572001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−6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+11, 0≤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71E24677-1E38-48DB-BFCB-958CDCC81D4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24513"/>
                <a:ext cx="4572001" cy="338554"/>
              </a:xfrm>
              <a:prstGeom prst="rect">
                <a:avLst/>
              </a:prstGeom>
              <a:blipFill>
                <a:blip r:embed="rId5"/>
                <a:stretch>
                  <a:fillRect b="-3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>
            <a:extLst>
              <a:ext uri="{FF2B5EF4-FFF2-40B4-BE49-F238E27FC236}">
                <a16:creationId xmlns:a16="http://schemas.microsoft.com/office/drawing/2014/main" id="{0F082754-8EA6-42EF-85D2-7DB2B00A6DC4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717902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6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0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GB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584775"/>
              </a:xfrm>
              <a:prstGeom prst="rect">
                <a:avLst/>
              </a:prstGeom>
              <a:blipFill>
                <a:blip r:embed="rId2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Draw the curve given by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4,   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6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6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600" i="1">
                          <a:latin typeface="Cambria Math" panose="02040503050406030204" pitchFamily="18" charset="0"/>
                        </a:rPr>
                        <m:t>,   0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GB" sz="16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584775"/>
              </a:xfrm>
              <a:prstGeom prst="rect">
                <a:avLst/>
              </a:prstGeom>
              <a:blipFill>
                <a:blip r:embed="rId3"/>
                <a:stretch>
                  <a:fillRect l="-667" t="-3125" b="-1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124513"/>
                <a:ext cx="4572001" cy="607859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−4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GB" sz="1600" b="0" i="1" smtClean="0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=1,  1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≤7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124513"/>
                <a:ext cx="4572001" cy="60785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8A76B17-6020-4BE1-B883-0BF0374E4C9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78930" y="2105637"/>
            <a:ext cx="4358140" cy="435814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BAAF25-4997-4C17-9B18-CB2DF651798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6968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8.1) Parametric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8318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8.4) Points of intersection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15362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b="0" i="1" smtClean="0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+27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non-zero constant.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−6,0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value of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curve crosses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815882"/>
              </a:xfrm>
              <a:prstGeom prst="rect">
                <a:avLst/>
              </a:prstGeom>
              <a:blipFill>
                <a:blip r:embed="rId2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sSup>
                          <m:sSupPr>
                            <m:ctrlPr>
                              <a:rPr lang="en-GB" sz="1600" i="1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𝑡</m:t>
                            </m:r>
                          </m:e>
                          <m:sup>
                            <m:r>
                              <a:rPr lang="en-GB" sz="1600" i="1">
                                <a:latin typeface="Cambria Math" panose="02040503050406030204" pitchFamily="18" charset="0"/>
                              </a:rPr>
                              <m:t>3</m:t>
                            </m:r>
                          </m:sup>
                        </m:s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+8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a non-zero constant. 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−4,0</m:t>
                        </m:r>
                      </m:e>
                    </m:d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value of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the curve crosses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815882"/>
              </a:xfrm>
              <a:prstGeom prst="rect">
                <a:avLst/>
              </a:prstGeom>
              <a:blipFill>
                <a:blip r:embed="rId3"/>
                <a:stretch>
                  <a:fillRect l="-667" t="-1007" b="-33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2259923"/>
                <a:ext cx="4572000" cy="686213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(0,−4)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−8)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259923"/>
                <a:ext cx="4572000" cy="686213"/>
              </a:xfrm>
              <a:prstGeom prst="rect">
                <a:avLst/>
              </a:prstGeom>
              <a:blipFill>
                <a:blip r:embed="rId4"/>
                <a:stretch>
                  <a:fillRect l="-667" b="-116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E3E96646-5502-4C3D-BE30-4FA5C2D64EA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156695" y="2990676"/>
            <a:ext cx="3402609" cy="3720517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1F156119-0C0B-4CA2-A063-997E4BC0612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75554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=2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point(s) of intersection between the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−8=0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077218"/>
              </a:xfrm>
              <a:prstGeom prst="rect">
                <a:avLst/>
              </a:prstGeom>
              <a:blipFill>
                <a:blip r:embed="rId2"/>
                <a:stretch>
                  <a:fillRect l="-667" t="-1695" r="-667" b="-62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𝑡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i="1">
                        <a:latin typeface="Cambria Math" panose="02040503050406030204" pitchFamily="18" charset="0"/>
                      </a:rPr>
                      <m:t>,  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=4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,  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∈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point(s) of intersection between the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+4=0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077218"/>
              </a:xfrm>
              <a:prstGeom prst="rect">
                <a:avLst/>
              </a:prstGeom>
              <a:blipFill>
                <a:blip r:embed="rId3"/>
                <a:stretch>
                  <a:fillRect l="-667" t="-1705" r="-667" b="-681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644047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(4, −8)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644047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54F9956F-B03B-4E61-AC58-DC734D10E00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920143" y="2092230"/>
            <a:ext cx="3875714" cy="389993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A3DF0301-BDC9-475E-9160-F244D31EECC7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799979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733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point where the curve intersects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where the curve cuts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733423"/>
              </a:xfrm>
              <a:prstGeom prst="rect">
                <a:avLst/>
              </a:prstGeom>
              <a:blipFill>
                <a:blip r:embed="rId2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73342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400" i="1">
                                      <a:latin typeface="Cambria Math" panose="02040503050406030204" pitchFamily="18" charset="0"/>
                                    </a:rPr>
                                    <m:t>6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𝜋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a) Find the point where the curve intersects the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𝜋</m:t>
                        </m:r>
                      </m:e>
                      <m:sup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b) Find the coordinates of the points where the curve cuts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-axis.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733423"/>
              </a:xfrm>
              <a:prstGeom prst="rect">
                <a:avLst/>
              </a:prstGeom>
              <a:blipFill>
                <a:blip r:embed="rId3"/>
                <a:stretch>
                  <a:fillRect l="-667" t="-1056" b="-387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2188391"/>
                <a:ext cx="4572000" cy="88139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−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1+</m:t>
                            </m:r>
                            <m:rad>
                              <m:radPr>
                                <m:degHide m:val="on"/>
                                <m:ctrlP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3</m:t>
                                </m:r>
                              </m:e>
                            </m:rad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den>
                        </m:f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,</m:t>
                        </m:r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𝜋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25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144</m:t>
                            </m:r>
                          </m:den>
                        </m:f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</m:t>
                        </m:r>
                        <m:f>
                          <m:f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49</m:t>
                            </m:r>
                            <m:sSup>
                              <m:sSupPr>
                                <m:ctrlP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</m:ctrlPr>
                              </m:sSupPr>
                              <m:e>
                                <m:r>
                                  <a:rPr lang="en-GB" sz="1600" i="1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𝜋</m:t>
                                </m:r>
                              </m:e>
                              <m:sup>
                                <m:r>
                                  <a:rPr lang="en-GB" sz="1600" b="0" i="1" smtClean="0">
                                    <a:solidFill>
                                      <a:srgbClr val="FF0000"/>
                                    </a:solidFill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sup>
                            </m:sSup>
                          </m:num>
                          <m:den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144</m:t>
                            </m:r>
                          </m:den>
                        </m:f>
                      </m:e>
                    </m: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188391"/>
                <a:ext cx="4572000" cy="881395"/>
              </a:xfrm>
              <a:prstGeom prst="rect">
                <a:avLst/>
              </a:prstGeom>
              <a:blipFill>
                <a:blip r:embed="rId4"/>
                <a:stretch>
                  <a:fillRect l="-667" b="-137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35130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988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0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intercepts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988091"/>
              </a:xfrm>
              <a:prstGeom prst="rect">
                <a:avLst/>
              </a:prstGeom>
              <a:blipFill>
                <a:blip r:embed="rId2"/>
                <a:stretch>
                  <a:fillRect l="-667" t="-1852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98809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=1−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the coordinates of the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intercepts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988091"/>
              </a:xfrm>
              <a:prstGeom prst="rect">
                <a:avLst/>
              </a:prstGeom>
              <a:blipFill>
                <a:blip r:embed="rId3"/>
                <a:stretch>
                  <a:fillRect l="-667" t="-1852" b="-740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468101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(0, 3)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(1, 0)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468101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t="-5455" b="-2363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1927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straight line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 b="0" i="0" smtClean="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b="0" i="1" smtClean="0">
                            <a:latin typeface="Cambria Math" panose="02040503050406030204" pitchFamily="18" charset="0"/>
                          </a:rPr>
                          <m:t>4</m:t>
                        </m:r>
                      </m:e>
                    </m:func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equation for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b="0" i="1" smtClean="0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292662"/>
              </a:xfrm>
              <a:prstGeom prst="rect">
                <a:avLst/>
              </a:prstGeom>
              <a:blipFill>
                <a:blip r:embed="rId2"/>
                <a:stretch>
                  <a:fillRect l="-667" t="-1415" b="-51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29266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600" dirty="0">
                    <a:latin typeface="Candara" panose="020E0502030303020204" pitchFamily="34" charset="0"/>
                  </a:rPr>
                  <a:t>A curve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𝐶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is given by the parametric equations 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𝑒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−1,   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A straight line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passes through the points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𝐴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𝐵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where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func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6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600">
                            <a:latin typeface="Cambria Math" panose="02040503050406030204" pitchFamily="18" charset="0"/>
                          </a:rPr>
                          <m:t>ln</m:t>
                        </m:r>
                      </m:fName>
                      <m:e>
                        <m:r>
                          <a:rPr lang="en-GB" sz="1600" i="1"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func>
                    <m:r>
                      <a:rPr lang="en-GB" sz="1600" i="1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respectively.</a:t>
                </a:r>
              </a:p>
              <a:p>
                <a:r>
                  <a:rPr lang="en-GB" sz="1600" dirty="0">
                    <a:latin typeface="Candara" panose="020E0502030303020204" pitchFamily="34" charset="0"/>
                  </a:rPr>
                  <a:t>Find an equation for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𝑙</m:t>
                    </m:r>
                  </m:oMath>
                </a14:m>
                <a:r>
                  <a:rPr lang="en-GB" sz="1600" dirty="0">
                    <a:latin typeface="Candara" panose="020E0502030303020204" pitchFamily="34" charset="0"/>
                  </a:rPr>
                  <a:t> in the form </a:t>
                </a:r>
                <a14:m>
                  <m:oMath xmlns:m="http://schemas.openxmlformats.org/officeDocument/2006/math">
                    <m:r>
                      <a:rPr lang="en-GB" sz="1600" i="1">
                        <a:latin typeface="Cambria Math" panose="02040503050406030204" pitchFamily="18" charset="0"/>
                      </a:rPr>
                      <m:t>𝑎𝑥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𝑏𝑦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+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𝑐</m:t>
                    </m:r>
                    <m:r>
                      <a:rPr lang="en-GB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292662"/>
              </a:xfrm>
              <a:prstGeom prst="rect">
                <a:avLst/>
              </a:prstGeom>
              <a:blipFill>
                <a:blip r:embed="rId3"/>
                <a:stretch>
                  <a:fillRect l="-667" t="-1415" b="-51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/>
              <p:nvPr/>
            </p:nvSpPr>
            <p:spPr>
              <a:xfrm>
                <a:off x="4572000" y="1716102"/>
                <a:ext cx="4572000" cy="33855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"/>
                    </m:oMathParaPr>
                    <m:oMath xmlns:m="http://schemas.openxmlformats.org/officeDocument/2006/math"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−5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6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+1=0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C89FE778-46E2-4F2F-A6BE-C987CA8E0656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716102"/>
                <a:ext cx="4572000" cy="338554"/>
              </a:xfrm>
              <a:prstGeom prst="rect">
                <a:avLst/>
              </a:prstGeom>
              <a:blipFill>
                <a:blip r:embed="rId4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089955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8708571" cy="527222"/>
          </a:xfrm>
        </p:spPr>
        <p:txBody>
          <a:bodyPr/>
          <a:lstStyle/>
          <a:p>
            <a:r>
              <a:rPr lang="en-GB" dirty="0"/>
              <a:t>8.5) Modelling with parametric equations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38396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plane’s position at time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vertical distance travelled, relative to a fixed origin.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When the plane has travelled 500m horizontally, it has climbed 125m.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Given that the plane’s speed is 40 m s</a:t>
                </a:r>
                <a:r>
                  <a:rPr lang="en-GB" sz="1200" baseline="30000" dirty="0">
                    <a:latin typeface="Candara" panose="020E0502030303020204" pitchFamily="34" charset="0"/>
                  </a:rPr>
                  <a:t>-1</a:t>
                </a:r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a) find the parametric equations for the plane’s motion.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b) find the vertical height of the plane after 20 seconds.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c) show that the plane’s motion is a straight line.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d) explain why the domain of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200" i="1"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,  is not realistic.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492990"/>
              </a:xfrm>
              <a:prstGeom prst="rect">
                <a:avLst/>
              </a:prstGeom>
              <a:blipFill>
                <a:blip r:embed="rId2"/>
                <a:stretch>
                  <a:fillRect b="-9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200" dirty="0">
                    <a:latin typeface="Candara" panose="020E0502030303020204" pitchFamily="34" charset="0"/>
                  </a:rPr>
                  <a:t>A plane’s position at time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seconds after take-off can be modelled with the following parametric equations: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2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cos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2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200" i="1">
                              <a:latin typeface="Cambria Math" panose="02040503050406030204" pitchFamily="18" charset="0"/>
                            </a:rPr>
                            <m:t>𝑣</m:t>
                          </m:r>
                          <m:func>
                            <m:funcPr>
                              <m:ctrlPr>
                                <a:rPr lang="en-GB" sz="1200" i="1">
                                  <a:latin typeface="Cambria Math" panose="02040503050406030204" pitchFamily="18" charset="0"/>
                                </a:rPr>
                              </m:ctrlPr>
                            </m:funcPr>
                            <m:fName>
                              <m:r>
                                <m:rPr>
                                  <m:sty m:val="p"/>
                                </m:rPr>
                                <a:rPr lang="en-GB" sz="1200">
                                  <a:latin typeface="Cambria Math" panose="02040503050406030204" pitchFamily="18" charset="0"/>
                                </a:rPr>
                                <m:t>sin</m:t>
                              </m:r>
                            </m:fName>
                            <m:e>
                              <m:r>
                                <a:rPr lang="en-GB" sz="1200" i="1">
                                  <a:latin typeface="Cambria Math" panose="02040503050406030204" pitchFamily="18" charset="0"/>
                                </a:rPr>
                                <m:t>𝜃</m:t>
                              </m:r>
                            </m:e>
                          </m:func>
                        </m:e>
                      </m:d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GB" sz="1200">
                          <a:latin typeface="Cambria Math" panose="02040503050406030204" pitchFamily="18" charset="0"/>
                        </a:rPr>
                        <m:t>m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2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200" dirty="0">
                  <a:latin typeface="Candara" panose="020E0502030303020204" pitchFamily="34" charset="0"/>
                </a:endParaRP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𝑣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speed of the plane,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angle of elevation of its path,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horizontal distance travelled and </a:t>
                </a:r>
                <a14:m>
                  <m:oMath xmlns:m="http://schemas.openxmlformats.org/officeDocument/2006/math">
                    <m:r>
                      <a:rPr lang="en-GB" sz="12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200" dirty="0">
                    <a:latin typeface="Candara" panose="020E0502030303020204" pitchFamily="34" charset="0"/>
                  </a:rPr>
                  <a:t> is the vertical distance travelled, relative to a fixed origin.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When the plane has travelled 600m horizontally, it has climbed 120m.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Given that the plane’s speed is 50 m s</a:t>
                </a:r>
                <a:r>
                  <a:rPr lang="en-GB" sz="1200" baseline="30000" dirty="0">
                    <a:latin typeface="Candara" panose="020E0502030303020204" pitchFamily="34" charset="0"/>
                  </a:rPr>
                  <a:t>-1</a:t>
                </a:r>
                <a:r>
                  <a:rPr lang="en-GB" sz="1200" dirty="0">
                    <a:latin typeface="Candara" panose="020E0502030303020204" pitchFamily="34" charset="0"/>
                  </a:rPr>
                  <a:t>,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a) find the parametric equations for the plane’s motion.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b) find the vertical height of the plane after 10 seconds.</a:t>
                </a:r>
              </a:p>
              <a:p>
                <a:r>
                  <a:rPr lang="en-GB" sz="1200" dirty="0">
                    <a:latin typeface="Candara" panose="020E0502030303020204" pitchFamily="34" charset="0"/>
                  </a:rPr>
                  <a:t>c) show that the plane’s motion is a straight line.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308324"/>
              </a:xfrm>
              <a:prstGeom prst="rect">
                <a:avLst/>
              </a:prstGeom>
              <a:blipFill>
                <a:blip r:embed="rId3"/>
                <a:stretch>
                  <a:fillRect t="-265" b="-132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751273"/>
                <a:ext cx="4572000" cy="933974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=49.0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y</m:t>
                    </m:r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=9.80</m:t>
                    </m:r>
                    <m:r>
                      <m:rPr>
                        <m:sty m:val="p"/>
                      </m:rP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t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(3 sf)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98 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5</m:t>
                        </m:r>
                      </m:den>
                    </m:f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which is linear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751273"/>
                <a:ext cx="4572000" cy="933974"/>
              </a:xfrm>
              <a:prstGeom prst="rect">
                <a:avLst/>
              </a:prstGeom>
              <a:blipFill>
                <a:blip r:embed="rId4"/>
                <a:stretch>
                  <a:fillRect l="-667" t="-1948" b="-194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602430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24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=4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0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=6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243178"/>
              </a:xfrm>
              <a:prstGeom prst="rect">
                <a:avLst/>
              </a:prstGeom>
              <a:blipFill>
                <a:blip r:embed="rId2"/>
                <a:stretch>
                  <a:fillRect b="-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2431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The motion of a figure skater relative to a fixed origin,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𝑂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, at time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minutes is modelled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=8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20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=12</m:t>
                      </m:r>
                      <m:func>
                        <m:func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1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d>
                            <m:d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10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f>
                                <m:fPr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𝜋</m:t>
                                  </m:r>
                                </m:num>
                                <m:den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</m:func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≥0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are measured in metres.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figure skater at the beginning of his motion.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 where the figure skater intersects his own path.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coordinates of the points where the path of the figure skater crosses the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-axis.</a:t>
                </a:r>
              </a:p>
              <a:p>
                <a:pPr marL="342900" indent="-3429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Determine how long it takes the figure skater to complete one complete figure-of-eight motion.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243178"/>
              </a:xfrm>
              <a:prstGeom prst="rect">
                <a:avLst/>
              </a:prstGeom>
              <a:blipFill>
                <a:blip r:embed="rId3"/>
                <a:stretch>
                  <a:fillRect b="-81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4060272"/>
                <a:ext cx="4572000" cy="142859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𝑡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=0,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=8,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=−6</m:t>
                    </m:r>
                    <m:rad>
                      <m:radPr>
                        <m:degHide m:val="on"/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3</m:t>
                        </m:r>
                      </m:e>
                    </m:rad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(−4, 0)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0,−3.11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0,11.59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 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0,3.11</m:t>
                        </m:r>
                      </m:e>
                    </m:d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,</m:t>
                    </m:r>
                    <m:d>
                      <m:d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0,−11.59</m:t>
                        </m:r>
                      </m:e>
                    </m:d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 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d)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𝜋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5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minutes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=37.7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seconds (1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060272"/>
                <a:ext cx="4572000" cy="1428596"/>
              </a:xfrm>
              <a:prstGeom prst="rect">
                <a:avLst/>
              </a:prstGeom>
              <a:blipFill>
                <a:blip r:embed="rId4"/>
                <a:stretch>
                  <a:fillRect l="-667" b="-12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7" name="Picture 6">
            <a:extLst>
              <a:ext uri="{FF2B5EF4-FFF2-40B4-BE49-F238E27FC236}">
                <a16:creationId xmlns:a16="http://schemas.microsoft.com/office/drawing/2014/main" id="{16D537A4-BB6C-4876-8688-C200540C785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772985" y="2509604"/>
            <a:ext cx="1635119" cy="1648019"/>
          </a:xfrm>
          <a:prstGeom prst="rect">
            <a:avLst/>
          </a:prstGeom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3A1E672C-51DF-4EA8-B064-C28288DD786B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359506" y="2509603"/>
            <a:ext cx="1620598" cy="1648019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C0BD2782-FCEB-4401-AD34-5A075CD7244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7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56952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218527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A stone is thrown from the top of a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50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high cliff with an initial speed of </a:t>
                </a:r>
                <a14:m>
                  <m:oMath xmlns:m="http://schemas.openxmlformats.org/officeDocument/2006/math">
                    <m:r>
                      <a:rPr lang="en-GB" sz="1100" i="1" dirty="0" smtClean="0">
                        <a:latin typeface="Cambria Math" panose="02040503050406030204" pitchFamily="18" charset="0"/>
                      </a:rPr>
                      <m:t>5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GB" sz="1100" i="1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1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100" i="1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at an angle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30</m:t>
                    </m:r>
                    <m:r>
                      <a:rPr lang="en-GB" sz="11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above the horizontal. Its position after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seconds can be described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3</m:t>
                              </m:r>
                            </m:e>
                          </m:rad>
                        </m:num>
                        <m:den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1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1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100" i="1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i="1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1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100" i="1">
                              <a:latin typeface="Cambria Math" panose="02040503050406030204" pitchFamily="18" charset="0"/>
                            </a:rPr>
                            <m:t>+50</m:t>
                          </m:r>
                        </m:e>
                      </m:d>
                      <m:r>
                        <a:rPr lang="en-GB" sz="1100" i="1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i="1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1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horizontal distance,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vertical distance from the ground and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Given that the model is valid from the time the stone is thrown to the time it hits the ground,</a:t>
                </a: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100" i="1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horizontal distance travelled by the stone once it hits the ground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2185278"/>
              </a:xfrm>
              <a:prstGeom prst="rect">
                <a:avLst/>
              </a:prstGeom>
              <a:blipFill>
                <a:blip r:embed="rId2"/>
                <a:stretch>
                  <a:fillRect r="-133" b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218585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100" dirty="0">
                    <a:latin typeface="Candara" panose="020E0502030303020204" pitchFamily="34" charset="0"/>
                  </a:rPr>
                  <a:t>A stone is thrown from the top of a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25 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high cliff with an initial speed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5 </m:t>
                    </m:r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𝑚</m:t>
                    </m:r>
                    <m:sSup>
                      <m:sSupPr>
                        <m:ctrlPr>
                          <a:rPr lang="en-GB" sz="11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𝑠</m:t>
                        </m:r>
                      </m:e>
                      <m:sup>
                        <m:r>
                          <a:rPr lang="en-GB" sz="11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at an angle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45</m:t>
                    </m:r>
                    <m:r>
                      <a:rPr lang="en-GB" sz="11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above the horizontal. Its position after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𝑡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seconds can be described using the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ad>
                            <m:radPr>
                              <m:degHide m:val="on"/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e>
                          </m:rad>
                        </m:num>
                        <m:den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,    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ctrlPr>
                            <a:rPr lang="en-GB" sz="11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−4.9</m:t>
                          </m:r>
                          <m:sSup>
                            <m:sSup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</m:e>
                            <m:sup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f>
                            <m:fPr>
                              <m:ctrlP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ad>
                                <m:radPr>
                                  <m:degHide m:val="on"/>
                                  <m:ctrlP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lang="en-GB" sz="11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e>
                              </m:rad>
                            </m:num>
                            <m:den>
                              <m:r>
                                <a:rPr lang="en-GB" sz="11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den>
                          </m:f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100" b="0" i="1" smtClean="0">
                              <a:latin typeface="Cambria Math" panose="02040503050406030204" pitchFamily="18" charset="0"/>
                            </a:rPr>
                            <m:t>+25</m:t>
                          </m:r>
                        </m:e>
                      </m:d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𝑚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</a:rPr>
                        <m:t>,   0≤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1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𝑘</m:t>
                      </m:r>
                    </m:oMath>
                  </m:oMathPara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horizontal distance,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𝑦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the vertical distance from the ground and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GB" sz="1100" dirty="0">
                    <a:latin typeface="Candara" panose="020E0502030303020204" pitchFamily="34" charset="0"/>
                  </a:rPr>
                  <a:t> is a constant.</a:t>
                </a:r>
              </a:p>
              <a:p>
                <a:r>
                  <a:rPr lang="en-GB" sz="1100" dirty="0">
                    <a:latin typeface="Candara" panose="020E0502030303020204" pitchFamily="34" charset="0"/>
                  </a:rPr>
                  <a:t>Given that the model is valid from the time the stone is thrown to the time it hits the ground,</a:t>
                </a: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value of </a:t>
                </a:r>
                <a14:m>
                  <m:oMath xmlns:m="http://schemas.openxmlformats.org/officeDocument/2006/math">
                    <m:r>
                      <a:rPr lang="en-GB" sz="1100" b="0" i="1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endParaRPr lang="en-GB" sz="1100" dirty="0">
                  <a:latin typeface="Candara" panose="020E0502030303020204" pitchFamily="34" charset="0"/>
                </a:endParaRPr>
              </a:p>
              <a:p>
                <a:pPr marL="228600" indent="-228600">
                  <a:buAutoNum type="alphaLcParenR"/>
                </a:pPr>
                <a:r>
                  <a:rPr lang="en-GB" sz="1100" dirty="0">
                    <a:latin typeface="Candara" panose="020E0502030303020204" pitchFamily="34" charset="0"/>
                  </a:rPr>
                  <a:t>find the horizontal distance travelled by the stone once it hits the ground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2185855"/>
              </a:xfrm>
              <a:prstGeom prst="rect">
                <a:avLst/>
              </a:prstGeom>
              <a:blipFill>
                <a:blip r:embed="rId3"/>
                <a:stretch>
                  <a:fillRect r="-133" b="-11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/>
              <p:nvPr/>
            </p:nvSpPr>
            <p:spPr>
              <a:xfrm>
                <a:off x="4572000" y="2511016"/>
                <a:ext cx="4572000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=2.65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  <a:p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9.36 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𝑚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(2 dp)</a:t>
                </a:r>
              </a:p>
            </p:txBody>
          </p:sp>
        </mc:Choice>
        <mc:Fallback xmlns="">
          <p:sp>
            <p:nvSpPr>
              <p:cNvPr id="13" name="Rectangle 12">
                <a:extLst>
                  <a:ext uri="{FF2B5EF4-FFF2-40B4-BE49-F238E27FC236}">
                    <a16:creationId xmlns:a16="http://schemas.microsoft.com/office/drawing/2014/main" id="{2507DA73-C2D2-46BC-952C-9230E7B9C1D1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511016"/>
                <a:ext cx="4572000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915274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 −4&lt;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&lt;4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0438"/>
              </a:xfrm>
              <a:prstGeom prst="rect">
                <a:avLst/>
              </a:prstGeom>
              <a:blipFill>
                <a:blip r:embed="rId2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−3&lt;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&lt;3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00438"/>
              </a:xfrm>
              <a:prstGeom prst="rect">
                <a:avLst/>
              </a:prstGeom>
              <a:blipFill>
                <a:blip r:embed="rId3"/>
                <a:stretch>
                  <a:fillRect l="-400" t="-763" b="-343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903573"/>
                <a:ext cx="4572001" cy="121360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2</m:t>
                            </m:r>
                          </m:sup>
                        </m:sSup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4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−6&lt;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&lt;6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0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)&lt;9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c)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903573"/>
                <a:ext cx="4572001" cy="1213602"/>
              </a:xfrm>
              <a:prstGeom prst="rect">
                <a:avLst/>
              </a:prstGeom>
              <a:blipFill>
                <a:blip r:embed="rId4"/>
                <a:stretch>
                  <a:fillRect l="-667" b="-552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FF2FE335-D2D8-416B-A508-3512887E8C7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28550" y="2873798"/>
            <a:ext cx="3658898" cy="3627670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158EAF7C-EFD3-45E6-A64A-AAB80894A700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499247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577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+7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&gt;−4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577868"/>
              </a:xfrm>
              <a:prstGeom prst="rect">
                <a:avLst/>
              </a:prstGeom>
              <a:blipFill>
                <a:blip r:embed="rId2"/>
                <a:stretch>
                  <a:fillRect l="-400" t="-772" b="-347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57786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𝑡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+5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&gt;−2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577868"/>
              </a:xfrm>
              <a:prstGeom prst="rect">
                <a:avLst/>
              </a:prstGeom>
              <a:blipFill>
                <a:blip r:embed="rId3"/>
                <a:stretch>
                  <a:fillRect l="-400" t="-775" b="-387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969585"/>
                <a:ext cx="4572001" cy="1036438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f>
                      <m:fPr>
                        <m:ctrlP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sSup>
                          <m:sSupPr>
                            <m:ctrlP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𝑒</m:t>
                            </m:r>
                          </m:e>
                          <m:sup>
                            <m:r>
                              <a:rPr lang="en-GB" sz="1600" i="1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</m:sup>
                        </m:sSup>
                        <m:r>
                          <a:rPr lang="en-GB" sz="1600" i="1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+2</m:t>
                        </m:r>
                      </m:den>
                    </m:f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&gt;0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</a:t>
                </a: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0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0&lt;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(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)&lt;</m:t>
                    </m:r>
                    <m:f>
                      <m:f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3</m:t>
                        </m:r>
                      </m:den>
                    </m:f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</a:t>
                </a: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969585"/>
                <a:ext cx="4572001" cy="1036438"/>
              </a:xfrm>
              <a:prstGeom prst="rect">
                <a:avLst/>
              </a:prstGeom>
              <a:blipFill>
                <a:blip r:embed="rId4"/>
                <a:stretch>
                  <a:fillRect l="-667" b="-17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1932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i="0" smtClean="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−4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ln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&gt;0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The domain and range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830997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600" i="1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𝑒</m:t>
                        </m:r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𝑥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Domain: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     Range: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&gt;−1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830997"/>
              </a:xfrm>
              <a:prstGeom prst="rect">
                <a:avLst/>
              </a:prstGeom>
              <a:blipFill>
                <a:blip r:embed="rId5"/>
                <a:stretch>
                  <a:fillRect l="-667" t="-2206" b="-882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24982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6060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Cartesian equation of the curve is </a:t>
                </a:r>
                <a:endParaRPr lang="en-GB" sz="1400" b="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b="0" i="1" smtClean="0">
                                  <a:latin typeface="Cambria Math" panose="02040503050406030204" pitchFamily="18" charset="0"/>
                                </a:rPr>
                                <m:t>+3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606081"/>
              </a:xfrm>
              <a:prstGeom prst="rect">
                <a:avLst/>
              </a:prstGeom>
              <a:blipFill>
                <a:blip r:embed="rId2"/>
                <a:stretch>
                  <a:fillRect l="-400" t="-760" b="-30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61044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1−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den>
                      </m:f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Show that the Cartesian equation of the curve is </a:t>
                </a:r>
                <a:endParaRPr lang="en-GB" sz="1400" i="1" dirty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𝑎</m:t>
                          </m:r>
                          <m:sSup>
                            <m:sSup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</m:e>
                            <m:sup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𝑏𝑥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+</m:t>
                          </m:r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𝑐</m:t>
                          </m:r>
                        </m:num>
                        <m:den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  <m:d>
                            <m:dPr>
                              <m:ctrlPr>
                                <a:rPr lang="en-GB" sz="1400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GB" sz="1400" i="1">
                                  <a:latin typeface="Cambria Math" panose="02040503050406030204" pitchFamily="18" charset="0"/>
                                </a:rPr>
                                <m:t>+5</m:t>
                              </m:r>
                            </m:e>
                          </m:d>
                        </m:den>
                      </m:f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where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𝑐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are constants to be found.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610441"/>
              </a:xfrm>
              <a:prstGeom prst="rect">
                <a:avLst/>
              </a:prstGeom>
              <a:blipFill>
                <a:blip r:embed="rId3"/>
                <a:stretch>
                  <a:fillRect l="-400" t="-758" b="-303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2063281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algn="ctr"/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Shown</a:t>
                </a:r>
              </a:p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=5,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=30, 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𝑐</m:t>
                      </m:r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=75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2063281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t="-312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00530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6FD57A-7896-48B4-B078-61962DD83C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</p:spPr>
        <p:txBody>
          <a:bodyPr/>
          <a:lstStyle/>
          <a:p>
            <a:r>
              <a:rPr lang="en-GB" dirty="0"/>
              <a:t>8.2) Using trigonometric identities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7FA54DB-9701-44E0-BEF4-28B046789F37}"/>
              </a:ext>
            </a:extLst>
          </p:cNvPr>
          <p:cNvSpPr txBox="1"/>
          <p:nvPr/>
        </p:nvSpPr>
        <p:spPr>
          <a:xfrm>
            <a:off x="6975566" y="21895"/>
            <a:ext cx="21127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>
                <a:latin typeface="Candara" panose="020E0502030303020204" pitchFamily="34" charset="0"/>
                <a:hlinkClick r:id="rId2" action="ppaction://hlinksldjump"/>
              </a:rPr>
              <a:t>Chapter CONTENTS</a:t>
            </a:r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5790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2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3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  <a:endParaRPr lang="en-GB" sz="1400" b="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457200"/>
                <a:ext cx="4572000" cy="1384995"/>
              </a:xfrm>
              <a:prstGeom prst="rect">
                <a:avLst/>
              </a:prstGeom>
              <a:blipFill>
                <a:blip r:embed="rId2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+2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Find:</a:t>
                </a: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342900" indent="-342900">
                  <a:buAutoNum type="alphaLcParenR"/>
                </a:pPr>
                <a:r>
                  <a:rPr lang="en-GB" sz="1400" dirty="0">
                    <a:latin typeface="Candara" panose="020E0502030303020204" pitchFamily="34" charset="0"/>
                  </a:rPr>
                  <a:t>Sketch the curve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572000" cy="1384995"/>
              </a:xfrm>
              <a:prstGeom prst="rect">
                <a:avLst/>
              </a:prstGeom>
              <a:blipFill>
                <a:blip r:embed="rId3"/>
                <a:stretch>
                  <a:fillRect l="-400" t="-881" b="-3965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2000" y="1839963"/>
                <a:ext cx="4572001" cy="584775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−2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GB" sz="1600" b="0" i="1" smtClean="0">
                                <a:solidFill>
                                  <a:srgbClr val="FF0000"/>
                                </a:solidFill>
                                <a:latin typeface="Cambria Math" panose="02040503050406030204" pitchFamily="18" charset="0"/>
                              </a:rPr>
                              <m:t>+3</m:t>
                            </m:r>
                          </m:e>
                        </m:d>
                      </m:e>
                      <m:sup>
                        <m:r>
                          <a:rPr lang="en-GB" sz="1600" b="0" i="1" smtClean="0">
                            <a:solidFill>
                              <a:srgbClr val="FF0000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=1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  <a:p>
                <a:pPr>
                  <a:spcBef>
                    <a:spcPts val="0"/>
                  </a:spcBef>
                </a:pPr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b) Circle, radius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sz="1600" dirty="0">
                    <a:solidFill>
                      <a:srgbClr val="FF0000"/>
                    </a:solidFill>
                    <a:latin typeface="Candara" panose="020E0502030303020204" pitchFamily="34" charset="0"/>
                  </a:rPr>
                  <a:t>, centre </a:t>
                </a:r>
                <a14:m>
                  <m:oMath xmlns:m="http://schemas.openxmlformats.org/officeDocument/2006/math">
                    <m:r>
                      <a:rPr lang="en-GB" sz="1600" b="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</a:rPr>
                      <m:t>(2, −3)</m:t>
                    </m:r>
                  </m:oMath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1839963"/>
                <a:ext cx="4572001" cy="584775"/>
              </a:xfrm>
              <a:prstGeom prst="rect">
                <a:avLst/>
              </a:prstGeom>
              <a:blipFill>
                <a:blip r:embed="rId4"/>
                <a:stretch>
                  <a:fillRect l="-667" t="-3125" b="-125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0AC79699-9643-475A-A42D-8A3D9ED4493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91290" y="2607172"/>
            <a:ext cx="4133419" cy="4095556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D5917202-F3AD-4387-8189-A1F2593501A9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373613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1" y="457200"/>
                <a:ext cx="4639377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1" y="457200"/>
                <a:ext cx="4639377" cy="738664"/>
              </a:xfrm>
              <a:prstGeom prst="rect">
                <a:avLst/>
              </a:prstGeom>
              <a:blipFill>
                <a:blip r:embed="rId2"/>
                <a:stretch>
                  <a:fillRect l="-394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2000" y="454968"/>
                <a:ext cx="4639376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GB" sz="1400" dirty="0">
                    <a:latin typeface="Candara" panose="020E0502030303020204" pitchFamily="34" charset="0"/>
                  </a:rPr>
                  <a:t>A curve has parametric equations</a:t>
                </a: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=3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=2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𝑡</m:t>
                          </m:r>
                        </m:e>
                      </m:func>
                      <m:r>
                        <m:rPr>
                          <m:nor/>
                        </m:rPr>
                        <a:rPr lang="en-GB" sz="1400" dirty="0">
                          <a:latin typeface="Candara" panose="020E0502030303020204" pitchFamily="34" charset="0"/>
                        </a:rPr>
                        <m:t>,   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∈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ℝ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Find a Cartesian equation of the curve in the form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0" y="454968"/>
                <a:ext cx="4639376" cy="738664"/>
              </a:xfrm>
              <a:prstGeom prst="rect">
                <a:avLst/>
              </a:prstGeom>
              <a:blipFill>
                <a:blip r:embed="rId3"/>
                <a:stretch>
                  <a:fillRect l="-394" t="-1653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/>
              <p:nvPr/>
            </p:nvSpPr>
            <p:spPr>
              <a:xfrm>
                <a:off x="4571999" y="1274864"/>
                <a:ext cx="4572001" cy="57637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𝑥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GB" sz="1600" i="1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𝑦</m:t>
                                  </m:r>
                                </m:num>
                                <m:den>
                                  <m:r>
                                    <a:rPr lang="en-GB" sz="1600" i="1">
                                      <a:solidFill>
                                        <a:srgbClr val="FF0000"/>
                                      </a:solidFill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GB" sz="16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6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</m:t>
                      </m:r>
                    </m:oMath>
                  </m:oMathPara>
                </a14:m>
                <a:endParaRPr lang="en-GB" sz="1600" dirty="0">
                  <a:solidFill>
                    <a:srgbClr val="FF0000"/>
                  </a:solidFill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2" name="Rectangle 11">
                <a:extLst>
                  <a:ext uri="{FF2B5EF4-FFF2-40B4-BE49-F238E27FC236}">
                    <a16:creationId xmlns:a16="http://schemas.microsoft.com/office/drawing/2014/main" id="{46638367-ABFE-4436-B9AD-9F5B51FD83A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1999" y="1274864"/>
                <a:ext cx="4572001" cy="57637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8746AE05-AEC6-4DF5-AB1D-FB884F8C9B88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692315" y="1930240"/>
            <a:ext cx="4231186" cy="4226516"/>
          </a:xfrm>
          <a:prstGeom prst="rect">
            <a:avLst/>
          </a:prstGeom>
        </p:spPr>
      </p:pic>
      <p:sp>
        <p:nvSpPr>
          <p:cNvPr id="14" name="TextBox 13">
            <a:extLst>
              <a:ext uri="{FF2B5EF4-FFF2-40B4-BE49-F238E27FC236}">
                <a16:creationId xmlns:a16="http://schemas.microsoft.com/office/drawing/2014/main" id="{F9FC1D39-E4BF-453D-BF1A-F877F1B9D583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81799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63197977-E072-4D86-B79F-92CD692081A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0485C21-EA61-40F7-993C-7A41186B394F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62EF2531-2A10-4C64-A09D-F45CE72929B5}">
  <ds:schemaRefs>
    <ds:schemaRef ds:uri="78db98b4-7c56-4667-9532-fea666d1edab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openxmlformats.org/package/2006/metadata/core-properties"/>
    <ds:schemaRef ds:uri="http://purl.org/dc/terms/"/>
    <ds:schemaRef ds:uri="http://schemas.microsoft.com/office/2006/metadata/properties"/>
    <ds:schemaRef ds:uri="00eee050-7eda-4a68-8825-514e694f5f0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20805</TotalTime>
  <Words>3915</Words>
  <Application>Microsoft Office PowerPoint</Application>
  <PresentationFormat>On-screen Show (4:3)</PresentationFormat>
  <Paragraphs>308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Cambria Math</vt:lpstr>
      <vt:lpstr>Candara</vt:lpstr>
      <vt:lpstr>Office Theme</vt:lpstr>
      <vt:lpstr>8) Parametric equations</vt:lpstr>
      <vt:lpstr>8.1) Parametric equations</vt:lpstr>
      <vt:lpstr>PowerPoint Presentation</vt:lpstr>
      <vt:lpstr>PowerPoint Presentation</vt:lpstr>
      <vt:lpstr>PowerPoint Presentation</vt:lpstr>
      <vt:lpstr>PowerPoint Presentation</vt:lpstr>
      <vt:lpstr>8.2) Using trigonometric identities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8.3) Curve sketching</vt:lpstr>
      <vt:lpstr>PowerPoint Presentation</vt:lpstr>
      <vt:lpstr>PowerPoint Presentation</vt:lpstr>
      <vt:lpstr>PowerPoint Presentation</vt:lpstr>
      <vt:lpstr>8.4) Points of intersection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8.5) Modelling with parametric equations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530</cp:revision>
  <dcterms:created xsi:type="dcterms:W3CDTF">2020-05-18T02:11:06Z</dcterms:created>
  <dcterms:modified xsi:type="dcterms:W3CDTF">2021-09-04T10:08:23Z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