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4"/>
  </p:notesMasterIdLst>
  <p:handoutMasterIdLst>
    <p:handoutMasterId r:id="rId3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commentAuthors" Target="commentAuthors.xml"/><Relationship Id="rId669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517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6" Type="http://schemas.openxmlformats.org/officeDocument/2006/relationships/slide" Target="slide26.xml"/><Relationship Id="rId5" Type="http://schemas.openxmlformats.org/officeDocument/2006/relationships/slide" Target="slide20.xml"/><Relationship Id="rId4" Type="http://schemas.openxmlformats.org/officeDocument/2006/relationships/slide" Target="slide1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80.png"/><Relationship Id="rId2" Type="http://schemas.openxmlformats.org/officeDocument/2006/relationships/image" Target="../media/image867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00.png"/><Relationship Id="rId2" Type="http://schemas.openxmlformats.org/officeDocument/2006/relationships/image" Target="../media/image869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1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20.png"/><Relationship Id="rId2" Type="http://schemas.openxmlformats.org/officeDocument/2006/relationships/image" Target="../media/image871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73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5.png"/><Relationship Id="rId2" Type="http://schemas.openxmlformats.org/officeDocument/2006/relationships/image" Target="../media/image87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7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8.png"/><Relationship Id="rId2" Type="http://schemas.openxmlformats.org/officeDocument/2006/relationships/image" Target="../media/image87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79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1.png"/><Relationship Id="rId2" Type="http://schemas.openxmlformats.org/officeDocument/2006/relationships/image" Target="../media/image8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82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4.png"/><Relationship Id="rId2" Type="http://schemas.openxmlformats.org/officeDocument/2006/relationships/image" Target="../media/image883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88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0.png"/><Relationship Id="rId2" Type="http://schemas.openxmlformats.org/officeDocument/2006/relationships/image" Target="../media/image889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892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95.png"/><Relationship Id="rId2" Type="http://schemas.openxmlformats.org/officeDocument/2006/relationships/image" Target="../media/image894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89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0.png"/><Relationship Id="rId2" Type="http://schemas.openxmlformats.org/officeDocument/2006/relationships/image" Target="../media/image899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90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5.png"/><Relationship Id="rId2" Type="http://schemas.openxmlformats.org/officeDocument/2006/relationships/image" Target="../media/image904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8.png"/><Relationship Id="rId4" Type="http://schemas.openxmlformats.org/officeDocument/2006/relationships/image" Target="../media/image90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1.png"/><Relationship Id="rId2" Type="http://schemas.openxmlformats.org/officeDocument/2006/relationships/image" Target="../media/image89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9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5.png"/><Relationship Id="rId2" Type="http://schemas.openxmlformats.org/officeDocument/2006/relationships/image" Target="../media/image9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1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9.png"/><Relationship Id="rId2" Type="http://schemas.openxmlformats.org/officeDocument/2006/relationships/image" Target="../media/image9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20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2.png"/><Relationship Id="rId2" Type="http://schemas.openxmlformats.org/officeDocument/2006/relationships/image" Target="../media/image92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8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5.png"/><Relationship Id="rId7" Type="http://schemas.openxmlformats.org/officeDocument/2006/relationships/hyperlink" Target="https://www.desmos.com/" TargetMode="External"/><Relationship Id="rId2" Type="http://schemas.openxmlformats.org/officeDocument/2006/relationships/image" Target="../media/image92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926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10.png"/><Relationship Id="rId2" Type="http://schemas.openxmlformats.org/officeDocument/2006/relationships/image" Target="../media/image90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1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5.png"/><Relationship Id="rId2" Type="http://schemas.openxmlformats.org/officeDocument/2006/relationships/image" Target="../media/image625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1.png"/><Relationship Id="rId4" Type="http://schemas.openxmlformats.org/officeDocument/2006/relationships/image" Target="../media/image69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8.png"/><Relationship Id="rId2" Type="http://schemas.openxmlformats.org/officeDocument/2006/relationships/image" Target="../media/image85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5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1.png"/><Relationship Id="rId2" Type="http://schemas.openxmlformats.org/officeDocument/2006/relationships/image" Target="../media/image86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90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60.png"/><Relationship Id="rId2" Type="http://schemas.openxmlformats.org/officeDocument/2006/relationships/image" Target="../media/image69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6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4.png"/><Relationship Id="rId2" Type="http://schemas.openxmlformats.org/officeDocument/2006/relationships/image" Target="../media/image8630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90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8.png"/><Relationship Id="rId2" Type="http://schemas.openxmlformats.org/officeDocument/2006/relationships/image" Target="../media/image867.png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desmos.com/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8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8) Parametric equations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9947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8.1) Parametric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8.2) Using trigonometric identities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8.3) Curve sketching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8.4) Points of intersection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582017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8.5) Modelling with parametric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373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99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535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valid domain and range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535613"/>
              </a:xfrm>
              <a:prstGeom prst="rect">
                <a:avLst/>
              </a:prstGeom>
              <a:blipFill>
                <a:blip r:embed="rId2"/>
                <a:stretch>
                  <a:fillRect l="-400" t="-794"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5356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valid domain and range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535613"/>
              </a:xfrm>
              <a:prstGeom prst="rect">
                <a:avLst/>
              </a:prstGeom>
              <a:blipFill>
                <a:blip r:embed="rId3"/>
                <a:stretch>
                  <a:fillRect l="-400" t="-794"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839963"/>
                <a:ext cx="4572001" cy="8631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mbria Math" panose="02040503050406030204" pitchFamily="18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ad>
                      <m:radPr>
                        <m:degHide m:val="on"/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Domain: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Range: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)≤1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39963"/>
                <a:ext cx="4572001" cy="863185"/>
              </a:xfrm>
              <a:prstGeom prst="rect">
                <a:avLst/>
              </a:prstGeom>
              <a:blipFill>
                <a:blip r:embed="rId4"/>
                <a:stretch>
                  <a:fillRect l="-667" b="-9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66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 in the form </a:t>
                </a:r>
              </a:p>
              <a:p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, −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stating the value of the constant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54107"/>
              </a:xfrm>
              <a:prstGeom prst="rect">
                <a:avLst/>
              </a:prstGeom>
              <a:blipFill>
                <a:blip r:embed="rId2"/>
                <a:stretch>
                  <a:fillRect l="-400" t="-1274" b="-50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047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=1−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 in the form </a:t>
                </a:r>
              </a:p>
              <a:p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400" i="1">
                        <a:latin typeface="Cambria Math" panose="02040503050406030204" pitchFamily="18" charset="0"/>
                      </a:rPr>
                      <m:t>, −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stating the value of the constant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04726"/>
              </a:xfrm>
              <a:prstGeom prst="rect">
                <a:avLst/>
              </a:prstGeom>
              <a:blipFill>
                <a:blip r:embed="rId3"/>
                <a:stretch>
                  <a:fillRect l="-400" t="-1105" b="-497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839963"/>
                <a:ext cx="4572001" cy="4749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b="0" i="1" dirty="0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16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−2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≤2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)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39963"/>
                <a:ext cx="4572001" cy="474938"/>
              </a:xfrm>
              <a:prstGeom prst="rect">
                <a:avLst/>
              </a:prstGeom>
              <a:blipFill>
                <a:blip r:embed="rId4"/>
                <a:stretch>
                  <a:fillRect b="-51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8274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𝑐𝑜𝑠𝑒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−3,   0&lt;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state the domain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which the curve is defined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169551"/>
              </a:xfrm>
              <a:prstGeom prst="rect">
                <a:avLst/>
              </a:prstGeom>
              <a:blipFill>
                <a:blip r:embed="rId2"/>
                <a:stretch>
                  <a:fillRect l="-400" t="-1042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1695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cot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+2,   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𝑐𝑜𝑠𝑒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−2,   0&lt;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state the domain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which the curve is defined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169551"/>
              </a:xfrm>
              <a:prstGeom prst="rect">
                <a:avLst/>
              </a:prstGeom>
              <a:blipFill>
                <a:blip r:embed="rId3"/>
                <a:stretch>
                  <a:fillRect l="-400" t="-1047" b="-471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409075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+3, 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09075"/>
                <a:ext cx="4572001" cy="338554"/>
              </a:xfrm>
              <a:prstGeom prst="rect">
                <a:avLst/>
              </a:prstGeom>
              <a:blipFill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220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64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rad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=10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400" b="0" i="0" smtClean="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0</m:t>
                      </m:r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64055"/>
              </a:xfrm>
              <a:prstGeom prst="rect">
                <a:avLst/>
              </a:prstGeom>
              <a:blipFill>
                <a:blip r:embed="rId2"/>
                <a:stretch>
                  <a:fillRect l="-400" t="-1600"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640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4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0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64055"/>
              </a:xfrm>
              <a:prstGeom prst="rect">
                <a:avLst/>
              </a:prstGeom>
              <a:blipFill>
                <a:blip r:embed="rId3"/>
                <a:stretch>
                  <a:fillRect l="-400" t="-1600" b="-72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409075"/>
                <a:ext cx="4572001" cy="51238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d>
                        <m:d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1−</m:t>
                          </m:r>
                          <m:f>
                            <m:f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num>
                            <m:den>
                              <m: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09075"/>
                <a:ext cx="4572001" cy="512384"/>
              </a:xfrm>
              <a:prstGeom prst="rect">
                <a:avLst/>
              </a:prstGeom>
              <a:blipFill>
                <a:blip r:embed="rId4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201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21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state the domain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which the curve is defined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21580"/>
              </a:xfrm>
              <a:prstGeom prst="rect">
                <a:avLst/>
              </a:prstGeom>
              <a:blipFill>
                <a:blip r:embed="rId2"/>
                <a:stretch>
                  <a:fillRect l="-400" t="-922" b="-36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215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0&lt;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state the domain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for which the curve is defined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21580"/>
              </a:xfrm>
              <a:prstGeom prst="rect">
                <a:avLst/>
              </a:prstGeom>
              <a:blipFill>
                <a:blip r:embed="rId3"/>
                <a:stretch>
                  <a:fillRect l="-400" t="-926" b="-41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476653"/>
                <a:ext cx="4572001" cy="5533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12−3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−2&lt;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&lt;2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76653"/>
                <a:ext cx="4572001" cy="55335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482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889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5 </m:t>
                          </m:r>
                          <m:r>
                            <m:rPr>
                              <m:sty m:val="p"/>
                            </m:rP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0&lt;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889282"/>
              </a:xfrm>
              <a:prstGeom prst="rect">
                <a:avLst/>
              </a:prstGeom>
              <a:blipFill>
                <a:blip r:embed="rId2"/>
                <a:stretch>
                  <a:fillRect l="-400" t="-1370" b="-61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8892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GB" sz="14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40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d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0&lt;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889282"/>
              </a:xfrm>
              <a:prstGeom prst="rect">
                <a:avLst/>
              </a:prstGeom>
              <a:blipFill>
                <a:blip r:embed="rId3"/>
                <a:stretch>
                  <a:fillRect l="-400" t="-1370" b="-61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476653"/>
                <a:ext cx="4572001" cy="6172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16−</m:t>
                              </m:r>
                              <m:sSup>
                                <m:sSup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476653"/>
                <a:ext cx="4572001" cy="617285"/>
              </a:xfrm>
              <a:prstGeom prst="rect">
                <a:avLst/>
              </a:prstGeom>
              <a:blipFill>
                <a:blip r:embed="rId4"/>
                <a:stretch>
                  <a:fillRect b="-19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73941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8.3) Curve sketching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394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Draw the curve given by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Draw the curve given by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−1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≤5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FEBDD16-7E80-4D57-A571-E761092E108A}"/>
                  </a:ext>
                </a:extLst>
              </p:cNvPr>
              <p:cNvSpPr/>
              <p:nvPr/>
            </p:nvSpPr>
            <p:spPr>
              <a:xfrm>
                <a:off x="4572000" y="1124513"/>
                <a:ext cx="4572001" cy="58484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, −2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FEBDD16-7E80-4D57-A571-E761092E108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24513"/>
                <a:ext cx="4572001" cy="58484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EA1D1B1B-E52F-428A-9F33-41E7E9EFA80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4500" y="1853446"/>
            <a:ext cx="4300115" cy="419571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48C6C61-0534-4A89-9FBB-387A643481F8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52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Draw the curve given by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Draw the curve given by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=3−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−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≤3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65A961C1-808E-45E5-B7A0-D7D993F59A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2766" y="1545605"/>
            <a:ext cx="3432421" cy="496114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1E24677-1E38-48DB-BFCB-958CDCC81D41}"/>
                  </a:ext>
                </a:extLst>
              </p:cNvPr>
              <p:cNvSpPr/>
              <p:nvPr/>
            </p:nvSpPr>
            <p:spPr>
              <a:xfrm>
                <a:off x="4572000" y="1124513"/>
                <a:ext cx="4572001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+11, 0≤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1E24677-1E38-48DB-BFCB-958CDCC81D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24513"/>
                <a:ext cx="4572001" cy="338554"/>
              </a:xfrm>
              <a:prstGeom prst="rect">
                <a:avLst/>
              </a:prstGeom>
              <a:blipFill>
                <a:blip r:embed="rId5"/>
                <a:stretch>
                  <a:fillRect b="-3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0F082754-8EA6-42EF-85D2-7DB2B00A6DC4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790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Draw the curve given by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584775"/>
              </a:xfrm>
              <a:prstGeom prst="rect">
                <a:avLst/>
              </a:prstGeom>
              <a:blipFill>
                <a:blip r:embed="rId2"/>
                <a:stretch>
                  <a:fillRect l="-667" t="-3125"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Draw the curve given by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4,   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,   0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584775"/>
              </a:xfrm>
              <a:prstGeom prst="rect">
                <a:avLst/>
              </a:prstGeom>
              <a:blipFill>
                <a:blip r:embed="rId3"/>
                <a:stretch>
                  <a:fillRect l="-667" t="-3125" b="-1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/>
              <p:nvPr/>
            </p:nvSpPr>
            <p:spPr>
              <a:xfrm>
                <a:off x="4572000" y="1124513"/>
                <a:ext cx="4572001" cy="60785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−4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GB" sz="1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=1,  1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≤7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124513"/>
                <a:ext cx="4572001" cy="60785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8A76B17-6020-4BE1-B883-0BF0374E4C9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8930" y="2105637"/>
            <a:ext cx="4358140" cy="435814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5BAAF25-4997-4C17-9B18-CB2DF651798B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96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8.1) Parametric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31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8.4) Points of intersection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53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6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+27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 non-zero constant.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−6,0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find the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find the coordinates of the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the curve crosses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815882"/>
              </a:xfrm>
              <a:prstGeom prst="rect">
                <a:avLst/>
              </a:prstGeom>
              <a:blipFill>
                <a:blip r:embed="rId2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  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GB" sz="16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sup>
                            <m:r>
                              <a:rPr lang="en-GB" sz="1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+8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a non-zero constant.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−4,0</m:t>
                        </m:r>
                      </m:e>
                    </m: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find the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find the coordinates of the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the curve crosses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815882"/>
              </a:xfrm>
              <a:prstGeom prst="rect">
                <a:avLst/>
              </a:prstGeom>
              <a:blipFill>
                <a:blip r:embed="rId3"/>
                <a:stretch>
                  <a:fillRect l="-667" t="-1007" b="-33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/>
              <p:nvPr/>
            </p:nvSpPr>
            <p:spPr>
              <a:xfrm>
                <a:off x="4572000" y="2259923"/>
                <a:ext cx="4572000" cy="6862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(0,−4)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−8)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59923"/>
                <a:ext cx="4572000" cy="686213"/>
              </a:xfrm>
              <a:prstGeom prst="rect">
                <a:avLst/>
              </a:prstGeom>
              <a:blipFill>
                <a:blip r:embed="rId4"/>
                <a:stretch>
                  <a:fillRect l="-667" b="-116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E3E96646-5502-4C3D-BE30-4FA5C2D64EA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6695" y="2990676"/>
            <a:ext cx="3402609" cy="372051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F156119-0C0B-4CA2-A063-997E4BC06125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755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the point(s) of intersection between the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−8=0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077218"/>
              </a:xfrm>
              <a:prstGeom prst="rect">
                <a:avLst/>
              </a:prstGeom>
              <a:blipFill>
                <a:blip r:embed="rId2"/>
                <a:stretch>
                  <a:fillRect l="-667" t="-1695" r="-667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 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the point(s) of intersection between the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+4=0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77218"/>
              </a:xfrm>
              <a:prstGeom prst="rect">
                <a:avLst/>
              </a:prstGeom>
              <a:blipFill>
                <a:blip r:embed="rId3"/>
                <a:stretch>
                  <a:fillRect l="-667" t="-1705" r="-667" b="-681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/>
              <p:nvPr/>
            </p:nvSpPr>
            <p:spPr>
              <a:xfrm>
                <a:off x="4572000" y="1644047"/>
                <a:ext cx="45720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(4, −8)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44047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54F9956F-B03B-4E61-AC58-DC734D10E00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0143" y="2092230"/>
            <a:ext cx="3875714" cy="389993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3DF0301-BDC9-475E-9160-F244D31EECC7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99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733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Find the point where the curve intersects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Find the coordinates of the points where the curve cuts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733423"/>
              </a:xfrm>
              <a:prstGeom prst="rect">
                <a:avLst/>
              </a:prstGeom>
              <a:blipFill>
                <a:blip r:embed="rId2"/>
                <a:stretch>
                  <a:fillRect l="-667" t="-1056" b="-3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733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400" i="1"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a) Find the point where the curve intersects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b) Find the coordinates of the points where the curve cuts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733423"/>
              </a:xfrm>
              <a:prstGeom prst="rect">
                <a:avLst/>
              </a:prstGeom>
              <a:blipFill>
                <a:blip r:embed="rId3"/>
                <a:stretch>
                  <a:fillRect l="-667" t="-1056" b="-3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/>
              <p:nvPr/>
            </p:nvSpPr>
            <p:spPr>
              <a:xfrm>
                <a:off x="4572000" y="2188391"/>
                <a:ext cx="4572000" cy="8813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ad>
                              <m:radPr>
                                <m:degHide m:val="on"/>
                                <m:ctrlP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𝜋</m:t>
                            </m:r>
                          </m:e>
                          <m:sup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25</m:t>
                            </m:r>
                            <m:sSup>
                              <m:sSupPr>
                                <m:ctrl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144</m:t>
                            </m:r>
                          </m:den>
                        </m:f>
                      </m:e>
                    </m:d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</m:t>
                        </m:r>
                        <m:f>
                          <m:f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49</m:t>
                            </m:r>
                            <m:sSup>
                              <m:sSupPr>
                                <m:ctrlP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6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en-GB" sz="1600" b="0" i="1" smtClean="0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144</m:t>
                            </m:r>
                          </m:den>
                        </m:f>
                      </m:e>
                    </m:d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188391"/>
                <a:ext cx="4572000" cy="881395"/>
              </a:xfrm>
              <a:prstGeom prst="rect">
                <a:avLst/>
              </a:prstGeom>
              <a:blipFill>
                <a:blip r:embed="rId4"/>
                <a:stretch>
                  <a:fillRect l="-667" b="-13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351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988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−1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intercepts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988091"/>
              </a:xfrm>
              <a:prstGeom prst="rect">
                <a:avLst/>
              </a:prstGeom>
              <a:blipFill>
                <a:blip r:embed="rId2"/>
                <a:stretch>
                  <a:fillRect l="-667" t="-1852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9880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=1−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−1,   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coordinates of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intercepts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988091"/>
              </a:xfrm>
              <a:prstGeom prst="rect">
                <a:avLst/>
              </a:prstGeom>
              <a:blipFill>
                <a:blip r:embed="rId3"/>
                <a:stretch>
                  <a:fillRect l="-667" t="-1852" b="-74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/>
              <p:nvPr/>
            </p:nvSpPr>
            <p:spPr>
              <a:xfrm>
                <a:off x="4572000" y="1468101"/>
                <a:ext cx="45720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(0, 3)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(1, 0)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68101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 t="-5455" b="-2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019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+1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straight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the points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e>
                    </m:func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respectively.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an equation for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292662"/>
              </a:xfrm>
              <a:prstGeom prst="rect">
                <a:avLst/>
              </a:prstGeom>
              <a:blipFill>
                <a:blip r:embed="rId2"/>
                <a:stretch>
                  <a:fillRect l="-667" t="-1415" b="-51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292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given by the parametric equations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−1,   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straight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passes through the points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where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respectively.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an equation for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𝑙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in the form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292662"/>
              </a:xfrm>
              <a:prstGeom prst="rect">
                <a:avLst/>
              </a:prstGeom>
              <a:blipFill>
                <a:blip r:embed="rId3"/>
                <a:stretch>
                  <a:fillRect l="-667" t="-1415" b="-51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/>
              <p:nvPr/>
            </p:nvSpPr>
            <p:spPr>
              <a:xfrm>
                <a:off x="4572000" y="1716102"/>
                <a:ext cx="4572000" cy="33855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+1=0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C89FE778-46E2-4F2F-A6BE-C987CA8E06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716102"/>
                <a:ext cx="4572000" cy="338554"/>
              </a:xfrm>
              <a:prstGeom prst="rect">
                <a:avLst/>
              </a:prstGeom>
              <a:blipFill>
                <a:blip r:embed="rId4"/>
                <a:stretch>
                  <a:fillRect b="-109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8995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708571" cy="527222"/>
          </a:xfrm>
        </p:spPr>
        <p:txBody>
          <a:bodyPr/>
          <a:lstStyle/>
          <a:p>
            <a:r>
              <a:rPr lang="en-GB" dirty="0"/>
              <a:t>8.5) Modelling with parametric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39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492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Candara" panose="020E0502030303020204" pitchFamily="34" charset="0"/>
                  </a:rPr>
                  <a:t>A plane’s position at time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seconds after take-off can be modelled with the following parametric equations: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𝑣</m:t>
                          </m:r>
                          <m:func>
                            <m:func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2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2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r>
                        <a:rPr lang="en-GB" sz="1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20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𝑣</m:t>
                          </m:r>
                          <m:func>
                            <m:func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2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2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r>
                        <a:rPr lang="en-GB" sz="1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20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200" dirty="0"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is the speed of the plane,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is the angle of elevation of its path,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is the horizontal distance travelled and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is the vertical distance travelled, relative to a fixed origin.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When the plane has travelled 500m horizontally, it has climbed 125m.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Given that the plane’s speed is 40 m s</a:t>
                </a:r>
                <a:r>
                  <a:rPr lang="en-GB" sz="1200" baseline="30000" dirty="0">
                    <a:latin typeface="Candara" panose="020E0502030303020204" pitchFamily="34" charset="0"/>
                  </a:rPr>
                  <a:t>-1</a:t>
                </a:r>
                <a:endParaRPr lang="en-GB" sz="1200" dirty="0"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a) find the parametric equations for the plane’s motion.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b) find the vertical height of the plane after 20 seconds.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c) show that the plane’s motion is a straight line.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d) explain why the domain of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2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,  is not realistic.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492990"/>
              </a:xfrm>
              <a:prstGeom prst="rect">
                <a:avLst/>
              </a:prstGeom>
              <a:blipFill>
                <a:blip r:embed="rId2"/>
                <a:stretch>
                  <a:fillRect b="-9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200" dirty="0">
                    <a:latin typeface="Candara" panose="020E0502030303020204" pitchFamily="34" charset="0"/>
                  </a:rPr>
                  <a:t>A plane’s position at time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seconds after take-off can be modelled with the following parametric equations: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𝑣</m:t>
                          </m:r>
                          <m:func>
                            <m:func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20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GB" sz="12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r>
                        <a:rPr lang="en-GB" sz="1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20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>
                              <a:latin typeface="Cambria Math" panose="02040503050406030204" pitchFamily="18" charset="0"/>
                            </a:rPr>
                            <m:t>𝑣</m:t>
                          </m:r>
                          <m:func>
                            <m:func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sz="1200">
                                  <a:latin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GB" sz="1200" i="1"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</m:func>
                        </m:e>
                      </m:d>
                      <m:r>
                        <a:rPr lang="en-GB" sz="1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GB" sz="1200">
                          <a:latin typeface="Cambria Math" panose="02040503050406030204" pitchFamily="18" charset="0"/>
                        </a:rPr>
                        <m:t>m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2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200" dirty="0">
                  <a:latin typeface="Candara" panose="020E0502030303020204" pitchFamily="34" charset="0"/>
                </a:endParaRP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is the speed of the plane,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is the angle of elevation of its path,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is the horizontal distance travelled and </a:t>
                </a:r>
                <a14:m>
                  <m:oMath xmlns:m="http://schemas.openxmlformats.org/officeDocument/2006/math">
                    <m:r>
                      <a:rPr lang="en-GB" sz="12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200" dirty="0">
                    <a:latin typeface="Candara" panose="020E0502030303020204" pitchFamily="34" charset="0"/>
                  </a:rPr>
                  <a:t> is the vertical distance travelled, relative to a fixed origin.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When the plane has travelled 600m horizontally, it has climbed 120m.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Given that the plane’s speed is 50 m s</a:t>
                </a:r>
                <a:r>
                  <a:rPr lang="en-GB" sz="1200" baseline="30000" dirty="0">
                    <a:latin typeface="Candara" panose="020E0502030303020204" pitchFamily="34" charset="0"/>
                  </a:rPr>
                  <a:t>-1</a:t>
                </a:r>
                <a:r>
                  <a:rPr lang="en-GB" sz="1200" dirty="0">
                    <a:latin typeface="Candara" panose="020E0502030303020204" pitchFamily="34" charset="0"/>
                  </a:rPr>
                  <a:t>,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a) find the parametric equations for the plane’s motion.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b) find the vertical height of the plane after 10 seconds.</a:t>
                </a:r>
              </a:p>
              <a:p>
                <a:r>
                  <a:rPr lang="en-GB" sz="1200" dirty="0">
                    <a:latin typeface="Candara" panose="020E0502030303020204" pitchFamily="34" charset="0"/>
                  </a:rPr>
                  <a:t>c) show that the plane’s motion is a straight line.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308324"/>
              </a:xfrm>
              <a:prstGeom prst="rect">
                <a:avLst/>
              </a:prstGeom>
              <a:blipFill>
                <a:blip r:embed="rId3"/>
                <a:stretch>
                  <a:fillRect t="-265" b="-13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2751273"/>
                <a:ext cx="4572000" cy="93397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=49.0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y</m:t>
                    </m:r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=9.80</m:t>
                    </m:r>
                    <m:r>
                      <m:rPr>
                        <m:sty m:val="p"/>
                      </m:rP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t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98 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which is linear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751273"/>
                <a:ext cx="4572000" cy="933974"/>
              </a:xfrm>
              <a:prstGeom prst="rect">
                <a:avLst/>
              </a:prstGeom>
              <a:blipFill>
                <a:blip r:embed="rId4"/>
                <a:stretch>
                  <a:fillRect l="-667" t="-1948" b="-19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024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243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Candara" panose="020E0502030303020204" pitchFamily="34" charset="0"/>
                  </a:rPr>
                  <a:t>The motion of a figure skater relative to a fixed origin,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minutes is modelled using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=4</m:t>
                      </m:r>
                      <m:func>
                        <m:funcPr>
                          <m:ctrlPr>
                            <a:rPr lang="en-GB" sz="11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1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=6</m:t>
                      </m:r>
                      <m:func>
                        <m:funcPr>
                          <m:ctrlPr>
                            <a:rPr lang="en-GB" sz="11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>
                                <a:rPr lang="en-GB" sz="11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1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100" dirty="0">
                  <a:latin typeface="Candara" panose="020E0502030303020204" pitchFamily="34" charset="0"/>
                </a:endParaRP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are measured in metres.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coordinates of the figure skater at the beginning of his motion.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coordinates of the point where the figure skater intersects his own path.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coordinates of the points where the path of the figure skater crosses the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-axis.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Determine how long it takes the figure skater to complete one complete figure-of-eight motion.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243178"/>
              </a:xfrm>
              <a:prstGeom prst="rect">
                <a:avLst/>
              </a:prstGeom>
              <a:blipFill>
                <a:blip r:embed="rId2"/>
                <a:stretch>
                  <a:fillRect b="-8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243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Candara" panose="020E0502030303020204" pitchFamily="34" charset="0"/>
                  </a:rPr>
                  <a:t>The motion of a figure skater relative to a fixed origin,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, at time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minutes is modelled using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=8</m:t>
                      </m:r>
                      <m:func>
                        <m:funcPr>
                          <m:ctrlPr>
                            <a:rPr lang="en-GB" sz="11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20</m:t>
                          </m:r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1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=12</m:t>
                      </m:r>
                      <m:func>
                        <m:funcPr>
                          <m:ctrlPr>
                            <a:rPr lang="en-GB" sz="11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1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100" i="1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  <m:r>
                                <a:rPr lang="en-GB" sz="11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1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</m:func>
                      <m:r>
                        <a:rPr lang="en-GB" sz="11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GB" sz="1100" dirty="0">
                  <a:latin typeface="Candara" panose="020E0502030303020204" pitchFamily="34" charset="0"/>
                </a:endParaRP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are measured in metres.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coordinates of the figure skater at the beginning of his motion.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coordinates of the point where the figure skater intersects his own path.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coordinates of the points where the path of the figure skater crosses the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-axis.</a:t>
                </a:r>
              </a:p>
              <a:p>
                <a:pPr marL="342900" indent="-3429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Determine how long it takes the figure skater to complete one complete figure-of-eight motion.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243178"/>
              </a:xfrm>
              <a:prstGeom prst="rect">
                <a:avLst/>
              </a:prstGeom>
              <a:blipFill>
                <a:blip r:embed="rId3"/>
                <a:stretch>
                  <a:fillRect b="-8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4060272"/>
                <a:ext cx="4572000" cy="14285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=8,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=−6</m:t>
                    </m:r>
                    <m:rad>
                      <m:radPr>
                        <m:degHide m:val="on"/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(−4, 0)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0,−3.11</m:t>
                        </m:r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0,11.59</m:t>
                        </m:r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0,3.11</m:t>
                        </m:r>
                      </m:e>
                    </m:d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0,−11.59</m:t>
                        </m:r>
                      </m:e>
                    </m:d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 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minutes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=37.7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seconds (1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060272"/>
                <a:ext cx="4572000" cy="1428596"/>
              </a:xfrm>
              <a:prstGeom prst="rect">
                <a:avLst/>
              </a:prstGeom>
              <a:blipFill>
                <a:blip r:embed="rId4"/>
                <a:stretch>
                  <a:fillRect l="-667" b="-12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16D537A4-BB6C-4876-8688-C200540C78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2985" y="2509604"/>
            <a:ext cx="1635119" cy="164801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A1E672C-51DF-4EA8-B064-C28288DD786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59506" y="2509603"/>
            <a:ext cx="1620598" cy="164801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0BD2782-FCEB-4401-AD34-5A075CD7244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7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695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2185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Candara" panose="020E0502030303020204" pitchFamily="34" charset="0"/>
                  </a:rPr>
                  <a:t>A stone is thrown from the top of a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50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high cliff with an initial speed of </a:t>
                </a:r>
                <a14:m>
                  <m:oMath xmlns:m="http://schemas.openxmlformats.org/officeDocument/2006/math">
                    <m:r>
                      <a:rPr lang="en-GB" sz="110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1100" i="1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1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100" i="1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100" i="1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at an angle of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sz="1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above the horizontal. Its position after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seconds can be described using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1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1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−4.9</m:t>
                          </m:r>
                          <m:sSup>
                            <m:sSup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1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i="1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11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100" i="1">
                              <a:latin typeface="Cambria Math" panose="02040503050406030204" pitchFamily="18" charset="0"/>
                            </a:rPr>
                            <m:t>+50</m:t>
                          </m:r>
                        </m:e>
                      </m:d>
                      <m:r>
                        <a:rPr lang="en-GB" sz="1100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1100" i="1">
                          <a:latin typeface="Cambria Math" panose="02040503050406030204" pitchFamily="18" charset="0"/>
                        </a:rPr>
                        <m:t>,   0≤</m:t>
                      </m:r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1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100" dirty="0">
                  <a:latin typeface="Candara" panose="020E0502030303020204" pitchFamily="34" charset="0"/>
                </a:endParaRP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the horizontal distance,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the vertical distance from the ground and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a constant.</a:t>
                </a: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Given that the model is valid from the time the stone is thrown to the time it hits the ground,</a:t>
                </a:r>
              </a:p>
              <a:p>
                <a:pPr marL="228600" indent="-2286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100" i="1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1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horizontal distance travelled by the stone once it hits the ground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2185278"/>
              </a:xfrm>
              <a:prstGeom prst="rect">
                <a:avLst/>
              </a:prstGeom>
              <a:blipFill>
                <a:blip r:embed="rId2"/>
                <a:stretch>
                  <a:fillRect r="-133" b="-11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21858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100" dirty="0">
                    <a:latin typeface="Candara" panose="020E0502030303020204" pitchFamily="34" charset="0"/>
                  </a:rPr>
                  <a:t>A stone is thrown from the top of a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25 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high cliff with an initial speed of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5 </m:t>
                    </m:r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1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1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at an angle of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45</m:t>
                    </m:r>
                    <m:r>
                      <a:rPr lang="en-GB" sz="1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above the horizontal. Its position after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seconds can be described using the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,    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GB" sz="11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−4.9</m:t>
                          </m:r>
                          <m:sSup>
                            <m:sSupPr>
                              <m:ctrlP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  <m:rad>
                                <m:radPr>
                                  <m:degHide m:val="on"/>
                                  <m:ctrlP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GB" sz="11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GB" sz="11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100" b="0" i="1" smtClean="0">
                              <a:latin typeface="Cambria Math" panose="02040503050406030204" pitchFamily="18" charset="0"/>
                            </a:rPr>
                            <m:t>+25</m:t>
                          </m:r>
                        </m:e>
                      </m:d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</a:rPr>
                        <m:t>,   0≤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1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GB" sz="1100" dirty="0">
                  <a:latin typeface="Candara" panose="020E0502030303020204" pitchFamily="34" charset="0"/>
                </a:endParaRP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the horizontal distance,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the vertical distance from the ground and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GB" sz="1100" dirty="0">
                    <a:latin typeface="Candara" panose="020E0502030303020204" pitchFamily="34" charset="0"/>
                  </a:rPr>
                  <a:t> is a constant.</a:t>
                </a:r>
              </a:p>
              <a:p>
                <a:r>
                  <a:rPr lang="en-GB" sz="1100" dirty="0">
                    <a:latin typeface="Candara" panose="020E0502030303020204" pitchFamily="34" charset="0"/>
                  </a:rPr>
                  <a:t>Given that the model is valid from the time the stone is thrown to the time it hits the ground,</a:t>
                </a:r>
              </a:p>
              <a:p>
                <a:pPr marL="228600" indent="-2286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value of </a:t>
                </a:r>
                <a14:m>
                  <m:oMath xmlns:m="http://schemas.openxmlformats.org/officeDocument/2006/math">
                    <m:r>
                      <a:rPr lang="en-GB" sz="11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GB" sz="1100" dirty="0">
                  <a:latin typeface="Candara" panose="020E0502030303020204" pitchFamily="34" charset="0"/>
                </a:endParaRPr>
              </a:p>
              <a:p>
                <a:pPr marL="228600" indent="-228600">
                  <a:buAutoNum type="alphaLcParenR"/>
                </a:pPr>
                <a:r>
                  <a:rPr lang="en-GB" sz="1100" dirty="0">
                    <a:latin typeface="Candara" panose="020E0502030303020204" pitchFamily="34" charset="0"/>
                  </a:rPr>
                  <a:t>find the horizontal distance travelled by the stone once it hits the ground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2185855"/>
              </a:xfrm>
              <a:prstGeom prst="rect">
                <a:avLst/>
              </a:prstGeom>
              <a:blipFill>
                <a:blip r:embed="rId3"/>
                <a:stretch>
                  <a:fillRect r="-133" b="-11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/>
              <p:nvPr/>
            </p:nvSpPr>
            <p:spPr>
              <a:xfrm>
                <a:off x="4572000" y="2511016"/>
                <a:ext cx="45720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=2.65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  <a:p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9.36 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(2 dp)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2507DA73-C2D2-46BC-952C-9230E7B9C1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511016"/>
                <a:ext cx="4572000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152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,   −4&lt;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&lt;4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domain and range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b="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the curve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600438"/>
              </a:xfrm>
              <a:prstGeom prst="rect">
                <a:avLst/>
              </a:prstGeom>
              <a:blipFill>
                <a:blip r:embed="rId2"/>
                <a:stretch>
                  <a:fillRect l="-400" t="-760" b="-3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6004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−3&lt;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&lt;3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domain and range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the curve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600438"/>
              </a:xfrm>
              <a:prstGeom prst="rect">
                <a:avLst/>
              </a:prstGeom>
              <a:blipFill>
                <a:blip r:embed="rId3"/>
                <a:stretch>
                  <a:fillRect l="-400" t="-763" b="-34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903573"/>
                <a:ext cx="4572001" cy="121360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Domain: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−6&lt;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&lt;6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Range: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)&lt;9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c) 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903573"/>
                <a:ext cx="4572001" cy="1213602"/>
              </a:xfrm>
              <a:prstGeom prst="rect">
                <a:avLst/>
              </a:prstGeom>
              <a:blipFill>
                <a:blip r:embed="rId4"/>
                <a:stretch>
                  <a:fillRect l="-667" b="-552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FF2FE335-D2D8-416B-A508-3512887E8C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8550" y="2873798"/>
            <a:ext cx="3658898" cy="362767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158EAF7C-EFD3-45E6-A64A-AAB80894A70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9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577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+7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&gt;−4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domain and range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577868"/>
              </a:xfrm>
              <a:prstGeom prst="rect">
                <a:avLst/>
              </a:prstGeom>
              <a:blipFill>
                <a:blip r:embed="rId2"/>
                <a:stretch>
                  <a:fillRect l="-400" t="-772" b="-347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5778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+5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&gt;−2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domain and range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577868"/>
              </a:xfrm>
              <a:prstGeom prst="rect">
                <a:avLst/>
              </a:prstGeom>
              <a:blipFill>
                <a:blip r:embed="rId3"/>
                <a:stretch>
                  <a:fillRect l="-400" t="-775" b="-38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969585"/>
                <a:ext cx="4572001" cy="103643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p>
                        </m:sSup>
                        <m:r>
                          <a:rPr lang="en-GB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+2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Domain: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</a:t>
                </a: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Range: </a:t>
                </a:r>
                <a14:m>
                  <m:oMath xmlns:m="http://schemas.openxmlformats.org/officeDocument/2006/math">
                    <m:r>
                      <a:rPr lang="en-GB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0&lt;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)&lt;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69585"/>
                <a:ext cx="4572001" cy="1036438"/>
              </a:xfrm>
              <a:prstGeom prst="rect">
                <a:avLst/>
              </a:prstGeom>
              <a:blipFill>
                <a:blip r:embed="rId4"/>
                <a:stretch>
                  <a:fillRect l="-667" b="-17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1932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domain and range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881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The domain and range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400" t="-881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839963"/>
                <a:ext cx="457200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Domain: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ℝ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    Range: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&gt;−1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39963"/>
                <a:ext cx="4572001" cy="830997"/>
              </a:xfrm>
              <a:prstGeom prst="rect">
                <a:avLst/>
              </a:prstGeom>
              <a:blipFill>
                <a:blip r:embed="rId5"/>
                <a:stretch>
                  <a:fillRect l="-667" t="-2206"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249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6060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Show that the Cartesian equation of the curve is </a:t>
                </a:r>
                <a:endParaRPr lang="en-GB" sz="1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𝑏𝑥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  <m:t>+3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constants to be found.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606081"/>
              </a:xfrm>
              <a:prstGeom prst="rect">
                <a:avLst/>
              </a:prstGeom>
              <a:blipFill>
                <a:blip r:embed="rId2"/>
                <a:stretch>
                  <a:fillRect l="-400" t="-760" b="-30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6104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1400" i="1">
                          <a:latin typeface="Cambria Math" panose="02040503050406030204" pitchFamily="18" charset="0"/>
                        </a:rPr>
                        <m:t>,  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Show that the Cartesian equation of the curve is </a:t>
                </a:r>
                <a:endParaRPr lang="en-GB" sz="140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𝑎</m:t>
                          </m:r>
                          <m:sSup>
                            <m:sSup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𝑏𝑥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en-GB" sz="1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GB" sz="1400" i="1">
                                  <a:latin typeface="Cambria Math" panose="02040503050406030204" pitchFamily="18" charset="0"/>
                                </a:rPr>
                                <m:t>+5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are constants to be found.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610441"/>
              </a:xfrm>
              <a:prstGeom prst="rect">
                <a:avLst/>
              </a:prstGeom>
              <a:blipFill>
                <a:blip r:embed="rId3"/>
                <a:stretch>
                  <a:fillRect l="-400" t="-758" b="-30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2063281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=5, 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=30, 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=75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63281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t="-31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005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8.2) Using trigonometric identities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90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2</m:t>
                      </m:r>
                      <m:r>
                        <m:rPr>
                          <m:nor/>
                        </m:rPr>
                        <a:rPr lang="en-GB" sz="1400" dirty="0">
                          <a:latin typeface="Candara" panose="020E0502030303020204" pitchFamily="34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3</m:t>
                      </m:r>
                      <m:r>
                        <m:rPr>
                          <m:nor/>
                        </m:rPr>
                        <a:rPr lang="en-GB" sz="1400" dirty="0">
                          <a:latin typeface="Candara" panose="020E0502030303020204" pitchFamily="34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the curve</a:t>
                </a:r>
                <a:endParaRPr lang="en-GB" sz="1400" b="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1384995"/>
              </a:xfrm>
              <a:prstGeom prst="rect">
                <a:avLst/>
              </a:prstGeom>
              <a:blipFill>
                <a:blip r:embed="rId2"/>
                <a:stretch>
                  <a:fillRect l="-400" t="-881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+2</m:t>
                      </m:r>
                      <m:r>
                        <m:rPr>
                          <m:nor/>
                        </m:rPr>
                        <a:rPr lang="en-GB" sz="1400" dirty="0">
                          <a:latin typeface="Candara" panose="020E0502030303020204" pitchFamily="34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4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m:rPr>
                          <m:nor/>
                        </m:rPr>
                        <a:rPr lang="en-GB" sz="1400" dirty="0">
                          <a:latin typeface="Candara" panose="020E0502030303020204" pitchFamily="34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Find:</a:t>
                </a: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pPr marL="342900" indent="-342900">
                  <a:buAutoNum type="alphaLcParenR"/>
                </a:pPr>
                <a:r>
                  <a:rPr lang="en-GB" sz="1400" dirty="0">
                    <a:latin typeface="Candara" panose="020E0502030303020204" pitchFamily="34" charset="0"/>
                  </a:rPr>
                  <a:t>Sketch the curve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384995"/>
              </a:xfrm>
              <a:prstGeom prst="rect">
                <a:avLst/>
              </a:prstGeom>
              <a:blipFill>
                <a:blip r:embed="rId3"/>
                <a:stretch>
                  <a:fillRect l="-400" t="-881" b="-39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2000" y="1839963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−2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GB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+3</m:t>
                            </m:r>
                          </m:e>
                        </m:d>
                      </m:e>
                      <m:sup>
                        <m:r>
                          <a:rPr lang="en-GB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>
                  <a:spcBef>
                    <a:spcPts val="0"/>
                  </a:spcBef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b) Circle, radius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, centre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(2, −3)</m:t>
                    </m:r>
                  </m:oMath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839963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667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AC79699-9643-475A-A42D-8A3D9ED449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91290" y="2607172"/>
            <a:ext cx="4133419" cy="409555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D5917202-F3AD-4387-8189-A1F2593501A9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3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1" y="457200"/>
                <a:ext cx="4639377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m:rPr>
                          <m:nor/>
                        </m:rPr>
                        <a:rPr lang="en-GB" sz="1400" dirty="0">
                          <a:latin typeface="Candara" panose="020E0502030303020204" pitchFamily="34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m:rPr>
                          <m:nor/>
                        </m:rPr>
                        <a:rPr lang="en-GB" sz="1400" dirty="0">
                          <a:latin typeface="Candara" panose="020E0502030303020204" pitchFamily="34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57200"/>
                <a:ext cx="4639377" cy="738664"/>
              </a:xfrm>
              <a:prstGeom prst="rect">
                <a:avLst/>
              </a:prstGeom>
              <a:blipFill>
                <a:blip r:embed="rId2"/>
                <a:stretch>
                  <a:fillRect l="-394"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639376" cy="7386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curve has parametric equations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=3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m:rPr>
                          <m:nor/>
                        </m:rPr>
                        <a:rPr lang="en-GB" sz="1400" dirty="0">
                          <a:latin typeface="Candara" panose="020E0502030303020204" pitchFamily="34" charset="0"/>
                        </a:rPr>
                        <m:t>,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40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4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m:rPr>
                          <m:nor/>
                        </m:rPr>
                        <a:rPr lang="en-GB" sz="1400" dirty="0">
                          <a:latin typeface="Candara" panose="020E0502030303020204" pitchFamily="34" charset="0"/>
                        </a:rPr>
                        <m:t>,   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GB" sz="1400" i="1">
                          <a:latin typeface="Cambria Math" panose="02040503050406030204" pitchFamily="18" charset="0"/>
                        </a:rPr>
                        <m:t>ℝ</m:t>
                      </m:r>
                    </m:oMath>
                  </m:oMathPara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Find a Cartesian equation of the curve in the form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639376" cy="738664"/>
              </a:xfrm>
              <a:prstGeom prst="rect">
                <a:avLst/>
              </a:prstGeom>
              <a:blipFill>
                <a:blip r:embed="rId3"/>
                <a:stretch>
                  <a:fillRect l="-394" t="-1653" b="-74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/>
              <p:nvPr/>
            </p:nvSpPr>
            <p:spPr>
              <a:xfrm>
                <a:off x="4571999" y="1274864"/>
                <a:ext cx="4572001" cy="5763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num>
                                <m:den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num>
                                <m:den>
                                  <m:r>
                                    <a:rPr lang="en-GB" sz="1600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46638367-ABFE-4436-B9AD-9F5B51FD83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74864"/>
                <a:ext cx="4572001" cy="57637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>
            <a:extLst>
              <a:ext uri="{FF2B5EF4-FFF2-40B4-BE49-F238E27FC236}">
                <a16:creationId xmlns:a16="http://schemas.microsoft.com/office/drawing/2014/main" id="{8746AE05-AEC6-4DF5-AB1D-FB884F8C9B8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2315" y="1930240"/>
            <a:ext cx="4231186" cy="422651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9FC1D39-E4BF-453D-BF1A-F877F1B9D583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6"/>
              </a:rPr>
              <a:t>https://www.desmos.com/</a:t>
            </a:r>
            <a:endParaRPr lang="en-GB" sz="2400" dirty="0">
              <a:latin typeface="Candara" panose="020E0502030303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8179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2EF2531-2A10-4C64-A09D-F45CE72929B5}">
  <ds:schemaRefs>
    <ds:schemaRef ds:uri="78db98b4-7c56-4667-9532-fea666d1edab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00eee050-7eda-4a68-8825-514e694f5f09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20805</TotalTime>
  <Words>3915</Words>
  <Application>Microsoft Office PowerPoint</Application>
  <PresentationFormat>On-screen Show (4:3)</PresentationFormat>
  <Paragraphs>308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Cambria Math</vt:lpstr>
      <vt:lpstr>Candara</vt:lpstr>
      <vt:lpstr>Office Theme</vt:lpstr>
      <vt:lpstr>8) Parametric equations</vt:lpstr>
      <vt:lpstr>8.1) Parametric equations</vt:lpstr>
      <vt:lpstr>PowerPoint Presentation</vt:lpstr>
      <vt:lpstr>PowerPoint Presentation</vt:lpstr>
      <vt:lpstr>PowerPoint Presentation</vt:lpstr>
      <vt:lpstr>PowerPoint Presentation</vt:lpstr>
      <vt:lpstr>8.2) Using trigonometric identities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8.3) Curve sketching</vt:lpstr>
      <vt:lpstr>PowerPoint Presentation</vt:lpstr>
      <vt:lpstr>PowerPoint Presentation</vt:lpstr>
      <vt:lpstr>PowerPoint Presentation</vt:lpstr>
      <vt:lpstr>8.4) Points of intersection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8.5) Modelling with parametric equations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530</cp:revision>
  <dcterms:created xsi:type="dcterms:W3CDTF">2020-05-18T02:11:06Z</dcterms:created>
  <dcterms:modified xsi:type="dcterms:W3CDTF">2021-09-04T10:08:23Z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