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3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35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9.png"/><Relationship Id="rId2" Type="http://schemas.openxmlformats.org/officeDocument/2006/relationships/image" Target="../media/image5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2.png"/><Relationship Id="rId2" Type="http://schemas.openxmlformats.org/officeDocument/2006/relationships/image" Target="../media/image5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5.png"/><Relationship Id="rId2" Type="http://schemas.openxmlformats.org/officeDocument/2006/relationships/image" Target="../media/image5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8.png"/><Relationship Id="rId2" Type="http://schemas.openxmlformats.org/officeDocument/2006/relationships/image" Target="../media/image5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1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7.png"/><Relationship Id="rId2" Type="http://schemas.openxmlformats.org/officeDocument/2006/relationships/image" Target="../media/image5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2" Type="http://schemas.openxmlformats.org/officeDocument/2006/relationships/image" Target="../media/image5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3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113486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8) Modelling in Mechanics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8.1) Constructing a model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8.2) Modelling assumptions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8.3) Quantities and units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8.4) Working with vectors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43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2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Convert from scalar to vector form: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Convert from scalar to vector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3240904"/>
                <a:ext cx="4572001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Force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vector</m:t>
                      </m:r>
                      <m:r>
                        <m:rPr>
                          <m:nor/>
                        </m:rPr>
                        <a:rPr lang="en-GB" sz="1600" b="0" i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45°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func>
                                  <m:func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45°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240904"/>
                <a:ext cx="4572001" cy="6455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00EAF12-7669-4064-98A3-E112BAFB1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643" y="828493"/>
            <a:ext cx="1970640" cy="20609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BA6028-2407-4F08-A6C2-A610145A1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662" y="873654"/>
            <a:ext cx="1970639" cy="19706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F8A51C8-A685-4F1B-963C-35591D49100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608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773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from vector to scalar form:</a:t>
                </a:r>
              </a:p>
              <a:p>
                <a:pPr algn="ctr"/>
                <a:r>
                  <a:rPr lang="en-GB" sz="1600" b="0" dirty="0">
                    <a:latin typeface="Candara" panose="020E0502030303020204" pitchFamily="34" charset="0"/>
                  </a:rPr>
                  <a:t>Velocity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773994"/>
              </a:xfrm>
              <a:prstGeom prst="rect">
                <a:avLst/>
              </a:prstGeom>
              <a:blipFill>
                <a:blip r:embed="rId2"/>
                <a:stretch>
                  <a:fillRect l="-667" t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73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from vector to scalar form:</a:t>
                </a:r>
              </a:p>
              <a:p>
                <a:pPr algn="ctr"/>
                <a:r>
                  <a:rPr lang="en-GB" sz="1600" dirty="0">
                    <a:latin typeface="Candara" panose="020E0502030303020204" pitchFamily="34" charset="0"/>
                  </a:rPr>
                  <a:t>Velocity 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73994"/>
              </a:xfrm>
              <a:prstGeom prst="rect">
                <a:avLst/>
              </a:prstGeom>
              <a:blipFill>
                <a:blip r:embed="rId3"/>
                <a:stretch>
                  <a:fillRect l="-800" t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135457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5457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443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from vector to scalar form:</a:t>
                </a:r>
              </a:p>
              <a:p>
                <a:pPr algn="ctr"/>
                <a:r>
                  <a:rPr lang="en-GB" sz="1600" b="0" dirty="0">
                    <a:latin typeface="Candara" panose="020E0502030303020204" pitchFamily="34" charset="0"/>
                  </a:rPr>
                  <a:t>Acceleration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from vector to scalar form:</a:t>
                </a:r>
              </a:p>
              <a:p>
                <a:pPr algn="ctr"/>
                <a:r>
                  <a:rPr lang="en-GB" sz="1600" dirty="0">
                    <a:latin typeface="Candara" panose="020E0502030303020204" pitchFamily="34" charset="0"/>
                  </a:rPr>
                  <a:t>Acceleration 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Magnitude of the acceleration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04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velocity of a particle is given by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speed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velocity of a particle is given by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speed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523768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5.83 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59.04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30.96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23768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12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velocity of a particle is given by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speed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velocity of a particle is given by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speed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582290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7.28 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74.05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164.05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582290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660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man walks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then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His displacement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His displacement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What is the magnitude of the displacement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?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What is the total distance the man has walked in getting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man walks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then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His displacement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His displacement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What is the magnitude of the displacement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?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What is the total distance the man has walked in getting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221343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13.60 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20.21 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221343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446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Constructing a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stone is thrown from the top of a cliff into the sea. The height of the stone above sea level,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m,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seconds after it is thrown can be modelled using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=−5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+90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defTabSz="685800"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Find the height of the stone above sea level:</a:t>
                </a:r>
              </a:p>
              <a:p>
                <a:pPr marL="400050" indent="-400050" defTabSz="685800">
                  <a:buAutoNum type="roman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When it is released</a:t>
                </a:r>
              </a:p>
              <a:p>
                <a:pPr marL="400050" indent="-400050" defTabSz="685800">
                  <a:buAutoNum type="roman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8 seconds after it is thrown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Use the model to predict the height of the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stone above sea level after 20 seconds.</a:t>
                </a: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defTabSz="685800"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c) Comment on the validity of this prediction.</a:t>
                </a:r>
              </a:p>
              <a:p>
                <a:pPr defTabSz="685800"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d) The model is </a:t>
                </a:r>
                <a:r>
                  <a:rPr lang="en-GB" sz="1600" dirty="0">
                    <a:latin typeface="Candara" panose="020E0502030303020204" pitchFamily="34" charset="0"/>
                  </a:rPr>
                  <a:t>only valid from the time the stone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is thrown until the time it enters the sea.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Find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the range of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for which the model is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667" t="-483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basketball is thrown into a net. The height of the basketball above the ground can be modelled using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=2+1.1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−0.1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is the horizontal distance travelled.</a:t>
                </a:r>
              </a:p>
              <a:p>
                <a:pPr defTabSz="685800"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Find the height of the basketball:</a:t>
                </a:r>
              </a:p>
              <a:p>
                <a:pPr marL="400050" indent="-400050" defTabSz="685800">
                  <a:buAutoNum type="roman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When it is released</a:t>
                </a:r>
              </a:p>
              <a:p>
                <a:pPr marL="400050" indent="-400050" defTabSz="685800">
                  <a:buAutoNum type="roman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At a horizontal distance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Use the model to predict the height of the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basketball when it is at a horizontal distance of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15 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m from the player.</a:t>
                </a:r>
              </a:p>
              <a:p>
                <a:pPr defTabSz="685800"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c) Comment on the validity of this prediction.</a:t>
                </a:r>
              </a:p>
              <a:p>
                <a:pPr defTabSz="685800"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d) The model is only valid when the balls is above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the ground. Find the range of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for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which the model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785652"/>
              </a:xfrm>
              <a:prstGeom prst="rect">
                <a:avLst/>
              </a:prstGeom>
              <a:blipFill>
                <a:blip r:embed="rId3"/>
                <a:stretch>
                  <a:fillRect l="-800" t="-483" r="-400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4208138"/>
                <a:ext cx="4572001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r>
                  <a:rPr lang="en-GB" sz="1600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2.525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Height cannot be negative, so the model is not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valid 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&lt;12.59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4208138"/>
                <a:ext cx="4572001" cy="2554545"/>
              </a:xfrm>
              <a:prstGeom prst="rect">
                <a:avLst/>
              </a:prstGeom>
              <a:blipFill>
                <a:blip r:embed="rId4"/>
                <a:stretch>
                  <a:fillRect l="-667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83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Modelling assumptions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9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List assumptions you would make to create a simple model of: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Candara" panose="020E0502030303020204" pitchFamily="34" charset="0"/>
              </a:rPr>
              <a:t>The motion of two objects of different masses connected by a string that passes over a pulley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ndara" panose="020E0502030303020204" pitchFamily="34" charset="0"/>
              </a:rPr>
              <a:t>The motion of a child on a sledge going down a snow-covered hill</a:t>
            </a: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List assumptions you would make to create a simple model of: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ndara" panose="020E0502030303020204" pitchFamily="34" charset="0"/>
              </a:rPr>
              <a:t>The motion of a golf ball after it is hit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andara" panose="020E0502030303020204" pitchFamily="34" charset="0"/>
              </a:rPr>
              <a:t>The motion of a suitcase on wheels being pulled along a path by its handle</a:t>
            </a:r>
          </a:p>
          <a:p>
            <a:pPr marL="285750" indent="-285750" defTabSz="685800">
              <a:buFont typeface="Arial" panose="020B0604020202020204" pitchFamily="34" charset="0"/>
              <a:buChar char="•"/>
              <a:defRPr/>
            </a:pPr>
            <a:endParaRPr lang="en-GB" sz="1600" dirty="0">
              <a:latin typeface="Candara" panose="020E0502030303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82033" y="1249018"/>
            <a:ext cx="45720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Model the golf ball as a particle. Ignore the effects of air resistance. Ignore the rotational effect of any external forces acting on it.</a:t>
            </a: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16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Model the suitcase and handle as a single particle, consider the path to be smooth, and ignore friction between the wheels and their holdings.</a:t>
            </a:r>
          </a:p>
        </p:txBody>
      </p:sp>
    </p:spTree>
    <p:extLst>
      <p:ext uri="{BB962C8B-B14F-4D97-AF65-F5344CB8AC3E}">
        <p14:creationId xmlns:p14="http://schemas.microsoft.com/office/powerpoint/2010/main" val="60924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8.3) Quantities and units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7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to SI units:</a:t>
                </a: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56 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51 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per minute</a:t>
                </a: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42 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5.4 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.6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509200"/>
              </a:xfrm>
              <a:prstGeom prst="rect">
                <a:avLst/>
              </a:prstGeom>
              <a:blipFill>
                <a:blip r:embed="rId2"/>
                <a:stretch>
                  <a:fillRect l="-667" t="-332" b="-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to SI units:</a:t>
                </a: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per minute</a:t>
                </a: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24 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4.5 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6.3 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509200"/>
              </a:xfrm>
              <a:prstGeom prst="rect">
                <a:avLst/>
              </a:prstGeom>
              <a:blipFill>
                <a:blip r:embed="rId3"/>
                <a:stretch>
                  <a:fillRect l="-800" t="-332" b="-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993622"/>
                <a:ext cx="4572001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18.1 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150 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63 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993622"/>
                <a:ext cx="4572001" cy="5262979"/>
              </a:xfrm>
              <a:prstGeom prst="rect">
                <a:avLst/>
              </a:prstGeom>
              <a:blipFill>
                <a:blip r:embed="rId4"/>
                <a:stretch>
                  <a:fillRect t="-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99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8.4) Working with vectors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3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Convert from scalar to vector form: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Convert from scalar to vector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3240904"/>
                <a:ext cx="4572001" cy="527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Displacement (from A)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unc>
                                <m:func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60°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unc>
                                <m:func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60°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2.5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4.33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240904"/>
                <a:ext cx="4572001" cy="527773"/>
              </a:xfrm>
              <a:prstGeom prst="rect">
                <a:avLst/>
              </a:prstGeom>
              <a:blipFill>
                <a:blip r:embed="rId2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5356F8D-833C-4247-B5A1-920888F3E8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64"/>
          <a:stretch/>
        </p:blipFill>
        <p:spPr>
          <a:xfrm>
            <a:off x="5767160" y="796028"/>
            <a:ext cx="2191713" cy="24448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B426F0-C85B-4F11-9A66-096C6083A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728" y="914401"/>
            <a:ext cx="3054507" cy="17780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915CCEA-C559-4FCD-99AA-D224738E4F2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8252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E00199-7DBC-452C-BBD7-1358DB4DAD4D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17004</TotalTime>
  <Words>1449</Words>
  <Application>Microsoft Office PowerPoint</Application>
  <PresentationFormat>On-screen Show (4:3)</PresentationFormat>
  <Paragraphs>225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Candara</vt:lpstr>
      <vt:lpstr>Office Theme</vt:lpstr>
      <vt:lpstr>8) Modelling in Mechanics</vt:lpstr>
      <vt:lpstr>8.1) Constructing a model</vt:lpstr>
      <vt:lpstr>PowerPoint Presentation</vt:lpstr>
      <vt:lpstr>8.2) Modelling assumptions</vt:lpstr>
      <vt:lpstr>PowerPoint Presentation</vt:lpstr>
      <vt:lpstr>8.3) Quantities and units</vt:lpstr>
      <vt:lpstr>PowerPoint Presentation</vt:lpstr>
      <vt:lpstr>8.4) Working with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591</cp:revision>
  <dcterms:created xsi:type="dcterms:W3CDTF">2020-05-18T02:11:06Z</dcterms:created>
  <dcterms:modified xsi:type="dcterms:W3CDTF">2021-09-04T10:28:51Z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