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669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845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6.png"/><Relationship Id="rId7" Type="http://schemas.openxmlformats.org/officeDocument/2006/relationships/image" Target="../media/image885.png"/><Relationship Id="rId2" Type="http://schemas.openxmlformats.org/officeDocument/2006/relationships/image" Target="../media/image84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9.png"/><Relationship Id="rId2" Type="http://schemas.openxmlformats.org/officeDocument/2006/relationships/image" Target="../media/image84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2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2.png"/><Relationship Id="rId2" Type="http://schemas.openxmlformats.org/officeDocument/2006/relationships/image" Target="../media/image85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476343" cy="527222"/>
          </a:xfrm>
        </p:spPr>
        <p:txBody>
          <a:bodyPr/>
          <a:lstStyle/>
          <a:p>
            <a:r>
              <a:rPr lang="en-GB" dirty="0"/>
              <a:t>7.7) Modelling with trigonometric functions</a:t>
            </a:r>
          </a:p>
        </p:txBody>
      </p:sp>
    </p:spTree>
    <p:extLst>
      <p:ext uri="{BB962C8B-B14F-4D97-AF65-F5344CB8AC3E}">
        <p14:creationId xmlns:p14="http://schemas.microsoft.com/office/powerpoint/2010/main" val="3904212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9543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>
                    <a:latin typeface="Candara" panose="020E0502030303020204" pitchFamily="34" charset="0"/>
                  </a:rPr>
                  <a:t>The cabin pressure,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(psi) on an aeroplane at cruising altitude can be modelled by the equation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=14.5−0.2</m:t>
                      </m:r>
                      <m:func>
                        <m:funcPr>
                          <m:ctrlPr>
                            <a:rPr lang="en-GB" sz="11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1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1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1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sz="1100" b="0" i="1" smtClean="0">
                              <a:latin typeface="Cambria Math" panose="02040503050406030204" pitchFamily="18" charset="0"/>
                            </a:rPr>
                            <m:t>−3)</m:t>
                          </m:r>
                        </m:e>
                      </m:func>
                    </m:oMath>
                  </m:oMathPara>
                </a14:m>
                <a:endParaRPr lang="en-GB" sz="1100" dirty="0">
                  <a:latin typeface="Candara" panose="020E0502030303020204" pitchFamily="34" charset="0"/>
                </a:endParaRPr>
              </a:p>
              <a:p>
                <a:r>
                  <a:rPr lang="en-GB" sz="11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is the time in hours since cruising altitude was first reached, and angles are in radians. Find:</a:t>
                </a:r>
              </a:p>
              <a:p>
                <a:pPr marL="342900" indent="-342900">
                  <a:buAutoNum type="alphaLcParenR"/>
                </a:pPr>
                <a:r>
                  <a:rPr lang="en-GB" sz="1100" dirty="0">
                    <a:latin typeface="Candara" panose="020E0502030303020204" pitchFamily="34" charset="0"/>
                  </a:rPr>
                  <a:t>The maximum and minimum cabin pressure</a:t>
                </a:r>
              </a:p>
              <a:p>
                <a:pPr marL="342900" indent="-342900">
                  <a:buAutoNum type="alphaLcParenR"/>
                </a:pPr>
                <a:r>
                  <a:rPr lang="en-GB" sz="1100" dirty="0">
                    <a:latin typeface="Candara" panose="020E0502030303020204" pitchFamily="34" charset="0"/>
                  </a:rPr>
                  <a:t>The time after reaching cruising altitude that the cabin first reaches a maximum pressure</a:t>
                </a:r>
              </a:p>
              <a:p>
                <a:pPr marL="342900" indent="-342900">
                  <a:buAutoNum type="alphaLcParenR"/>
                </a:pPr>
                <a:r>
                  <a:rPr lang="en-GB" sz="1100" dirty="0">
                    <a:latin typeface="Candara" panose="020E0502030303020204" pitchFamily="34" charset="0"/>
                  </a:rPr>
                  <a:t>The cabin pressure after 3 hours at cruising altitude</a:t>
                </a:r>
              </a:p>
              <a:p>
                <a:pPr marL="342900" indent="-342900">
                  <a:buAutoNum type="alphaLcParenR"/>
                </a:pPr>
                <a:r>
                  <a:rPr lang="en-GB" sz="1100" dirty="0">
                    <a:latin typeface="Candara" panose="020E0502030303020204" pitchFamily="34" charset="0"/>
                  </a:rPr>
                  <a:t>All the times within the first 10 hours of cruising that the cabin pressure would be exactly 14.42 psi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954381"/>
              </a:xfrm>
              <a:prstGeom prst="rect">
                <a:avLst/>
              </a:prstGeom>
              <a:blipFill>
                <a:blip r:embed="rId2"/>
                <a:stretch>
                  <a:fillRect b="-9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9543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>
                    <a:latin typeface="Candara" panose="020E0502030303020204" pitchFamily="34" charset="0"/>
                  </a:rPr>
                  <a:t>The cabin pressure,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(psi) on an aeroplane at cruising altitude can be modelled by the equation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100" i="1">
                          <a:latin typeface="Cambria Math" panose="02040503050406030204" pitchFamily="18" charset="0"/>
                        </a:rPr>
                        <m:t>=11.5−0.5</m:t>
                      </m:r>
                      <m:func>
                        <m:funcPr>
                          <m:ctrlPr>
                            <a:rPr lang="en-GB" sz="11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1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1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1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sz="1100" i="1">
                              <a:latin typeface="Cambria Math" panose="02040503050406030204" pitchFamily="18" charset="0"/>
                            </a:rPr>
                            <m:t>−2)</m:t>
                          </m:r>
                        </m:e>
                      </m:func>
                    </m:oMath>
                  </m:oMathPara>
                </a14:m>
                <a:endParaRPr lang="en-GB" sz="1100" dirty="0">
                  <a:latin typeface="Candara" panose="020E0502030303020204" pitchFamily="34" charset="0"/>
                </a:endParaRPr>
              </a:p>
              <a:p>
                <a:r>
                  <a:rPr lang="en-GB" sz="11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is the time in hours since cruising altitude was first reached, and angles are in radians. Find:</a:t>
                </a:r>
              </a:p>
              <a:p>
                <a:pPr marL="342900" indent="-342900">
                  <a:buAutoNum type="alphaLcParenR"/>
                </a:pPr>
                <a:r>
                  <a:rPr lang="en-GB" sz="1100" dirty="0">
                    <a:latin typeface="Candara" panose="020E0502030303020204" pitchFamily="34" charset="0"/>
                  </a:rPr>
                  <a:t>The maximum and minimum cabin pressure</a:t>
                </a:r>
              </a:p>
              <a:p>
                <a:pPr marL="342900" indent="-342900">
                  <a:buAutoNum type="alphaLcParenR"/>
                </a:pPr>
                <a:r>
                  <a:rPr lang="en-GB" sz="1100" dirty="0">
                    <a:latin typeface="Candara" panose="020E0502030303020204" pitchFamily="34" charset="0"/>
                  </a:rPr>
                  <a:t>The time after reaching cruising altitude that the cabin first reaches a maximum pressure</a:t>
                </a:r>
              </a:p>
              <a:p>
                <a:pPr marL="342900" indent="-342900">
                  <a:buAutoNum type="alphaLcParenR"/>
                </a:pPr>
                <a:r>
                  <a:rPr lang="en-GB" sz="1100" dirty="0">
                    <a:latin typeface="Candara" panose="020E0502030303020204" pitchFamily="34" charset="0"/>
                  </a:rPr>
                  <a:t>The cabin pressure after 5 hours at cruising altitude</a:t>
                </a:r>
              </a:p>
              <a:p>
                <a:pPr marL="342900" indent="-342900">
                  <a:buAutoNum type="alphaLcParenR"/>
                </a:pPr>
                <a:r>
                  <a:rPr lang="en-GB" sz="1100" dirty="0">
                    <a:latin typeface="Candara" panose="020E0502030303020204" pitchFamily="34" charset="0"/>
                  </a:rPr>
                  <a:t>All the times within the first 8 hours of cruising that the cabin pressure would be exactly 11.3 psi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954381"/>
              </a:xfrm>
              <a:prstGeom prst="rect">
                <a:avLst/>
              </a:prstGeom>
              <a:blipFill>
                <a:blip r:embed="rId3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2000" y="2464207"/>
                <a:ext cx="4572001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Maximum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=12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psi ; Minimum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=11 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psi</a:t>
                </a:r>
              </a:p>
              <a:p>
                <a:pPr>
                  <a:spcBef>
                    <a:spcPts val="0"/>
                  </a:spcBef>
                </a:pPr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0.43 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hours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=26 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minutes</a:t>
                </a:r>
              </a:p>
              <a:p>
                <a:pPr>
                  <a:spcBef>
                    <a:spcPts val="0"/>
                  </a:spcBef>
                </a:pPr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11.43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psi</a:t>
                </a:r>
              </a:p>
              <a:p>
                <a:pPr>
                  <a:spcBef>
                    <a:spcPts val="0"/>
                  </a:spcBef>
                </a:pPr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hours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25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minutes,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hours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44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minutes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464207"/>
                <a:ext cx="4572001" cy="954107"/>
              </a:xfrm>
              <a:prstGeom prst="rect">
                <a:avLst/>
              </a:prstGeom>
              <a:blipFill>
                <a:blip r:embed="rId7"/>
                <a:stretch>
                  <a:fillRect l="-400" t="-1274" b="-57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606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2822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28600" indent="-228600">
                  <a:buAutoNum type="alphaLcParenR"/>
                </a:pPr>
                <a:r>
                  <a:rPr lang="en-GB" sz="1100" dirty="0">
                    <a:latin typeface="Candara" panose="020E0502030303020204" pitchFamily="34" charset="0"/>
                  </a:rPr>
                  <a:t>Express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7</m:t>
                    </m:r>
                    <m:func>
                      <m:funcPr>
                        <m:ctrlPr>
                          <a:rPr lang="en-GB" sz="11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1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−5</m:t>
                    </m:r>
                    <m:func>
                      <m:funcPr>
                        <m:ctrlPr>
                          <a:rPr lang="en-GB" sz="11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1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𝑅</m:t>
                    </m:r>
                    <m:func>
                      <m:funcPr>
                        <m:ctrlPr>
                          <a:rPr lang="en-GB" sz="11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1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1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1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), 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GB" sz="1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. State the exact value of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and give </a:t>
                </a:r>
                <a14:m>
                  <m:oMath xmlns:m="http://schemas.openxmlformats.org/officeDocument/2006/math">
                    <m:r>
                      <a:rPr lang="en-GB" sz="11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to four decimal places.</a:t>
                </a:r>
              </a:p>
              <a:p>
                <a:pPr marL="228600" indent="-228600">
                  <a:buAutoNum type="alphaLcParenR"/>
                </a:pPr>
                <a:r>
                  <a:rPr lang="en-GB" sz="1100" dirty="0">
                    <a:latin typeface="Candara" panose="020E0502030303020204" pitchFamily="34" charset="0"/>
                  </a:rPr>
                  <a:t>State the maximum value of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7</m:t>
                    </m:r>
                    <m:func>
                      <m:funcPr>
                        <m:ctrlPr>
                          <a:rPr lang="en-GB" sz="11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1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−5</m:t>
                    </m:r>
                    <m:func>
                      <m:funcPr>
                        <m:ctrlPr>
                          <a:rPr lang="en-GB" sz="11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1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and the value of </a:t>
                </a:r>
                <a14:m>
                  <m:oMath xmlns:m="http://schemas.openxmlformats.org/officeDocument/2006/math">
                    <m:r>
                      <a:rPr lang="en-GB" sz="11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, for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&lt;2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at which this maximum occurs.</a:t>
                </a:r>
              </a:p>
              <a:p>
                <a:endParaRPr lang="en-GB" sz="1100" dirty="0">
                  <a:latin typeface="Candara" panose="020E0502030303020204" pitchFamily="34" charset="0"/>
                </a:endParaRPr>
              </a:p>
              <a:p>
                <a:r>
                  <a:rPr lang="en-GB" sz="1100" dirty="0">
                    <a:latin typeface="Candara" panose="020E0502030303020204" pitchFamily="34" charset="0"/>
                  </a:rPr>
                  <a:t>The height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above ground of a passenger on a Ferris wheel is modelled by the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=12−7</m:t>
                      </m:r>
                      <m:func>
                        <m:funcPr>
                          <m:ctrlPr>
                            <a:rPr lang="en-GB" sz="11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1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1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GB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func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)+5 </m:t>
                      </m:r>
                      <m:r>
                        <m:rPr>
                          <m:sty m:val="p"/>
                        </m:rPr>
                        <a:rPr lang="en-GB" sz="11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⁡(</m:t>
                      </m:r>
                      <m:f>
                        <m:fPr>
                          <m:ctrlPr>
                            <a:rPr lang="en-GB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GB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en-GB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100" dirty="0">
                  <a:latin typeface="Candara" panose="020E0502030303020204" pitchFamily="34" charset="0"/>
                </a:endParaRPr>
              </a:p>
              <a:p>
                <a:r>
                  <a:rPr lang="en-GB" sz="11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is measured in metres, and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is the time in minutes after the wheel starts turning.</a:t>
                </a:r>
              </a:p>
              <a:p>
                <a:endParaRPr lang="en-GB" sz="1100" dirty="0">
                  <a:latin typeface="Candara" panose="020E0502030303020204" pitchFamily="34" charset="0"/>
                </a:endParaRPr>
              </a:p>
              <a:p>
                <a:pPr marL="228600" indent="-228600">
                  <a:buAutoNum type="alphaLcParenR" startAt="3"/>
                </a:pPr>
                <a:r>
                  <a:rPr lang="en-GB" sz="1100" dirty="0">
                    <a:latin typeface="Candara" panose="020E0502030303020204" pitchFamily="34" charset="0"/>
                  </a:rPr>
                  <a:t>Calculate the maximum value of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predicted by this model, and the value of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when this maximum first occurs</a:t>
                </a:r>
              </a:p>
              <a:p>
                <a:pPr marL="228600" indent="-228600">
                  <a:buAutoNum type="alphaLcParenR" startAt="3"/>
                </a:pPr>
                <a:r>
                  <a:rPr lang="en-GB" sz="1100" dirty="0">
                    <a:latin typeface="Candara" panose="020E0502030303020204" pitchFamily="34" charset="0"/>
                  </a:rPr>
                  <a:t>Determine the time for the Ferris wheel to complete five revolutions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2822055"/>
              </a:xfrm>
              <a:prstGeom prst="rect">
                <a:avLst/>
              </a:prstGeom>
              <a:blipFill>
                <a:blip r:embed="rId2"/>
                <a:stretch>
                  <a:fillRect b="-4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28231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28600" indent="-228600">
                  <a:buAutoNum type="alphaLcParenR"/>
                </a:pPr>
                <a:r>
                  <a:rPr lang="en-GB" sz="1100" dirty="0">
                    <a:latin typeface="Candara" panose="020E0502030303020204" pitchFamily="34" charset="0"/>
                  </a:rPr>
                  <a:t>Express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9</m:t>
                    </m:r>
                    <m:func>
                      <m:funcPr>
                        <m:ctrlPr>
                          <a:rPr lang="en-GB" sz="11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1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100" i="1">
                        <a:latin typeface="Cambria Math" panose="02040503050406030204" pitchFamily="18" charset="0"/>
                      </a:rPr>
                      <m:t>−2</m:t>
                    </m:r>
                    <m:func>
                      <m:funcPr>
                        <m:ctrlPr>
                          <a:rPr lang="en-GB" sz="11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1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𝑅</m:t>
                    </m:r>
                    <m:func>
                      <m:funcPr>
                        <m:ctrlPr>
                          <a:rPr lang="en-GB" sz="11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1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1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1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1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), 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GB" sz="1100" i="1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GB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GB" sz="1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. State the exact value of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and give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to four decimal places.</a:t>
                </a:r>
              </a:p>
              <a:p>
                <a:pPr marL="228600" indent="-228600">
                  <a:buAutoNum type="alphaLcParenR"/>
                </a:pPr>
                <a:r>
                  <a:rPr lang="en-GB" sz="1100" dirty="0">
                    <a:latin typeface="Candara" panose="020E0502030303020204" pitchFamily="34" charset="0"/>
                  </a:rPr>
                  <a:t>State the maximum value of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9</m:t>
                    </m:r>
                    <m:func>
                      <m:funcPr>
                        <m:ctrlPr>
                          <a:rPr lang="en-GB" sz="11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1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100" i="1">
                        <a:latin typeface="Cambria Math" panose="02040503050406030204" pitchFamily="18" charset="0"/>
                      </a:rPr>
                      <m:t>−2</m:t>
                    </m:r>
                    <m:func>
                      <m:funcPr>
                        <m:ctrlPr>
                          <a:rPr lang="en-GB" sz="11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1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and the value of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, for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GB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&lt;2</m:t>
                    </m:r>
                    <m:r>
                      <a:rPr lang="en-GB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at which this maximum occurs.</a:t>
                </a:r>
              </a:p>
              <a:p>
                <a:endParaRPr lang="en-GB" sz="1100" dirty="0">
                  <a:latin typeface="Candara" panose="020E0502030303020204" pitchFamily="34" charset="0"/>
                </a:endParaRPr>
              </a:p>
              <a:p>
                <a:r>
                  <a:rPr lang="en-GB" sz="1100" dirty="0">
                    <a:latin typeface="Candara" panose="020E0502030303020204" pitchFamily="34" charset="0"/>
                  </a:rPr>
                  <a:t>The height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above ground of a passenger on a Ferris wheel is modelled by the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GB" sz="1100" i="1">
                          <a:latin typeface="Cambria Math" panose="02040503050406030204" pitchFamily="18" charset="0"/>
                        </a:rPr>
                        <m:t>=10−9</m:t>
                      </m:r>
                      <m:func>
                        <m:funcPr>
                          <m:ctrlPr>
                            <a:rPr lang="en-GB" sz="11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1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100" i="1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GB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GB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en-GB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func>
                      <m:r>
                        <a:rPr lang="en-GB" sz="1100" i="1">
                          <a:latin typeface="Cambria Math" panose="02040503050406030204" pitchFamily="18" charset="0"/>
                        </a:rPr>
                        <m:t>)+2 </m:t>
                      </m:r>
                      <m:r>
                        <m:rPr>
                          <m:sty m:val="p"/>
                        </m:rPr>
                        <a:rPr lang="en-GB" sz="110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sz="1100" i="1">
                          <a:latin typeface="Cambria Math" panose="02040503050406030204" pitchFamily="18" charset="0"/>
                        </a:rPr>
                        <m:t>⁡(</m:t>
                      </m:r>
                      <m:f>
                        <m:fPr>
                          <m:ctrlPr>
                            <a:rPr lang="en-GB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GB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en-GB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1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100" dirty="0">
                  <a:latin typeface="Candara" panose="020E0502030303020204" pitchFamily="34" charset="0"/>
                </a:endParaRPr>
              </a:p>
              <a:p>
                <a:r>
                  <a:rPr lang="en-GB" sz="11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is measured in metres, and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is the time in minutes after the wheel starts turning.</a:t>
                </a:r>
              </a:p>
              <a:p>
                <a:endParaRPr lang="en-GB" sz="1100" dirty="0">
                  <a:latin typeface="Candara" panose="020E0502030303020204" pitchFamily="34" charset="0"/>
                </a:endParaRPr>
              </a:p>
              <a:p>
                <a:pPr marL="228600" indent="-228600">
                  <a:buAutoNum type="alphaLcParenR" startAt="3"/>
                </a:pPr>
                <a:r>
                  <a:rPr lang="en-GB" sz="1100" dirty="0">
                    <a:latin typeface="Candara" panose="020E0502030303020204" pitchFamily="34" charset="0"/>
                  </a:rPr>
                  <a:t>Calculate the maximum value of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predicted by this model, and the value of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when this maximum first occurs</a:t>
                </a:r>
              </a:p>
              <a:p>
                <a:pPr marL="228600" indent="-228600">
                  <a:buAutoNum type="alphaLcParenR" startAt="3"/>
                </a:pPr>
                <a:r>
                  <a:rPr lang="en-GB" sz="1100" dirty="0">
                    <a:latin typeface="Candara" panose="020E0502030303020204" pitchFamily="34" charset="0"/>
                  </a:rPr>
                  <a:t>Determine the time for the Ferris wheel to complete two revolutions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2823145"/>
              </a:xfrm>
              <a:prstGeom prst="rect">
                <a:avLst/>
              </a:prstGeom>
              <a:blipFill>
                <a:blip r:embed="rId3"/>
                <a:stretch>
                  <a:fillRect b="-6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1999" y="3278113"/>
                <a:ext cx="4572001" cy="9989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GB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1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85</m:t>
                        </m:r>
                      </m:e>
                    </m:rad>
                    <m:r>
                      <a:rPr lang="en-GB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=0.2187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Maximum </a:t>
                </a:r>
                <a14:m>
                  <m:oMath xmlns:m="http://schemas.openxmlformats.org/officeDocument/2006/math">
                    <m:r>
                      <a:rPr lang="en-GB" sz="1400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1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85</m:t>
                        </m:r>
                      </m:e>
                    </m:rad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=6.06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Maximum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=19.22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=4.65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20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minutes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3278113"/>
                <a:ext cx="4572001" cy="998991"/>
              </a:xfrm>
              <a:prstGeom prst="rect">
                <a:avLst/>
              </a:prstGeom>
              <a:blipFill>
                <a:blip r:embed="rId4"/>
                <a:stretch>
                  <a:fillRect l="-400" b="-54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865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0670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28600" indent="-228600">
                  <a:buAutoNum type="alphaLcParenR"/>
                </a:pPr>
                <a:r>
                  <a:rPr lang="en-GB" sz="1100" dirty="0">
                    <a:latin typeface="Candara" panose="020E0502030303020204" pitchFamily="34" charset="0"/>
                  </a:rPr>
                  <a:t>Express </a:t>
                </a:r>
                <a14:m>
                  <m:oMath xmlns:m="http://schemas.openxmlformats.org/officeDocument/2006/math">
                    <m:r>
                      <a:rPr lang="en-GB" sz="1100" i="1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100" b="0" i="1" dirty="0" smtClean="0">
                        <a:latin typeface="Cambria Math" panose="02040503050406030204" pitchFamily="18" charset="0"/>
                      </a:rPr>
                      <m:t>.5</m:t>
                    </m:r>
                    <m:func>
                      <m:funcPr>
                        <m:ctrlPr>
                          <a:rPr lang="en-GB" sz="11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1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1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2</m:t>
                    </m:r>
                    <m:func>
                      <m:funcPr>
                        <m:ctrlPr>
                          <a:rPr lang="en-GB" sz="11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1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𝑅</m:t>
                    </m:r>
                    <m:func>
                      <m:funcPr>
                        <m:ctrlPr>
                          <a:rPr lang="en-GB" sz="11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1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1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1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GB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), 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GB" sz="1100" i="1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GB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GB" sz="1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. State the exact value of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and give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to four decimal places.</a:t>
                </a:r>
              </a:p>
              <a:p>
                <a:pPr marL="228600" indent="-228600">
                  <a:buAutoNum type="alphaLcParenR"/>
                </a:pPr>
                <a:r>
                  <a:rPr lang="en-GB" sz="1100" dirty="0">
                    <a:latin typeface="Candara" panose="020E0502030303020204" pitchFamily="34" charset="0"/>
                  </a:rPr>
                  <a:t>State the maximum value of</a:t>
                </a:r>
                <a14:m>
                  <m:oMath xmlns:m="http://schemas.openxmlformats.org/officeDocument/2006/math">
                    <m:r>
                      <a:rPr lang="en-GB" sz="1100" i="1" dirty="0">
                        <a:latin typeface="Cambria Math" panose="02040503050406030204" pitchFamily="18" charset="0"/>
                      </a:rPr>
                      <m:t>1.5</m:t>
                    </m:r>
                    <m:func>
                      <m:funcPr>
                        <m:ctrlPr>
                          <a:rPr lang="en-GB" sz="11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1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100" i="1">
                        <a:latin typeface="Cambria Math" panose="02040503050406030204" pitchFamily="18" charset="0"/>
                      </a:rPr>
                      <m:t>−2</m:t>
                    </m:r>
                    <m:func>
                      <m:funcPr>
                        <m:ctrlPr>
                          <a:rPr lang="en-GB" sz="11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1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and the value of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, for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GB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GB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at which this maximum occurs.</a:t>
                </a:r>
              </a:p>
              <a:p>
                <a:endParaRPr lang="en-GB" sz="1100" dirty="0">
                  <a:latin typeface="Candara" panose="020E0502030303020204" pitchFamily="34" charset="0"/>
                </a:endParaRPr>
              </a:p>
              <a:p>
                <a:r>
                  <a:rPr lang="en-GB" sz="1100" dirty="0">
                    <a:latin typeface="Candara" panose="020E0502030303020204" pitchFamily="34" charset="0"/>
                  </a:rPr>
                  <a:t>The height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of sea water on a particular day can be modelled by the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GB" sz="1100" i="1">
                          <a:latin typeface="Cambria Math" panose="02040503050406030204" pitchFamily="18" charset="0"/>
                        </a:rPr>
                        <m:t>=8+1.5</m:t>
                      </m:r>
                      <m:func>
                        <m:funcPr>
                          <m:ctrlPr>
                            <a:rPr lang="en-GB" sz="11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1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1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sz="11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GB" sz="11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num>
                                <m:den>
                                  <m:r>
                                    <a:rPr lang="en-GB" sz="11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25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−2</m:t>
                      </m:r>
                      <m:func>
                        <m:funcPr>
                          <m:ctrlPr>
                            <a:rPr lang="en-GB" sz="11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1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sz="11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1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1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sz="11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GB" sz="11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num>
                                <m:den>
                                  <m:r>
                                    <a:rPr lang="en-GB" sz="11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25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, 0</m:t>
                      </m:r>
                      <m:r>
                        <a:rPr lang="en-GB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GB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&lt;12</m:t>
                      </m:r>
                    </m:oMath>
                  </m:oMathPara>
                </a14:m>
                <a:endParaRPr lang="en-GB" sz="1100" dirty="0">
                  <a:latin typeface="Candara" panose="020E0502030303020204" pitchFamily="34" charset="0"/>
                </a:endParaRPr>
              </a:p>
              <a:p>
                <a:r>
                  <a:rPr lang="en-GB" sz="11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is measured in metres, and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is the number of hours after midnight.</a:t>
                </a:r>
              </a:p>
              <a:p>
                <a:endParaRPr lang="en-GB" sz="1100" dirty="0">
                  <a:latin typeface="Candara" panose="020E0502030303020204" pitchFamily="34" charset="0"/>
                </a:endParaRPr>
              </a:p>
              <a:p>
                <a:pPr marL="228600" indent="-228600">
                  <a:buAutoNum type="alphaLcParenR" startAt="3"/>
                </a:pPr>
                <a:r>
                  <a:rPr lang="en-GB" sz="1100" dirty="0">
                    <a:latin typeface="Candara" panose="020E0502030303020204" pitchFamily="34" charset="0"/>
                  </a:rPr>
                  <a:t>Calculate the maximum value of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predicted by this model, and the value of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when this maximum occurs</a:t>
                </a:r>
              </a:p>
              <a:p>
                <a:pPr marL="228600" indent="-228600">
                  <a:buAutoNum type="alphaLcParenR" startAt="3"/>
                </a:pPr>
                <a:r>
                  <a:rPr lang="en-GB" sz="1100" dirty="0">
                    <a:latin typeface="Candara" panose="020E0502030303020204" pitchFamily="34" charset="0"/>
                  </a:rPr>
                  <a:t>Calculate, to the nearest minute, the times when the height of sea water is predicted, by this model, to be 7 metres.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067058"/>
              </a:xfrm>
              <a:prstGeom prst="rect">
                <a:avLst/>
              </a:prstGeom>
              <a:blipFill>
                <a:blip r:embed="rId2"/>
                <a:stretch>
                  <a:fillRect b="-3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28384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28600" indent="-228600">
                  <a:buAutoNum type="alphaLcParenR"/>
                </a:pPr>
                <a:r>
                  <a:rPr lang="en-GB" sz="1100" dirty="0">
                    <a:latin typeface="Candara" panose="020E0502030303020204" pitchFamily="34" charset="0"/>
                  </a:rPr>
                  <a:t>Express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2</m:t>
                    </m:r>
                    <m:func>
                      <m:funcPr>
                        <m:ctrlPr>
                          <a:rPr lang="en-GB" sz="11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1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100" i="1">
                        <a:latin typeface="Cambria Math" panose="02040503050406030204" pitchFamily="18" charset="0"/>
                      </a:rPr>
                      <m:t>−1.5</m:t>
                    </m:r>
                    <m:func>
                      <m:funcPr>
                        <m:ctrlPr>
                          <a:rPr lang="en-GB" sz="11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1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𝑅</m:t>
                    </m:r>
                    <m:func>
                      <m:funcPr>
                        <m:ctrlPr>
                          <a:rPr lang="en-GB" sz="11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1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1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1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GB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), 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GB" sz="1100" i="1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GB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GB" sz="1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. State the exact value of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and give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to four decimal places.</a:t>
                </a:r>
              </a:p>
              <a:p>
                <a:pPr marL="228600" indent="-228600">
                  <a:buAutoNum type="alphaLcParenR"/>
                </a:pPr>
                <a:r>
                  <a:rPr lang="en-GB" sz="1100" dirty="0">
                    <a:latin typeface="Candara" panose="020E0502030303020204" pitchFamily="34" charset="0"/>
                  </a:rPr>
                  <a:t>State the maximum value of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2</m:t>
                    </m:r>
                    <m:func>
                      <m:funcPr>
                        <m:ctrlPr>
                          <a:rPr lang="en-GB" sz="11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1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100" i="1">
                        <a:latin typeface="Cambria Math" panose="02040503050406030204" pitchFamily="18" charset="0"/>
                      </a:rPr>
                      <m:t>−1.5</m:t>
                    </m:r>
                    <m:func>
                      <m:funcPr>
                        <m:ctrlPr>
                          <a:rPr lang="en-GB" sz="11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1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and the value of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, for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GB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GB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at which this maximum occurs.</a:t>
                </a:r>
              </a:p>
              <a:p>
                <a:endParaRPr lang="en-GB" sz="1100" dirty="0">
                  <a:latin typeface="Candara" panose="020E0502030303020204" pitchFamily="34" charset="0"/>
                </a:endParaRPr>
              </a:p>
              <a:p>
                <a:r>
                  <a:rPr lang="en-GB" sz="1100" dirty="0">
                    <a:latin typeface="Candara" panose="020E0502030303020204" pitchFamily="34" charset="0"/>
                  </a:rPr>
                  <a:t>The height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of sea water on a particular day can be modelled by the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GB" sz="1100" i="1">
                          <a:latin typeface="Cambria Math" panose="02040503050406030204" pitchFamily="18" charset="0"/>
                        </a:rPr>
                        <m:t>=6+2</m:t>
                      </m:r>
                      <m:func>
                        <m:funcPr>
                          <m:ctrlPr>
                            <a:rPr lang="en-GB" sz="11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1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1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1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GB" sz="11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GB" sz="11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num>
                                <m:den>
                                  <m:r>
                                    <a:rPr lang="en-GB" sz="11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25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GB" sz="1100" i="1">
                          <a:latin typeface="Cambria Math" panose="02040503050406030204" pitchFamily="18" charset="0"/>
                        </a:rPr>
                        <m:t>−1.5</m:t>
                      </m:r>
                      <m:func>
                        <m:funcPr>
                          <m:ctrlPr>
                            <a:rPr lang="en-GB" sz="11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1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sz="11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1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1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GB" sz="11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GB" sz="11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num>
                                <m:den>
                                  <m:r>
                                    <a:rPr lang="en-GB" sz="11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25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GB" sz="1100" i="1">
                          <a:latin typeface="Cambria Math" panose="02040503050406030204" pitchFamily="18" charset="0"/>
                        </a:rPr>
                        <m:t>, 0</m:t>
                      </m:r>
                      <m:r>
                        <a:rPr lang="en-GB" sz="1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GB" sz="1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&lt;12</m:t>
                      </m:r>
                    </m:oMath>
                  </m:oMathPara>
                </a14:m>
                <a:endParaRPr lang="en-GB" sz="1100" dirty="0">
                  <a:latin typeface="Candara" panose="020E0502030303020204" pitchFamily="34" charset="0"/>
                </a:endParaRPr>
              </a:p>
              <a:p>
                <a:r>
                  <a:rPr lang="en-GB" sz="11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is measured in metres, and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is the number of hours after midday.</a:t>
                </a:r>
              </a:p>
              <a:p>
                <a:endParaRPr lang="en-GB" sz="1100" dirty="0">
                  <a:latin typeface="Candara" panose="020E0502030303020204" pitchFamily="34" charset="0"/>
                </a:endParaRPr>
              </a:p>
              <a:p>
                <a:pPr marL="228600" indent="-228600">
                  <a:buAutoNum type="alphaLcParenR" startAt="3"/>
                </a:pPr>
                <a:r>
                  <a:rPr lang="en-GB" sz="1100" dirty="0">
                    <a:latin typeface="Candara" panose="020E0502030303020204" pitchFamily="34" charset="0"/>
                  </a:rPr>
                  <a:t>Calculate the maximum value of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predicted by this model, and the value of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when this maximum occurs</a:t>
                </a:r>
              </a:p>
              <a:p>
                <a:pPr marL="228600" indent="-228600">
                  <a:buAutoNum type="alphaLcParenR" startAt="3"/>
                </a:pPr>
                <a:r>
                  <a:rPr lang="en-GB" sz="1100" dirty="0">
                    <a:latin typeface="Candara" panose="020E0502030303020204" pitchFamily="34" charset="0"/>
                  </a:rPr>
                  <a:t>Calculate, to the nearest minute, the times when the height of sea water is predicted, by this model, to be 7 metres.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2838406"/>
              </a:xfrm>
              <a:prstGeom prst="rect">
                <a:avLst/>
              </a:prstGeom>
              <a:blipFill>
                <a:blip r:embed="rId3"/>
                <a:stretch>
                  <a:fillRect b="-6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2000" y="3246637"/>
                <a:ext cx="4572001" cy="9765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GB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=2.5, </m:t>
                    </m:r>
                    <m:r>
                      <a:rPr lang="en-GB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=0.6435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Maximum </a:t>
                </a:r>
                <a14:m>
                  <m:oMath xmlns:m="http://schemas.openxmlformats.org/officeDocument/2006/math">
                    <m:r>
                      <a:rPr lang="en-GB" sz="14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2.5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=2.21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Maximum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=8.5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=4.41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14:06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18:43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246637"/>
                <a:ext cx="4572001" cy="976549"/>
              </a:xfrm>
              <a:prstGeom prst="rect">
                <a:avLst/>
              </a:prstGeom>
              <a:blipFill>
                <a:blip r:embed="rId4"/>
                <a:stretch>
                  <a:fillRect l="-400" t="-1250" b="-31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757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0485C21-EA61-40F7-993C-7A41186B39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197977-E072-4D86-B79F-92CD692081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2EF2531-2A10-4C64-A09D-F45CE72929B5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20808</TotalTime>
  <Words>1130</Words>
  <Application>Microsoft Office PowerPoint</Application>
  <PresentationFormat>On-screen Show (4:3)</PresentationFormat>
  <Paragraphs>69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Candara</vt:lpstr>
      <vt:lpstr>Office Theme</vt:lpstr>
      <vt:lpstr>7.7) Modelling with trigonometric functions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536</cp:revision>
  <dcterms:created xsi:type="dcterms:W3CDTF">2020-05-18T02:11:06Z</dcterms:created>
  <dcterms:modified xsi:type="dcterms:W3CDTF">2021-09-05T10:26:54Z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