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47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8.png"/><Relationship Id="rId2" Type="http://schemas.openxmlformats.org/officeDocument/2006/relationships/image" Target="../media/image5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1.png"/><Relationship Id="rId2" Type="http://schemas.openxmlformats.org/officeDocument/2006/relationships/image" Target="../media/image5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4.png"/><Relationship Id="rId2" Type="http://schemas.openxmlformats.org/officeDocument/2006/relationships/image" Target="../media/image5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2.png"/><Relationship Id="rId2" Type="http://schemas.openxmlformats.org/officeDocument/2006/relationships/image" Target="../media/image5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5.png"/><Relationship Id="rId2" Type="http://schemas.openxmlformats.org/officeDocument/2006/relationships/image" Target="../media/image5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9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2.png"/><Relationship Id="rId2" Type="http://schemas.openxmlformats.org/officeDocument/2006/relationships/image" Target="../media/image5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5.png"/><Relationship Id="rId2" Type="http://schemas.openxmlformats.org/officeDocument/2006/relationships/image" Target="../media/image5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7.4) Two-tailed tests</a:t>
            </a:r>
          </a:p>
        </p:txBody>
      </p:sp>
    </p:spTree>
    <p:extLst>
      <p:ext uri="{BB962C8B-B14F-4D97-AF65-F5344CB8AC3E}">
        <p14:creationId xmlns:p14="http://schemas.microsoft.com/office/powerpoint/2010/main" val="584296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A medical team are testing the effectiveness of a new drug.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They claim that the test is successful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99.8%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of the time.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They test the benefits of the drug on 4500 patients.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 test is successful in 4498 cases.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Is the medical team’s claim supported at the 1% significance level?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600438"/>
              </a:xfrm>
              <a:prstGeom prst="rect">
                <a:avLst/>
              </a:prstGeom>
              <a:blipFill>
                <a:blip r:embed="rId2"/>
                <a:stretch>
                  <a:fillRect l="-400" t="-763" b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A medical team are testing the effectiveness of a new drug.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They claim that the test is successful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99.5%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of the time.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They test the benefits of the drug on 2500 patients.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 test is successful in 2495 cases.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Is the medical team’s claim supported at the 5% significance level?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blipFill>
                <a:blip r:embed="rId3"/>
                <a:stretch>
                  <a:fillRect l="-400" t="-760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066567"/>
                <a:ext cx="4572001" cy="30469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successful tests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successful tests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=0.995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0.995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(2500, 0.995)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≥2495</m:t>
                        </m:r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&lt;0.025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Test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≥2495</m:t>
                        </m:r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=0.01464…&lt;0.025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significant.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the medical team’s claim.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066567"/>
                <a:ext cx="4572001" cy="3046988"/>
              </a:xfrm>
              <a:prstGeom prst="rect">
                <a:avLst/>
              </a:prstGeom>
              <a:blipFill>
                <a:blip r:embed="rId4"/>
                <a:stretch>
                  <a:fillRect l="-667" t="-600" b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728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A medical team are testing the effectiveness of a new drug.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They claim that the test is successful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99.8%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of the time.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They test the benefits of the drug on 4500 patients.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critical region(s) for a test at the 1% significance level.</a:t>
                </a:r>
              </a:p>
              <a:p>
                <a:pPr marL="342900" indent="-342900">
                  <a:buFontTx/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test is successful in 4498 cases. Comment on this observation in light of the critical region.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400" t="-671" b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A medical team are testing the effectiveness of a new drug.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They claim that the test is successful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99.5%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of the time.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They test the benefits of the drug on 2500 patients.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critical region(s) for a test at the 5% significance level.</a:t>
                </a:r>
              </a:p>
              <a:p>
                <a:pPr marL="342900" indent="-342900">
                  <a:buFontTx/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test is successful in 2495 cases. Comment on this observation in light of the critical region.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533" t="-671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273356"/>
                <a:ext cx="4572001" cy="4154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successful tests</a:t>
                </a: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successful tests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=0.995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0.995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(2500, 0.995)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&lt;0.025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or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&lt;0.025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≤2480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=0.0302…&gt;0.025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&lt;0.025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≤2479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=0.0170…&lt;0.025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GB" sz="12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&lt;−0.975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2479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&gt;0.975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≤2493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=0.9657…&lt;0.975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≤2494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=0.9853…&gt;0.975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−1=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249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2495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Lower tail: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≤2479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Upper tail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249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≤2500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Critical regions: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≤2479</m:t>
                    </m:r>
                    <m:r>
                      <a:rPr lang="en-GB" sz="12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∪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249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≤2500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2495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in the critical region.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significant.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the medical team’s claim.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273356"/>
                <a:ext cx="4572001" cy="4154984"/>
              </a:xfrm>
              <a:prstGeom prst="rect">
                <a:avLst/>
              </a:prstGeom>
              <a:blipFill>
                <a:blip r:embed="rId4"/>
                <a:stretch>
                  <a:fillRect t="-147" b="-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56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A medical team are testing the effectiveness of a new drug.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They claim that the test is successful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99.8%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of the time.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They test the benefits of the drug on 4500 patients.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critical region(s) for a test at the 1% significance level.</a:t>
                </a:r>
              </a:p>
              <a:p>
                <a:pPr marL="342900" indent="-342900">
                  <a:buFontTx/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test is successful in 4482 cases. Comment on this observation in light of the critical region.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400" t="-671" b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A medical team are testing the effectiveness of a new drug.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They claim that the test is successful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99.5%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of the time.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They test the benefits of the drug on 2500 patients.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critical region(s) for a test at the 5% significance level.</a:t>
                </a:r>
              </a:p>
              <a:p>
                <a:pPr marL="342900" indent="-342900">
                  <a:buFontTx/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test is successful in 2480 cases. Comment on this observation in light of the critical region.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533" t="-671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273356"/>
                <a:ext cx="4572001" cy="4154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successful tests</a:t>
                </a: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successful tests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=0.995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0.995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(2500, 0.995)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&lt;0.025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or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&lt;0.025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≤2480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=0.0302…&gt;0.025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&lt;0.025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≤2479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=0.0170…&lt;0.025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GB" sz="12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&lt;−0.975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2479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&gt;0.975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≤2493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=0.9657…&lt;0.975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≤2494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=0.9853…&gt;0.975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−1=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249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2495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Lower tail: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≤2479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Upper tail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249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≤2500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Critical regions: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≤2479</m:t>
                    </m:r>
                    <m:r>
                      <a:rPr lang="en-GB" sz="12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∪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249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≤2500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2480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not in the critical region.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not significant.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the medical team’s claim.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273356"/>
                <a:ext cx="4572001" cy="4154984"/>
              </a:xfrm>
              <a:prstGeom prst="rect">
                <a:avLst/>
              </a:prstGeom>
              <a:blipFill>
                <a:blip r:embed="rId4"/>
                <a:stretch>
                  <a:fillRect t="-147" b="-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930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180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Joan believes the probability of rolling a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a six-sided dice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rolls the dice 10 times and rolls a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five times.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a 5% significance level, test her belief.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180195"/>
              </a:xfrm>
              <a:prstGeom prst="rect">
                <a:avLst/>
              </a:prstGeom>
              <a:blipFill>
                <a:blip r:embed="rId2"/>
                <a:stretch>
                  <a:fillRect l="-667" t="-1554" b="-62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424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John believes a coin is lands on tails with probability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 tosses the coin 8 times and it lands on tails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times.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a 5% significance level, test his belief.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424877"/>
              </a:xfrm>
              <a:prstGeom prst="rect">
                <a:avLst/>
              </a:prstGeom>
              <a:blipFill>
                <a:blip r:embed="rId3"/>
                <a:stretch>
                  <a:fillRect l="-800" t="-1282" b="-4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882351"/>
                <a:ext cx="4572001" cy="3416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times coin lands on tails.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times coin lands on tails.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(8, 0.5)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e>
                    </m:d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Test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0.0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039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…&lt;0.05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significant.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John’s belief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882351"/>
                <a:ext cx="4572001" cy="3416320"/>
              </a:xfrm>
              <a:prstGeom prst="rect">
                <a:avLst/>
              </a:prstGeom>
              <a:blipFill>
                <a:blip r:embed="rId4"/>
                <a:stretch>
                  <a:fillRect l="-1200" t="-1071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791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918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Joan believes the probability of rolling a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a six-sided dice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rolls the dice 10 times. 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critical region(s) for this test at the 5% significance level.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A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rolled five times. Comment on this observation in light of the critical region.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918859"/>
              </a:xfrm>
              <a:prstGeom prst="rect">
                <a:avLst/>
              </a:prstGeom>
              <a:blipFill>
                <a:blip r:embed="rId2"/>
                <a:stretch>
                  <a:fillRect l="-667" t="-952" b="-31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917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John believes a coin is lands on tails with probability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 tosses the coin 8 times.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critical region(s) for this test at the 5% significance level.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coin lands on tails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times. Comment on this observation in light of the critical region.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917320"/>
              </a:xfrm>
              <a:prstGeom prst="rect">
                <a:avLst/>
              </a:prstGeom>
              <a:blipFill>
                <a:blip r:embed="rId3"/>
                <a:stretch>
                  <a:fillRect l="-800" t="-952" b="-31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405715"/>
                <a:ext cx="4572001" cy="4154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times coin lands on tails.</a:t>
                </a: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times coin lands on tails.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sz="12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(8, 0.5)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&lt;0.025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or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&lt;0.025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=0.03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51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…&gt;0.025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&lt;0.025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039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…&lt;0.025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GB" sz="12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&lt;−0.975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&gt;0.975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9648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…&lt;0.975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960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…&gt;0.975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−1=7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Lower tail: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Upper tail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Critical regions: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=0∪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in the critical region.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significant.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John’s belief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405715"/>
                <a:ext cx="4572001" cy="4154984"/>
              </a:xfrm>
              <a:prstGeom prst="rect">
                <a:avLst/>
              </a:prstGeom>
              <a:blipFill>
                <a:blip r:embed="rId4"/>
                <a:stretch>
                  <a:fillRect t="-147" b="-2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457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he has the support of 30%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30 people whether they support the candidate or not. 1 person says they support the candidate.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Test, at the 1% significance level, whether the candidate’s claim is true.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she has the support of 40%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20 people whether they support the candidate or not. 3 people say they support the candidate.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Test, at the 2% significance level, whether the candidate’s claim is true.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273356"/>
                <a:ext cx="4572001" cy="3539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people who say they support the candidate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people who say they support the candidate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Test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≤3</m:t>
                        </m:r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159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&gt;0.01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not significant.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the candidate’s belief.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73356"/>
                <a:ext cx="4572001" cy="3539430"/>
              </a:xfrm>
              <a:prstGeom prst="rect">
                <a:avLst/>
              </a:prstGeom>
              <a:blipFill>
                <a:blip r:embed="rId2"/>
                <a:stretch>
                  <a:fillRect l="-800" t="-516" r="-400"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572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An election candidate believes he has the support of 30% of the residents in a particular town. </a:t>
            </a:r>
          </a:p>
          <a:p>
            <a:r>
              <a:rPr lang="en-GB" sz="1400" dirty="0">
                <a:latin typeface="Candara" panose="020E0502030303020204" pitchFamily="34" charset="0"/>
              </a:rPr>
              <a:t>The researcher asks 30 people whether they support the candidate or not.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Find the critical region(s) for a test of the candidate’s claim at the 1% significance level.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1 person says they support the candidate. Comment on this observation in light of the critical region.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An election candidate believes she has the support of 40% of the residents in a particular town. </a:t>
            </a:r>
          </a:p>
          <a:p>
            <a:r>
              <a:rPr lang="en-GB" sz="1400" dirty="0">
                <a:latin typeface="Candara" panose="020E0502030303020204" pitchFamily="34" charset="0"/>
              </a:rPr>
              <a:t>The researcher asks 20 people whether they support the candidate or not.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Find the critical region(s) for a test of the candidate’s claim at the 2% significance level.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3 people say they support the candidate. Comment on this observation in light of the critical region.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333685"/>
                <a:ext cx="4572001" cy="45243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people who say they support the candidate</a:t>
                </a: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people who say they support the candidate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sz="12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0.4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or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159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…&gt;0.0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01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=0.003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…&lt;0.0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GB" sz="12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&lt;−0.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99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&gt;0.9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789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…&lt;0.9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13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35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…&gt;0.9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−1=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13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Lower tail: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Upper tail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Critical regions: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≤2∪14≤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not in the critical region.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not significant.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the candidate’s belief.</a:t>
                </a:r>
              </a:p>
              <a:p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33685"/>
                <a:ext cx="4572001" cy="4524315"/>
              </a:xfrm>
              <a:prstGeom prst="rect">
                <a:avLst/>
              </a:prstGeom>
              <a:blipFill>
                <a:blip r:embed="rId2"/>
                <a:stretch>
                  <a:fillRect l="-133" t="-1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1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he has the support of 30%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30 people whether they support the candidate or not. 16 people say they support the candidate.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Test, at the 1% significance level, whether the candidate’s claim is true.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she has the support of 40%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20 people whether they support the candidate or not. 14 people say they support the candidate.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Test, at the 2% significance level, whether the candidate’s claim is true.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273356"/>
                <a:ext cx="4572001" cy="32932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people who say they support the candidate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people who say they support the candidate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14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Test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14</m:t>
                        </m:r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064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significant.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the candidate’s belief.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73356"/>
                <a:ext cx="4572001" cy="3293209"/>
              </a:xfrm>
              <a:prstGeom prst="rect">
                <a:avLst/>
              </a:prstGeom>
              <a:blipFill>
                <a:blip r:embed="rId2"/>
                <a:stretch>
                  <a:fillRect l="-800" t="-556" r="-400" b="-1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768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An election candidate believes he has the support of 30% of the residents in a particular town. </a:t>
            </a:r>
          </a:p>
          <a:p>
            <a:r>
              <a:rPr lang="en-GB" sz="1400" dirty="0">
                <a:latin typeface="Candara" panose="020E0502030303020204" pitchFamily="34" charset="0"/>
              </a:rPr>
              <a:t>The researcher asks 30 people whether they support the candidate or not.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Find the critical region(s) for a test of the candidate’s claim at the 1% significance level.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16 people say they support the candidate. Comment on this observation in light of the critical region.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An election candidate believes she has the support of 40% of the residents in a particular town. </a:t>
            </a:r>
          </a:p>
          <a:p>
            <a:r>
              <a:rPr lang="en-GB" sz="1400" dirty="0">
                <a:latin typeface="Candara" panose="020E0502030303020204" pitchFamily="34" charset="0"/>
              </a:rPr>
              <a:t>The researcher asks 20 people whether they support the candidate or not.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Find the critical region(s) for a test of the candidate’s claim at the 2% significance level.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14 people say they support the candidate. Comment on this observation in light of the critical region.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333685"/>
                <a:ext cx="4572001" cy="43396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people who say they support the candidate</a:t>
                </a: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people who say they support the candidate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sz="12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0.4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or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159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…&gt;0.0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01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=0.003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…&lt;0.0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GB" sz="12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&lt;−0.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99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&gt;0.9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789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…&lt;0.9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13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35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…&gt;0.9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−1=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13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Lower tail: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Upper tail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Critical regions: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≤2∪14≤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not in the critical region.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significant.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the candidate’s belief.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33685"/>
                <a:ext cx="4572001" cy="4339650"/>
              </a:xfrm>
              <a:prstGeom prst="rect">
                <a:avLst/>
              </a:prstGeom>
              <a:blipFill>
                <a:blip r:embed="rId2"/>
                <a:stretch>
                  <a:fillRect l="-133" t="-140" b="-1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822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 manufacturing process, the proportion of faulty lightbulbs is, based on historical data,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0.08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manufacturing process is changed.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sample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lightbulbs is tested.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7 lightbulbs are found to be faulty.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Test, at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2%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significance level, whether or not there has been a change in the proportion of faulty lightbulbs.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r="-1333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 manufacturing process, the proportion of faulty bolts is, based on historical data,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0.0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manufacturing process is changed.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sample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bolts is tested.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1 bolt is found to be faulty.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Test, at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%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significance level, whether or not there has been a change in the proportion of faulty bolts.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8" r="-1200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480210"/>
                <a:ext cx="4572001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fault bolts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faulty bolts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=0.07</m:t>
                      </m:r>
                    </m:oMath>
                  </m:oMathPara>
                </a14:m>
                <a:endParaRPr lang="en-GB" sz="1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&lt;0.07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(100, 0.07)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1%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≤1</m:t>
                        </m:r>
                      </m:e>
                    </m:d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&lt;0.005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Test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≤1</m:t>
                        </m:r>
                      </m:e>
                    </m:d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=0.0060…&gt;0.005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not significant.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suggest there has been a change in the proportion of faulty bolts.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480210"/>
                <a:ext cx="4572001" cy="2677656"/>
              </a:xfrm>
              <a:prstGeom prst="rect">
                <a:avLst/>
              </a:prstGeom>
              <a:blipFill>
                <a:blip r:embed="rId4"/>
                <a:stretch>
                  <a:fillRect l="-400" t="-456" b="-1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820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In a manufacturing process, the proportion of faulty lightbulbs is, based on historical data,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0.08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manufacturing process is changed.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manager wants to test whether or not the proportion of faulty lightbulbs has changed.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sample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200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lightbulbs is tested.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critical region(s) for a test at the 2% significance level.</a:t>
                </a:r>
              </a:p>
              <a:p>
                <a:pPr marL="342900" indent="-342900">
                  <a:buFontTx/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7 lightbulbs are found to be faulty. Comment on this observation in light of the critical region.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246769"/>
              </a:xfrm>
              <a:prstGeom prst="rect">
                <a:avLst/>
              </a:prstGeom>
              <a:blipFill>
                <a:blip r:embed="rId2"/>
                <a:stretch>
                  <a:fillRect l="-400" t="-543" r="-133" b="-1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In a manufacturing process, the proportion of faulty bolts is, based on historical data,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0.0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manufacturing process is changed.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manager wants to test whether or not the proportion of faulty bolts has changed.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sample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bolts is tested.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critical region(s) for a test at the 1% significance level.</a:t>
                </a:r>
              </a:p>
              <a:p>
                <a:pPr marL="342900" indent="-342900">
                  <a:buFontTx/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1 bolt is found to be faulty. Comment on this observation in light of the critical region.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246769"/>
              </a:xfrm>
              <a:prstGeom prst="rect">
                <a:avLst/>
              </a:prstGeom>
              <a:blipFill>
                <a:blip r:embed="rId3"/>
                <a:stretch>
                  <a:fillRect l="-533" t="-542" r="-133" b="-1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574069"/>
                <a:ext cx="4572001" cy="43396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fault bolts</a:t>
                </a: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faulty bolts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=0.07</m:t>
                      </m:r>
                    </m:oMath>
                  </m:oMathPara>
                </a14:m>
                <a:endParaRPr lang="en-GB" sz="12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&lt;0.07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(100, 0.07)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1%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or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060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…&gt;0.0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07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…&lt;0.0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GB" sz="12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&lt;−0.99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&gt;0.99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≤1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900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…&lt;0.99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≤1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59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…&gt;0.99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−1=1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Lower tail: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        Upper tail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≤100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Critical regions: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=0∪15≤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≤100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not in the critical region.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not significant.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suggest the proportion of fault bolts has changed.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574069"/>
                <a:ext cx="4572001" cy="4339650"/>
              </a:xfrm>
              <a:prstGeom prst="rect">
                <a:avLst/>
              </a:prstGeom>
              <a:blipFill>
                <a:blip r:embed="rId4"/>
                <a:stretch>
                  <a:fillRect b="-1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262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0401F2-C529-47D1-8FB5-62137EF551FA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17024</TotalTime>
  <Words>3611</Words>
  <Application>Microsoft Office PowerPoint</Application>
  <PresentationFormat>On-screen Show (4:3)</PresentationFormat>
  <Paragraphs>304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Candara</vt:lpstr>
      <vt:lpstr>Office Theme</vt:lpstr>
      <vt:lpstr>7.4) Two-tailed tests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602</cp:revision>
  <dcterms:created xsi:type="dcterms:W3CDTF">2020-05-18T02:11:06Z</dcterms:created>
  <dcterms:modified xsi:type="dcterms:W3CDTF">2021-09-04T15:30:35Z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