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12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60.png"/><Relationship Id="rId2" Type="http://schemas.openxmlformats.org/officeDocument/2006/relationships/image" Target="../media/image61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80.png"/><Relationship Id="rId2" Type="http://schemas.openxmlformats.org/officeDocument/2006/relationships/image" Target="../media/image61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11.png"/><Relationship Id="rId2" Type="http://schemas.openxmlformats.org/officeDocument/2006/relationships/image" Target="../media/image61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4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60.png"/><Relationship Id="rId2" Type="http://schemas.openxmlformats.org/officeDocument/2006/relationships/image" Target="../media/image625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1.png"/><Relationship Id="rId2" Type="http://schemas.openxmlformats.org/officeDocument/2006/relationships/image" Target="../media/image6220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50.png"/><Relationship Id="rId2" Type="http://schemas.openxmlformats.org/officeDocument/2006/relationships/image" Target="../media/image62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8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8.png"/><Relationship Id="rId2" Type="http://schemas.openxmlformats.org/officeDocument/2006/relationships/image" Target="../media/image69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9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1.png"/><Relationship Id="rId2" Type="http://schemas.openxmlformats.org/officeDocument/2006/relationships/image" Target="../media/image7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4.png"/><Relationship Id="rId2" Type="http://schemas.openxmlformats.org/officeDocument/2006/relationships/image" Target="../media/image70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6.png"/><Relationship Id="rId2" Type="http://schemas.openxmlformats.org/officeDocument/2006/relationships/image" Target="../media/image70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20.png"/><Relationship Id="rId2" Type="http://schemas.openxmlformats.org/officeDocument/2006/relationships/image" Target="../media/image61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40.png"/><Relationship Id="rId2" Type="http://schemas.openxmlformats.org/officeDocument/2006/relationships/image" Target="../media/image61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9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7.4) Mathematical proof</a:t>
            </a:r>
          </a:p>
        </p:txBody>
      </p:sp>
    </p:spTree>
    <p:extLst>
      <p:ext uri="{BB962C8B-B14F-4D97-AF65-F5344CB8AC3E}">
        <p14:creationId xmlns:p14="http://schemas.microsoft.com/office/powerpoint/2010/main" val="474297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48271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Candara" panose="020E0502030303020204" pitchFamily="34" charset="0"/>
              </a:rPr>
              <a:t>Prove that the product of two odd numbers is an odd number.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6983" y="452736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panose="020E0502030303020204" pitchFamily="34" charset="0"/>
              </a:rPr>
              <a:t>Prove that the product of two even numbers is an even number.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5" y="1279268"/>
                <a:ext cx="4572001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Let even numbers be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5" y="1279268"/>
                <a:ext cx="4572001" cy="1569660"/>
              </a:xfrm>
              <a:prstGeom prst="rect">
                <a:avLst/>
              </a:prstGeom>
              <a:blipFill>
                <a:blip r:embed="rId2"/>
                <a:stretch>
                  <a:fillRect l="-400" t="-3113" r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830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latin typeface="Candara" panose="020E0502030303020204" pitchFamily="34" charset="0"/>
                  </a:rPr>
                  <a:t>Prove algebraically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−2−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is always even, given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is an integer greater than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82" r="-2667" b="-112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Prove algebraically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−(2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is an even number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490008"/>
                <a:ext cx="4572001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≡4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+1−2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≡4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490008"/>
                <a:ext cx="4572001" cy="1569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670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is two more than a multiple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for all positive integer values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2000" t="-3113" b="-81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is one more than a multiple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for all positive integer values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589761"/>
                <a:ext cx="457200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+1                    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589761"/>
                <a:ext cx="4572001" cy="12003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924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is a multiple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for all positive integer values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82" b="-112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is a multiple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for all positive integer values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2000" t="-3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523259"/>
                <a:ext cx="4572001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≡9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+12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+4−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−12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</m:e>
                      </m:d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≡9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+12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+4−9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+12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−4   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≡24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                              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≡8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                          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523259"/>
                <a:ext cx="4572001" cy="16312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60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48271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Candara" panose="020E0502030303020204" pitchFamily="34" charset="0"/>
              </a:rPr>
              <a:t>Prove algebraically that the difference between two different odd numbers is an even number.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6983" y="452736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panose="020E0502030303020204" pitchFamily="34" charset="0"/>
              </a:rPr>
              <a:t>Prove algebraically that the difference between two different even numbers is an even number.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490008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490008"/>
                <a:ext cx="4572001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582035" y="1648600"/>
                <a:ext cx="457200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Let even numbers be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5" y="1648600"/>
                <a:ext cx="4572001" cy="1200329"/>
              </a:xfrm>
              <a:prstGeom prst="rect">
                <a:avLst/>
              </a:prstGeom>
              <a:blipFill>
                <a:blip r:embed="rId3"/>
                <a:stretch>
                  <a:fillRect l="-533" t="-4061" r="-1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042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Prove that the product of four consecutive integers is always a multiple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82" b="-112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Prove that the product of three consecutive integers is always a multiple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4577018" y="1564822"/>
            <a:ext cx="4572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endParaRPr lang="en-US" sz="2400" b="0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15398A-5E53-4110-B5D0-036090A68B5A}"/>
              </a:ext>
            </a:extLst>
          </p:cNvPr>
          <p:cNvSpPr txBox="1"/>
          <p:nvPr/>
        </p:nvSpPr>
        <p:spPr>
          <a:xfrm>
            <a:off x="4577018" y="1604665"/>
            <a:ext cx="45569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ndara" panose="020E0502030303020204" pitchFamily="34" charset="0"/>
              </a:rPr>
              <a:t>Proof by showing at least one is a multiple of 2, and one will be a multiple of 3…</a:t>
            </a:r>
          </a:p>
        </p:txBody>
      </p:sp>
    </p:spTree>
    <p:extLst>
      <p:ext uri="{BB962C8B-B14F-4D97-AF65-F5344CB8AC3E}">
        <p14:creationId xmlns:p14="http://schemas.microsoft.com/office/powerpoint/2010/main" val="290483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407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Prove that, for all positive values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are integers or variables.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407052"/>
              </a:xfrm>
              <a:prstGeom prst="rect">
                <a:avLst/>
              </a:prstGeom>
              <a:blipFill>
                <a:blip r:embed="rId2"/>
                <a:stretch>
                  <a:fillRect l="-2000" t="-3478" b="-95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407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Prove that, for all positive values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find the integers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407052"/>
              </a:xfrm>
              <a:prstGeom prst="rect">
                <a:avLst/>
              </a:prstGeom>
              <a:blipFill>
                <a:blip r:embed="rId3"/>
                <a:stretch>
                  <a:fillRect l="-2000" t="-3463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86425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86425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791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≡2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−64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+105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that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+7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≡3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+8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−101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1033046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410822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48271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Prove that if three consecutive even integers are the sides of a right-angled triangle, they must be 6, 8 and 10.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6983" y="452736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Prove that if three consecutive integers are the sides of a right-angled triangle, they must be 3, 4 and 5.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567190"/>
                <a:ext cx="457200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Proof e.g. Pythagoras’ Theorem with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+1, 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567190"/>
                <a:ext cx="4572001" cy="707886"/>
              </a:xfrm>
              <a:prstGeom prst="rect">
                <a:avLst/>
              </a:prstGeom>
              <a:blipFill>
                <a:blip r:embed="rId2"/>
                <a:stretch>
                  <a:fillRect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018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+11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positive for all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1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2000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positive for all values of </a:t>
                </a:r>
                <a14:m>
                  <m:oMath xmlns:m="http://schemas.openxmlformats.org/officeDocument/2006/math">
                    <m:r>
                      <a:rPr lang="en-GB" sz="2000" b="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14876"/>
              </a:xfrm>
              <a:prstGeom prst="rect">
                <a:avLst/>
              </a:prstGeom>
              <a:blipFill>
                <a:blip r:embed="rId3"/>
                <a:stretch>
                  <a:fillRect l="-1333" t="-4237" b="-12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567190"/>
                <a:ext cx="457200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+5=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567190"/>
                <a:ext cx="4572001" cy="1323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555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48271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Prove that the sum of the squares of two consecutive even numbers is 4 more than a multiple of 8.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6983" y="452736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Prove that the sum of the squares of two consecutive odd numbers is 2 more than a multiple of 8.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1999" y="1567190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63157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(1, 1)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(4,7)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(10, 4)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the vertices of a right-angled triangle.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(1, 1)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(3, 3)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(4, 2)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the vertices of a right-angled triangle.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7019" y="1213248"/>
            <a:ext cx="45720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Proof e.g. Pythagoras’ Theorem or perpendicular gradients AB and BC</a:t>
            </a:r>
          </a:p>
        </p:txBody>
      </p:sp>
    </p:spTree>
    <p:extLst>
      <p:ext uri="{BB962C8B-B14F-4D97-AF65-F5344CB8AC3E}">
        <p14:creationId xmlns:p14="http://schemas.microsoft.com/office/powerpoint/2010/main" val="98533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16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+3=0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constant, has no real roots.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satisfies the inequality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16771"/>
              </a:xfrm>
              <a:prstGeom prst="rect">
                <a:avLst/>
              </a:prstGeom>
              <a:blipFill>
                <a:blip r:embed="rId2"/>
                <a:stretch>
                  <a:fillRect l="-1067" t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39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constant, has no real roots.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satisfies the inequality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39515"/>
              </a:xfrm>
              <a:prstGeom prst="rect">
                <a:avLst/>
              </a:prstGeom>
              <a:blipFill>
                <a:blip r:embed="rId3"/>
                <a:stretch>
                  <a:fillRect l="-1067" t="-2924" b="-29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66982" y="1795053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08770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−3+2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is a multiple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for all real integers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r>
                  <a:rPr lang="en-US" sz="2400" b="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−3+2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is a multiple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 for all real integers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154984"/>
              </a:xfrm>
              <a:prstGeom prst="rect">
                <a:avLst/>
              </a:prstGeom>
              <a:blipFill>
                <a:blip r:embed="rId2"/>
                <a:stretch>
                  <a:fillRect l="-2000" t="-1175" b="-24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−3+10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−11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is a multiple of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for all real integers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 r="-2667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292662"/>
                <a:ext cx="457200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−14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≡7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292662"/>
                <a:ext cx="4572001" cy="12003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080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latin typeface="Candara" panose="020E0502030303020204" pitchFamily="34" charset="0"/>
                  </a:rPr>
                  <a:t>Prove that the sum of five consecutive integers is a multiple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400" b="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82" r="-800" b="-112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Prove that the sum of three consecutive integers is a multiple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r="-800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577018" y="1490008"/>
                <a:ext cx="4572001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Let the first integer be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:</a:t>
                </a: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+1+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+3                         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</a:t>
                </a: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490008"/>
                <a:ext cx="4572001" cy="1569660"/>
              </a:xfrm>
              <a:prstGeom prst="rect">
                <a:avLst/>
              </a:prstGeom>
              <a:blipFill>
                <a:blip r:embed="rId4"/>
                <a:stretch>
                  <a:fillRect l="-2133" t="-3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82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http://schemas.microsoft.com/office/2006/documentManagement/types"/>
    <ds:schemaRef ds:uri="http://schemas.microsoft.com/office/infopath/2007/PartnerControls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16110</TotalTime>
  <Words>1360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Cambria Math</vt:lpstr>
      <vt:lpstr>Candara</vt:lpstr>
      <vt:lpstr>Office Theme</vt:lpstr>
      <vt:lpstr>7.4) Mathematical proof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579</cp:revision>
  <dcterms:created xsi:type="dcterms:W3CDTF">2020-05-18T02:11:06Z</dcterms:created>
  <dcterms:modified xsi:type="dcterms:W3CDTF">2021-09-02T19:58:18Z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