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876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40.png"/><Relationship Id="rId2" Type="http://schemas.openxmlformats.org/officeDocument/2006/relationships/image" Target="../media/image48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7.png"/><Relationship Id="rId2" Type="http://schemas.openxmlformats.org/officeDocument/2006/relationships/image" Target="../media/image48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image" Target="../media/image4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3.png"/><Relationship Id="rId2" Type="http://schemas.openxmlformats.org/officeDocument/2006/relationships/image" Target="../media/image49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6.png"/><Relationship Id="rId2" Type="http://schemas.openxmlformats.org/officeDocument/2006/relationships/image" Target="../media/image49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9.png"/><Relationship Id="rId2" Type="http://schemas.openxmlformats.org/officeDocument/2006/relationships/image" Target="../media/image4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4.png"/><Relationship Id="rId2" Type="http://schemas.openxmlformats.org/officeDocument/2006/relationships/image" Target="../media/image4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7.png"/><Relationship Id="rId2" Type="http://schemas.openxmlformats.org/officeDocument/2006/relationships/image" Target="../media/image4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2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4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2.png"/><Relationship Id="rId2" Type="http://schemas.openxmlformats.org/officeDocument/2006/relationships/image" Target="../media/image4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8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4.png"/><Relationship Id="rId2" Type="http://schemas.openxmlformats.org/officeDocument/2006/relationships/image" Target="../media/image4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7.3) One-tailed tests</a:t>
            </a:r>
          </a:p>
        </p:txBody>
      </p:sp>
    </p:spTree>
    <p:extLst>
      <p:ext uri="{BB962C8B-B14F-4D97-AF65-F5344CB8AC3E}">
        <p14:creationId xmlns:p14="http://schemas.microsoft.com/office/powerpoint/2010/main" val="1372812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test is successful more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99.8%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benefits of the drug on 4500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test is successful in 4498 cases.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1% significance level, to support the medical team’s claim?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test is successful more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99.5%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benefits of the drug on 2500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test is successful in 2494 cases.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5% significance level, to support the medical team’s claim?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823356"/>
                <a:ext cx="4572001" cy="2462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successful tests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successful tests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=0.995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&gt;0.995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(2500, 0.995)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≥2494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≥2494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=0.0342…&lt;0.05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support the medical team’s claim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23356"/>
                <a:ext cx="4572001" cy="2462213"/>
              </a:xfrm>
              <a:prstGeom prst="rect">
                <a:avLst/>
              </a:prstGeom>
              <a:blipFill>
                <a:blip r:embed="rId4"/>
                <a:stretch>
                  <a:fillRect l="-400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140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test is successful more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99.8%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benefits of the drug on 4500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test is successful in 4497 cases.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1% significance level, to support the medical team’s claim?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test is successful more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99.5%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benefits of the drug on 2500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test is successful in 2493 cases.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5% significance level, to support the medical team’s claim?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823356"/>
                <a:ext cx="4572001" cy="2462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successful tests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successful tests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=0.995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&gt;0.995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(2500, 0.995)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≥2493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≥2493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=0.06934…&gt;0.05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support the medical team’s claim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23356"/>
                <a:ext cx="4572001" cy="2462213"/>
              </a:xfrm>
              <a:prstGeom prst="rect">
                <a:avLst/>
              </a:prstGeom>
              <a:blipFill>
                <a:blip r:embed="rId4"/>
                <a:stretch>
                  <a:fillRect l="-400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92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more than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99.8%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4500 patients. </a:t>
                </a: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 for this test at the 1% significance level.</a:t>
                </a: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4498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A medical team are testing the effectiveness of a new drug.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claim that the test is successful more than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99.5%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of the time.</a:t>
                </a:r>
              </a:p>
              <a:p>
                <a:pPr defTabSz="685800"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They test the benefits of the drug on 2500 patients.</a:t>
                </a: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Find the critical region for this test at the 5% significance level.</a:t>
                </a: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400" dirty="0">
                    <a:latin typeface="Candara" panose="020E0502030303020204" pitchFamily="34" charset="0"/>
                  </a:rPr>
                  <a:t>The test is successful in 2493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601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2405628"/>
                <a:ext cx="4572001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successful tests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successful tests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=0.995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&gt;0.995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(2500, 0.995)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≤2492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=0.9306…&lt;0.95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≤2493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=0.9657…&gt;0.95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−1=2493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=2494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2494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≤2500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2494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in the critical region.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support the medical team’s claim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405628"/>
                <a:ext cx="4572001" cy="4401205"/>
              </a:xfrm>
              <a:prstGeom prst="rect">
                <a:avLst/>
              </a:prstGeom>
              <a:blipFill>
                <a:blip r:embed="rId4"/>
                <a:stretch>
                  <a:fillRect l="-400" t="-277" b="-4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38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negative side effects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drug gives negative side effects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0.2%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drug on 4500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drug has negative side effects in 2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1% significance level, to support the medical team’s claim?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negative side effects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drug gives negative side effects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0.5%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drug on 2500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drug has negative side effects in 3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5% significance level, to support the medical team’s claim?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528232"/>
                <a:ext cx="4572001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tests with negative side effects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tests with negative side effects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=0.005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&lt;0.005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(2500, 0.005)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≤3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≤3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=0.001525…&lt;0.05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support the medical team’s claim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28232"/>
                <a:ext cx="4572001" cy="2677656"/>
              </a:xfrm>
              <a:prstGeom prst="rect">
                <a:avLst/>
              </a:prstGeom>
              <a:blipFill>
                <a:blip r:embed="rId4"/>
                <a:stretch>
                  <a:fillRect l="-400" t="-456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26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negative side effects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drug gives negative side effects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0.2%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drug on 4500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drug has negative side effects in 5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1% significance level, to support the medical team’s claim?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negative side effects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drug gives negative side effects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0.5%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drug on 2500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drug has negative side effects in 7 patients.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Is there enough evidence, at the 5% significance level, to support the medical team’s claim?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1999" y="2528232"/>
                <a:ext cx="4572001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tests with negative side effects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tests with negative side effects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=0.005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&lt;0.005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(2500, 0.005)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≤7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≤7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=0.0693…&gt;0.05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support the medical team’s claim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528232"/>
                <a:ext cx="4572001" cy="2677656"/>
              </a:xfrm>
              <a:prstGeom prst="rect">
                <a:avLst/>
              </a:prstGeom>
              <a:blipFill>
                <a:blip r:embed="rId4"/>
                <a:stretch>
                  <a:fillRect l="-400" t="-456" b="-1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5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negative side effects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drug gives negative side effects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0.2%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drug on 4500 patients.</a:t>
                </a: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 for this test at the 2% significance level.</a:t>
                </a: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drug has negative side effects in 5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554545"/>
              </a:xfrm>
              <a:prstGeom prst="rect">
                <a:avLst/>
              </a:prstGeom>
              <a:blipFill>
                <a:blip r:embed="rId2"/>
                <a:stretch>
                  <a:fillRect l="-667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A medical team are testing the negative side effects of a new drug.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claim that the drug gives negative side effects less than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0.5%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time.</a:t>
                </a:r>
              </a:p>
              <a:p>
                <a:pPr defTabSz="685800"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They test the drug on 2500 patients.</a:t>
                </a:r>
              </a:p>
              <a:p>
                <a:pPr marL="342900" indent="-342900" defTabSz="685800"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 for this test at the 2% significance level.</a:t>
                </a:r>
              </a:p>
              <a:p>
                <a:pPr marL="342900" indent="-342900" defTabSz="685800">
                  <a:buFontTx/>
                  <a:buAutoNum type="alphaLcParenR"/>
                  <a:defRPr/>
                </a:pPr>
                <a:r>
                  <a:rPr lang="en-GB" sz="1600" dirty="0">
                    <a:latin typeface="Candara" panose="020E0502030303020204" pitchFamily="34" charset="0"/>
                  </a:rPr>
                  <a:t>The drug has negative side effects in 7 cases.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935017"/>
                <a:ext cx="4572001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tests with negative side effects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tests with negative side effects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=0.005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&lt;0.005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(2500, 0.005)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&lt;0.02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≤6</m:t>
                          </m:r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=0.0342…&gt;0.02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≤5</m:t>
                          </m:r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=0.0146…&lt;0.02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not in the critical region.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support the medical team’s claim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935017"/>
                <a:ext cx="4572001" cy="3970318"/>
              </a:xfrm>
              <a:prstGeom prst="rect">
                <a:avLst/>
              </a:prstGeom>
              <a:blipFill>
                <a:blip r:embed="rId4"/>
                <a:stretch>
                  <a:fillRect l="-400" t="-153" b="-6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84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a six-sided dice is biased in favour of rolling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 and rolls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five times.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Using a 5% significance level, test her belief.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biased in favour of landing with tails uppermost.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 and it lands on tails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times. Using a 5% significance level, test his belief.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1624835"/>
                <a:ext cx="4572001" cy="48013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times coin lands with tails uppermost</a:t>
                </a:r>
              </a:p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times coin lands with tails uppermost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&gt;0.5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(8, 0.5)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e>
                    </m:d>
                  </m:oMath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≤6</m:t>
                          </m:r>
                        </m:e>
                      </m:d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0.03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51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support John’s belief that the coin is biased in favour of landing with tails uppermost.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24835"/>
                <a:ext cx="4572001" cy="4801314"/>
              </a:xfrm>
              <a:prstGeom prst="rect">
                <a:avLst/>
              </a:prstGeom>
              <a:blipFill>
                <a:blip r:embed="rId4"/>
                <a:stretch>
                  <a:fillRect l="-1200" t="-762" b="-11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425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Joan believes a six-sided dice is biased in favour of rolling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rolls the dice 10 times and rolls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five times.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Using a 5% significance level, find the critical region to test her belief.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Joan rolled a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three times.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John believes a coin is biased in favour of landing with tails uppermost.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 tosses the coin 8 times.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Using a 5% significance level, find the critical region to test his belief.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coin landed on tails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times.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170031"/>
                <a:ext cx="4572001" cy="47705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times coin lands with tails uppermost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times coin lands with tails uppermost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(8, 0.5)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8554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=0.96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48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…&gt;0.95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−1=6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0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in the critical region.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support John’s belief that the coin is biased in favour of landing with tails uppermost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170031"/>
                <a:ext cx="4572001" cy="4770537"/>
              </a:xfrm>
              <a:prstGeom prst="rect">
                <a:avLst/>
              </a:prstGeom>
              <a:blipFill>
                <a:blip r:embed="rId4"/>
                <a:stretch>
                  <a:fillRect l="-400" t="-255" r="-1067" b="-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130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10% significance level, whether the candidate is over-estimating his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6 people say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Carry out a hypothesis test for the researcher.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5% significance level, whether the candidate is over-estimating her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4 people say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Carry out a hypothesis test for the researcher.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765524"/>
                <a:ext cx="4572001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0.0509…&gt;0.05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 candidate is over-estimating her support.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65524"/>
                <a:ext cx="4572001" cy="3785652"/>
              </a:xfrm>
              <a:prstGeom prst="rect">
                <a:avLst/>
              </a:prstGeom>
              <a:blipFill>
                <a:blip r:embed="rId2"/>
                <a:stretch>
                  <a:fillRect l="-800" t="-483" r="-400" b="-1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00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 researcher wants to test, at the 10% significance level, whether the candidate is over-estimating his support.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30 people whether they support the candidate or not. 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6 people say they support the candidate. Comment on this observation in light of the critical region.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 researcher wants to test, at the 5% significance level, whether the candidate is over-estimating her support.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20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4 people say they support the candidate. Comment on this observation in light of the critical region.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3" y="2476375"/>
                <a:ext cx="4572001" cy="41857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0509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&gt;0.0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0159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0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not in the critical region.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 candidate is over-estimating her support.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476375"/>
                <a:ext cx="4572001" cy="4185761"/>
              </a:xfrm>
              <a:prstGeom prst="rect">
                <a:avLst/>
              </a:prstGeom>
              <a:blipFill>
                <a:blip r:embed="rId2"/>
                <a:stretch>
                  <a:fillRect l="-400" t="-2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47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1% significance level, whether the candidate is under-estimating his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30 people whether they support the candidate or not. 14 people say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Carry out a hypothesis test for the researcher.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A researcher wants to test, at the 2% significance level, whether the candidate is under-estimating her support.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researcher asks 20 people whether they support the candidate or not. 14 people say they support the candidate.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Carry out a hypothesis test for the researcher.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703016"/>
                <a:ext cx="457200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14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≥1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endParaRPr lang="en-GB" sz="16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≤13</m:t>
                          </m:r>
                        </m:e>
                      </m:d>
                    </m:oMath>
                  </m:oMathPara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=0.00646…&lt;0.02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suggest the candidate is under-estimating her support.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703016"/>
                <a:ext cx="4572001" cy="4154984"/>
              </a:xfrm>
              <a:prstGeom prst="rect">
                <a:avLst/>
              </a:prstGeom>
              <a:blipFill>
                <a:blip r:embed="rId2"/>
                <a:stretch>
                  <a:fillRect l="-800" t="-440" r="-4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43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he has the support of 30%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 researcher wants to test, at the 1% significance level, whether the candidate is under-estimating his support.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30 people whether they support the candidate or not. 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14 people say they support the candidate. Comment on this observation in light of the critical region.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andara" panose="020E0502030303020204" pitchFamily="34" charset="0"/>
              </a:rPr>
              <a:t>An election candidate believes she has the support of 40% of the residents in a particular town.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A researcher wants to test, at the 2% significance level, whether the candidate is under-estimating her support. </a:t>
            </a:r>
          </a:p>
          <a:p>
            <a:r>
              <a:rPr lang="en-GB" sz="1400" dirty="0">
                <a:latin typeface="Candara" panose="020E0502030303020204" pitchFamily="34" charset="0"/>
              </a:rPr>
              <a:t>The researcher asks 20 people whether they support the candidate or not.</a:t>
            </a:r>
          </a:p>
          <a:p>
            <a:pPr marL="342900" indent="-342900"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Find the critical region for this test.</a:t>
            </a:r>
          </a:p>
          <a:p>
            <a:pPr marL="342900" indent="-342900">
              <a:buFontTx/>
              <a:buAutoNum type="alphaLcParenR"/>
            </a:pPr>
            <a:r>
              <a:rPr lang="en-GB" sz="1400" dirty="0">
                <a:latin typeface="Candara" panose="020E0502030303020204" pitchFamily="34" charset="0"/>
              </a:rPr>
              <a:t>14 people say they support the candidate. Comment on this observation in light of the critical region.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488799"/>
                <a:ext cx="4572001" cy="42319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people who say they support the candidate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people who say they support the candidate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=0.4</m:t>
                      </m:r>
                    </m:oMath>
                  </m:oMathPara>
                </a14:m>
                <a:endParaRPr lang="en-GB" sz="12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&gt;0.4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(20, 0.4)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5%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9789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13</m:t>
                        </m:r>
                      </m:e>
                    </m:d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9935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…&gt;0.9</m:t>
                    </m:r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−1=13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9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in the critical region.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2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suggest the candidate is under-estimating her support.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1" cy="4231928"/>
              </a:xfrm>
              <a:prstGeom prst="rect">
                <a:avLst/>
              </a:prstGeom>
              <a:blipFill>
                <a:blip r:embed="rId2"/>
                <a:stretch>
                  <a:fillRect l="-1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063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tested.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8 lightbulbs are found to be faulty.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lightbulbs.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Carry out this hypothesis test.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tested.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2 bolts are found to be faulty.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bolts.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Carry out this hypothesis test.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7" y="2696577"/>
                <a:ext cx="4572001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 bolts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faulty bolts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=0.07</m:t>
                      </m:r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&lt;0.07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(100, 0.07)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Test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=0.0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257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…&gt;0.0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there has been a reduction in the proportion of faulty bolts.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696577"/>
                <a:ext cx="4572001" cy="3970318"/>
              </a:xfrm>
              <a:prstGeom prst="rect">
                <a:avLst/>
              </a:prstGeom>
              <a:blipFill>
                <a:blip r:embed="rId4"/>
                <a:stretch>
                  <a:fillRect l="-1200" t="-767" b="-13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86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lightbulbs is, based on historical data,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0.08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lightbulbs.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lightbulbs is tested.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8 lightbulbs are found to be faulty. Comment on this observation in light of the critical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In a manufacturing process, the proportion of faulty bolts is, based on historical data,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0.0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manufacturing process is changed.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manager wishes to test at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significance level whether or not there has been a reduction in the proportion of faulty bolts.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sample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bolts is tested.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critical region for this test.</a:t>
                </a:r>
              </a:p>
              <a:p>
                <a:pPr marL="342900" indent="-342900">
                  <a:buFontTx/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2 bolts are found to be faulty. Comment on this observation in light of the critical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r="-1600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3020674"/>
                <a:ext cx="4572001" cy="3693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number of fault bolts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probability/proportion of faulty bolts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=0.07</m:t>
                      </m:r>
                    </m:oMath>
                  </m:oMathPara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&lt;0.07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true.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(100, 0.07)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1%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significance level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&lt;0.0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4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=0.0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257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…&gt;0.0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≤</m:t>
                        </m:r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=0.0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060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…&lt;0.0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Critical region: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𝑋</m:t>
                    </m:r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00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not in the critical region.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there has been a reduction in the proportion of faulty bolts.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3020674"/>
                <a:ext cx="4572001" cy="3693319"/>
              </a:xfrm>
              <a:prstGeom prst="rect">
                <a:avLst/>
              </a:prstGeom>
              <a:blipFill>
                <a:blip r:embed="rId4"/>
                <a:stretch>
                  <a:fillRect l="-400" t="-331" b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01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0401F2-C529-47D1-8FB5-62137EF551FA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17023</TotalTime>
  <Words>3919</Words>
  <Application>Microsoft Office PowerPoint</Application>
  <PresentationFormat>On-screen Show (4:3)</PresentationFormat>
  <Paragraphs>365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Cambria Math</vt:lpstr>
      <vt:lpstr>Candara</vt:lpstr>
      <vt:lpstr>Office Theme</vt:lpstr>
      <vt:lpstr>7.3) One-tailed tests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601</cp:revision>
  <dcterms:created xsi:type="dcterms:W3CDTF">2020-05-18T02:11:06Z</dcterms:created>
  <dcterms:modified xsi:type="dcterms:W3CDTF">2021-09-04T15:29:32Z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