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3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1.png"/><Relationship Id="rId2" Type="http://schemas.openxmlformats.org/officeDocument/2006/relationships/image" Target="../media/image4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4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5.png"/><Relationship Id="rId2" Type="http://schemas.openxmlformats.org/officeDocument/2006/relationships/image" Target="../media/image45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4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3.png"/><Relationship Id="rId2" Type="http://schemas.openxmlformats.org/officeDocument/2006/relationships/image" Target="../media/image46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8.png"/><Relationship Id="rId2" Type="http://schemas.openxmlformats.org/officeDocument/2006/relationships/image" Target="../media/image4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7.2) Finding critical values</a:t>
            </a:r>
          </a:p>
        </p:txBody>
      </p:sp>
    </p:spTree>
    <p:extLst>
      <p:ext uri="{BB962C8B-B14F-4D97-AF65-F5344CB8AC3E}">
        <p14:creationId xmlns:p14="http://schemas.microsoft.com/office/powerpoint/2010/main" val="169522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random variable has distribution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(40, 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single observation is used 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=0.1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against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a 1% level of significance, find the critical region for this test. The probability in each tail should be as close as possible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0.005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1067" t="-1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random variable has distribution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(30, 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A single observation is used to test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against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0.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Using a 5% level of significance, find the critical region for this test. The probability in each tail should be as close as possible to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1200" t="-13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5811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≤1∪11≤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5811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666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a six-sided dice is biased in favour of rolling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rolls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Using a 5% significance level, find the critical region for this test.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062103"/>
              </a:xfrm>
              <a:prstGeom prst="rect">
                <a:avLst/>
              </a:prstGeom>
              <a:blipFill>
                <a:blip r:embed="rId2"/>
                <a:stretch>
                  <a:fillRect l="-667" t="-888" r="-400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biased in favour of landing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lands with tails uppermost.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Using a 5% significance level, find the critical region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062103"/>
              </a:xfrm>
              <a:prstGeom prst="rect">
                <a:avLst/>
              </a:prstGeom>
              <a:blipFill>
                <a:blip r:embed="rId3"/>
                <a:stretch>
                  <a:fillRect l="-800" t="-888" r="-267" b="-2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49729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≤8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0.0352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49729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8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10% significance level, whether the candidate is over-estimating his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5% significance level, whether the candidate is over-estimating her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201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0.0160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2019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277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1% significance level, whether the candidate is under-estimating his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2% significance level, whether the candidate is under-estimating her support.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3012019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0.0065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012019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25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tested. 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lightbulbs.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308324"/>
              </a:xfrm>
              <a:prstGeom prst="rect">
                <a:avLst/>
              </a:prstGeom>
              <a:blipFill>
                <a:blip r:embed="rId2"/>
                <a:stretch>
                  <a:fillRect l="-667" t="-794" r="-1600" b="-26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tested. 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reduction in the proportion of faulty bolts.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l="-800" t="-792" r="-1467" b="-2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76579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0.0060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65798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1442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411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Joan believes the probability of rolling a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on a six-sided dice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She rolls the dice 10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rolls a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a 5% significance level,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region(s)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  <a:p>
                <a:pPr marL="342900" indent="-342900">
                  <a:buAutoNum type="alphaLcParenR"/>
                </a:pPr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411301"/>
              </a:xfrm>
              <a:prstGeom prst="rect">
                <a:avLst/>
              </a:prstGeom>
              <a:blipFill>
                <a:blip r:embed="rId2"/>
                <a:stretch>
                  <a:fillRect l="-667" t="-7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163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John believes a coin is lands on tails with 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He tosses the coin 8 times and counts the number of times,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it lands with tails uppermost.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Using a 5% significance level,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region(s)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163541"/>
              </a:xfrm>
              <a:prstGeom prst="rect">
                <a:avLst/>
              </a:prstGeom>
              <a:blipFill>
                <a:blip r:embed="rId3"/>
                <a:stretch>
                  <a:fillRect l="-800" t="-845" b="-28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62101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=0∪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0.0078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621015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826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10% significance level, whether this claim is true.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region(s)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5% significance level, whether this claim is true.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region(s)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76579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≤3∪13≤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0.0370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765798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40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8" y="461665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he has the support of 30%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1% significance level, whether this claim is true.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30 people whether they support the candidate or not. 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region(s)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ndara" panose="020E0502030303020204" pitchFamily="34" charset="0"/>
              </a:rPr>
              <a:t>An election candidate believes she has the support of 40% of the residents in a particular town.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A researcher wants to test, at the 2% significance level, whether this claim is true. </a:t>
            </a:r>
          </a:p>
          <a:p>
            <a:r>
              <a:rPr lang="en-GB" sz="1600" dirty="0">
                <a:latin typeface="Candara" panose="020E0502030303020204" pitchFamily="34" charset="0"/>
              </a:rPr>
              <a:t>The researcher asks 20 people whether they support the candidate or not.</a:t>
            </a:r>
          </a:p>
          <a:p>
            <a:pPr marL="342900" indent="-342900"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critical region(s) for this test.</a:t>
            </a:r>
          </a:p>
          <a:p>
            <a:pPr marL="342900" indent="-342900">
              <a:buFontTx/>
              <a:buAutoNum type="alphaLcParenR"/>
            </a:pPr>
            <a:r>
              <a:rPr lang="en-GB" sz="1600" dirty="0">
                <a:latin typeface="Candara" panose="020E0502030303020204" pitchFamily="34" charset="0"/>
              </a:rPr>
              <a:t>Find the probability of incorrectly rejecting the null hypothesis (the actual significance level)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82033" y="2765798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∪1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0.0101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2765798"/>
                <a:ext cx="4572001" cy="646331"/>
              </a:xfrm>
              <a:prstGeom prst="rect">
                <a:avLst/>
              </a:prstGeom>
              <a:blipFill>
                <a:blip r:embed="rId2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986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lightbulbs is, based on historical data,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0.08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lightbulbs is tested.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change in the proportion of faulty lightbulbs.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region(s)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4545"/>
              </a:xfrm>
              <a:prstGeom prst="rect">
                <a:avLst/>
              </a:prstGeom>
              <a:blipFill>
                <a:blip r:embed="rId2"/>
                <a:stretch>
                  <a:fillRect l="-667" t="-716" r="-400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In a manufacturing process, the proportion of faulty bolts is, based on historical data,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0.0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manufacturing process is changed.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sample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bolts is tested.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manager wishes to test at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%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significance level whether or not there has been a change in the proportion of faulty bolts.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critical region(s) for this test.</a:t>
                </a:r>
              </a:p>
              <a:p>
                <a:pPr marL="342900" indent="-342900">
                  <a:buFontTx/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probability of incorrectly rejecting the null hypothesis (the actual significance level)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4545"/>
              </a:xfrm>
              <a:prstGeom prst="rect">
                <a:avLst/>
              </a:prstGeom>
              <a:blipFill>
                <a:blip r:embed="rId3"/>
                <a:stretch>
                  <a:fillRect l="-800" t="-716" r="-267" b="-21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942222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=0∪15≤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≤100</m:t>
                    </m:r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0.0048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942222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97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0401F2-C529-47D1-8FB5-62137EF551FA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17022</TotalTime>
  <Words>1505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Cambria Math</vt:lpstr>
      <vt:lpstr>Candara</vt:lpstr>
      <vt:lpstr>Office Theme</vt:lpstr>
      <vt:lpstr>7.2) Finding critical values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600</cp:revision>
  <dcterms:created xsi:type="dcterms:W3CDTF">2020-05-18T02:11:06Z</dcterms:created>
  <dcterms:modified xsi:type="dcterms:W3CDTF">2021-09-04T15:28:27Z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