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96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9.png"/><Relationship Id="rId2" Type="http://schemas.openxmlformats.org/officeDocument/2006/relationships/image" Target="../media/image4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4.png"/><Relationship Id="rId2" Type="http://schemas.openxmlformats.org/officeDocument/2006/relationships/image" Target="../media/image4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7.png"/><Relationship Id="rId2" Type="http://schemas.openxmlformats.org/officeDocument/2006/relationships/image" Target="../media/image4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2.png"/><Relationship Id="rId2" Type="http://schemas.openxmlformats.org/officeDocument/2006/relationships/image" Target="../media/image4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7.1) Hypothesis testing</a:t>
            </a:r>
          </a:p>
        </p:txBody>
      </p:sp>
    </p:spTree>
    <p:extLst>
      <p:ext uri="{BB962C8B-B14F-4D97-AF65-F5344CB8AC3E}">
        <p14:creationId xmlns:p14="http://schemas.microsoft.com/office/powerpoint/2010/main" val="358018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Joan believes a six-sided dice is biased in favour of rolling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rolls the dice 10 times and counts the number of times,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it rolls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Define the test statistic and state your null and alternative hypotheses.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631216"/>
              </a:xfrm>
              <a:prstGeom prst="rect">
                <a:avLst/>
              </a:prstGeom>
              <a:blipFill>
                <a:blip r:embed="rId2"/>
                <a:stretch>
                  <a:fillRect l="-667" t="-1124" b="-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John believes a coin is biased in favour of landing with tails uppermost.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 tosses the coin 8 times and counts the number of times,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it lands with tails uppermost.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Define the test statistic and state your null and alternative hypotheses.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31216"/>
              </a:xfrm>
              <a:prstGeom prst="rect">
                <a:avLst/>
              </a:prstGeom>
              <a:blipFill>
                <a:blip r:embed="rId3"/>
                <a:stretch>
                  <a:fillRect l="-800" t="-11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130742"/>
                <a:ext cx="4572001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tosses that land on tails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tosses that land on tails </a:t>
                </a: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30742"/>
                <a:ext cx="4572001" cy="1754326"/>
              </a:xfrm>
              <a:prstGeom prst="rect">
                <a:avLst/>
              </a:prstGeom>
              <a:blipFill>
                <a:blip r:embed="rId4"/>
                <a:stretch>
                  <a:fillRect l="-1200" t="-2091" b="-6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47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10% significance level, whether the candidate is over-estimating his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 2 people say they do.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a suitable test statistic.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two suitable hypotheses.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Explain the condition under which the null hypothesis would be rejected.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5% significance level, whether the candidate is over-estimating her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 3 people say they do.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a suitable test statistic.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two suitable hypotheses.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Explain the condition under which the null hypothesis would be rejected.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292680"/>
                <a:ext cx="4572001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that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≤3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92680"/>
                <a:ext cx="4572001" cy="2585323"/>
              </a:xfrm>
              <a:prstGeom prst="rect">
                <a:avLst/>
              </a:prstGeom>
              <a:blipFill>
                <a:blip r:embed="rId2"/>
                <a:stretch>
                  <a:fillRect l="-1200" t="-1179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621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1% significance level, whether the candidate is under-estimating his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 11 people say they do.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a suitable test statistic.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two suitable hypotheses.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Explain the condition under which the null hypothesis would be rejected.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2% significance level, whether the candidate is under-estimating her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 12 people say they do.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a suitable test statistic.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two suitable hypotheses.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Explain the condition under which the null hypothesis would be rejected.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504462"/>
                <a:ext cx="4572001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that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&gt;0.4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504462"/>
                <a:ext cx="4572001" cy="2585323"/>
              </a:xfrm>
              <a:prstGeom prst="rect">
                <a:avLst/>
              </a:prstGeom>
              <a:blipFill>
                <a:blip r:embed="rId2"/>
                <a:stretch>
                  <a:fillRect l="-1200" t="-1415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280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lightbulbs is, based on historical data,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0.08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lightbulbs is tested,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found to be faulty.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manager wishes to test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reduction in the proportion of faulty lightbulbs.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a suitable test statistic.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two suitable hypotheses.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Explain the condition under which the null hypothesis would be rejected.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800767"/>
              </a:xfrm>
              <a:prstGeom prst="rect">
                <a:avLst/>
              </a:prstGeom>
              <a:blipFill>
                <a:blip r:embed="rId2"/>
                <a:stretch>
                  <a:fillRect l="-667" t="-654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bolts is, based on historical data,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bolts is tested,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found to be faulty.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manager wishes to test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reduction in the proportion of faulty bolts.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a suitable test statistic.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two suitable hypotheses.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Explain the condition under which the null hypothesis would be rejected.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00767"/>
              </a:xfrm>
              <a:prstGeom prst="rect">
                <a:avLst/>
              </a:prstGeom>
              <a:blipFill>
                <a:blip r:embed="rId3"/>
                <a:stretch>
                  <a:fillRect l="-800" t="-654" r="-133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292680"/>
                <a:ext cx="457200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faulty bolts</a:t>
                </a: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faulty bolts</a:t>
                </a: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=0.07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&lt;0.07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&lt;0.01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92680"/>
                <a:ext cx="4572001" cy="2308324"/>
              </a:xfrm>
              <a:prstGeom prst="rect">
                <a:avLst/>
              </a:prstGeom>
              <a:blipFill>
                <a:blip r:embed="rId4"/>
                <a:stretch>
                  <a:fillRect l="-1200" t="-1319" b="-3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619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672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Joan believes the probability of rolling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six-sided dice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rolls the dice 10 times and counts the number of times,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it rolls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Define the test statistic and state your null and alternative hypotheses.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672637"/>
              </a:xfrm>
              <a:prstGeom prst="rect">
                <a:avLst/>
              </a:prstGeom>
              <a:blipFill>
                <a:blip r:embed="rId2"/>
                <a:stretch>
                  <a:fillRect l="-667" t="-1095" b="-4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71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John believes a coin is lands on tails with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 tosses the coin 8 times and counts the number of times,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it lands with tails uppermost.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Define the test statistic and state your null and alternative hypotheses.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71098"/>
              </a:xfrm>
              <a:prstGeom prst="rect">
                <a:avLst/>
              </a:prstGeom>
              <a:blipFill>
                <a:blip r:embed="rId3"/>
                <a:stretch>
                  <a:fillRect l="-800" t="-1095" b="-4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130742"/>
                <a:ext cx="4572001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tosses that land on tails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tosses that land on tails </a:t>
                </a: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30742"/>
                <a:ext cx="4572001" cy="1754326"/>
              </a:xfrm>
              <a:prstGeom prst="rect">
                <a:avLst/>
              </a:prstGeom>
              <a:blipFill>
                <a:blip r:embed="rId4"/>
                <a:stretch>
                  <a:fillRect l="-1200" t="-2091" b="-6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517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10% significance level, whether this claim is true.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 2 people say they do.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a suitable test statistic.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two suitable hypotheses.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Explain the condition under which the null hypothesis would be rejected.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5% significance level, whether this claim is true.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 3 people say they do.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a suitable test statistic.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two suitable hypotheses.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Explain the condition under which the null hypothesis would be rejected.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292680"/>
                <a:ext cx="4572001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that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≤3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92680"/>
                <a:ext cx="4572001" cy="2585323"/>
              </a:xfrm>
              <a:prstGeom prst="rect">
                <a:avLst/>
              </a:prstGeom>
              <a:blipFill>
                <a:blip r:embed="rId2"/>
                <a:stretch>
                  <a:fillRect l="-1200" t="-1179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38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1% significance level, whether this claim is true.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 11 people say they do.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a suitable test statistic.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two suitable hypotheses.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Explain the condition under which the null hypothesis would be rejected.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2% significance level, whether this claim is true.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 12 people say they do.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a suitable test statistic.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two suitable hypotheses.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Explain the condition under which the null hypothesis would be rejected.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292680"/>
                <a:ext cx="4572001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that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&lt;0.01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92680"/>
                <a:ext cx="4572001" cy="2585323"/>
              </a:xfrm>
              <a:prstGeom prst="rect">
                <a:avLst/>
              </a:prstGeom>
              <a:blipFill>
                <a:blip r:embed="rId2"/>
                <a:stretch>
                  <a:fillRect l="-1200" t="-1179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690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lightbulbs is, based on historical data,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0.08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lightbulbs is tested,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found to be faulty.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manager wishes to test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change in the proportion of faulty lightbulbs.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a suitable test statistic.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two suitable hypotheses.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Explain the condition under which the null hypothesis would be rejected.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667" t="-600" b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bolts is, based on historical data,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bolts is tested,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found to be faulty.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manager wishes to test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change in the proportion of faulty bolts.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a suitable test statistic.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Write down two suitable hypotheses.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Explain the condition under which the null hypothesis would be rejected.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046988"/>
              </a:xfrm>
              <a:prstGeom prst="rect">
                <a:avLst/>
              </a:prstGeom>
              <a:blipFill>
                <a:blip r:embed="rId3"/>
                <a:stretch>
                  <a:fillRect l="-800" t="-600" r="-133" b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3429000"/>
                <a:ext cx="457200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faulty bolts</a:t>
                </a: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faulty bolts</a:t>
                </a:r>
              </a:p>
              <a:p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=0.07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&lt;0.005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429000"/>
                <a:ext cx="4572001" cy="2308324"/>
              </a:xfrm>
              <a:prstGeom prst="rect">
                <a:avLst/>
              </a:prstGeom>
              <a:blipFill>
                <a:blip r:embed="rId4"/>
                <a:stretch>
                  <a:fillRect l="-1200" t="-1587" b="-31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327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0401F2-C529-47D1-8FB5-62137EF551FA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17021</TotalTime>
  <Words>1665</Words>
  <Application>Microsoft Office PowerPoint</Application>
  <PresentationFormat>On-screen Show (4:3)</PresentationFormat>
  <Paragraphs>157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7.1) Hypothesis testing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599</cp:revision>
  <dcterms:created xsi:type="dcterms:W3CDTF">2020-05-18T02:11:06Z</dcterms:created>
  <dcterms:modified xsi:type="dcterms:W3CDTF">2021-09-04T15:27:31Z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