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31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40.png"/><Relationship Id="rId2" Type="http://schemas.openxmlformats.org/officeDocument/2006/relationships/image" Target="../media/image6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9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60.png"/><Relationship Id="rId2" Type="http://schemas.openxmlformats.org/officeDocument/2006/relationships/image" Target="../media/image61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80.png"/><Relationship Id="rId2" Type="http://schemas.openxmlformats.org/officeDocument/2006/relationships/image" Target="../media/image6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11.png"/><Relationship Id="rId2" Type="http://schemas.openxmlformats.org/officeDocument/2006/relationships/image" Target="../media/image61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60.png"/><Relationship Id="rId2" Type="http://schemas.openxmlformats.org/officeDocument/2006/relationships/image" Target="../media/image625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1.png"/><Relationship Id="rId2" Type="http://schemas.openxmlformats.org/officeDocument/2006/relationships/image" Target="../media/image622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50.png"/><Relationship Id="rId2" Type="http://schemas.openxmlformats.org/officeDocument/2006/relationships/image" Target="../media/image62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8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3.png"/><Relationship Id="rId2" Type="http://schemas.openxmlformats.org/officeDocument/2006/relationships/image" Target="../media/image7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9.png"/><Relationship Id="rId2" Type="http://schemas.openxmlformats.org/officeDocument/2006/relationships/image" Target="../media/image7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8.png"/><Relationship Id="rId2" Type="http://schemas.openxmlformats.org/officeDocument/2006/relationships/image" Target="../media/image7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8.png"/><Relationship Id="rId2" Type="http://schemas.openxmlformats.org/officeDocument/2006/relationships/image" Target="../media/image69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1.png"/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4.png"/><Relationship Id="rId2" Type="http://schemas.openxmlformats.org/officeDocument/2006/relationships/image" Target="../media/image70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6.png"/><Relationship Id="rId2" Type="http://schemas.openxmlformats.org/officeDocument/2006/relationships/image" Target="../media/image70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20.png"/><Relationship Id="rId2" Type="http://schemas.openxmlformats.org/officeDocument/2006/relationships/image" Target="../media/image6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7) Algebraic methods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45152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ndara" panose="020E0502030303020204" pitchFamily="34" charset="0"/>
                          <a:hlinkClick r:id="rId2" action="ppaction://hlinksldjump"/>
                        </a:rPr>
                        <a:t>7.4) Mathematical proof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ndara" panose="020E0502030303020204" pitchFamily="34" charset="0"/>
                          <a:hlinkClick r:id="rId3" action="ppaction://hlinksldjump"/>
                        </a:rPr>
                        <a:t>7.5) Methods of proof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9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that the sum of five consecutive integers is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82" r="-800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the sum of three consecutive integers is a multiple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800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77018" y="1490008"/>
                <a:ext cx="4572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the first integer be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+3                         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490008"/>
                <a:ext cx="4572001" cy="1569660"/>
              </a:xfrm>
              <a:prstGeom prst="rect">
                <a:avLst/>
              </a:prstGeom>
              <a:blipFill>
                <a:blip r:embed="rId4"/>
                <a:stretch>
                  <a:fillRect l="-2133" t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2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48271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andara" panose="020E0502030303020204" pitchFamily="34" charset="0"/>
              </a:rPr>
              <a:t>Prove that the product of two odd numbers is an odd number.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Prove that the product of two even numbers is an even number.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5" y="1279268"/>
                <a:ext cx="4572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even numbers be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5" y="1279268"/>
                <a:ext cx="4572001" cy="1569660"/>
              </a:xfrm>
              <a:prstGeom prst="rect">
                <a:avLst/>
              </a:prstGeom>
              <a:blipFill>
                <a:blip r:embed="rId2"/>
                <a:stretch>
                  <a:fillRect l="-400" t="-3113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55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algebraically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always even, 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an integer greater than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82" r="-2667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algebraically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−(2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an even number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490008"/>
                <a:ext cx="4572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+1−2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490008"/>
                <a:ext cx="4572001" cy="1569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1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two more than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for all positive integer values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2000" t="-3113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one more than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for all positive integer values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589761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589761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92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for all positive integer values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82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for all positive integer values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523259"/>
                <a:ext cx="4572001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≡9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+4−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−12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≡9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+4−9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−4   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≡24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≡8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523259"/>
                <a:ext cx="4572001" cy="16312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98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48271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andara" panose="020E0502030303020204" pitchFamily="34" charset="0"/>
              </a:rPr>
              <a:t>Prove algebraically that the difference between two different odd numbers is an even number.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Prove algebraically that the difference between two different even numbers is an even number.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49000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490008"/>
                <a:ext cx="457200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82035" y="1648600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even numbers be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1648600"/>
                <a:ext cx="4572001" cy="1200329"/>
              </a:xfrm>
              <a:prstGeom prst="rect">
                <a:avLst/>
              </a:prstGeom>
              <a:blipFill>
                <a:blip r:embed="rId3"/>
                <a:stretch>
                  <a:fillRect l="-533" t="-4061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the product of four consecutive integers is always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82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the product of three consecutive integers is always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4577018" y="1564822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endParaRPr lang="en-US" sz="2400" b="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15398A-5E53-4110-B5D0-036090A68B5A}"/>
              </a:ext>
            </a:extLst>
          </p:cNvPr>
          <p:cNvSpPr txBox="1"/>
          <p:nvPr/>
        </p:nvSpPr>
        <p:spPr>
          <a:xfrm>
            <a:off x="4577018" y="1604665"/>
            <a:ext cx="45569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ndara" panose="020E0502030303020204" pitchFamily="34" charset="0"/>
              </a:rPr>
              <a:t>Proof by showing at least one is a multiple of 2, and one will be a multiple of 3…</a:t>
            </a:r>
          </a:p>
        </p:txBody>
      </p:sp>
    </p:spTree>
    <p:extLst>
      <p:ext uri="{BB962C8B-B14F-4D97-AF65-F5344CB8AC3E}">
        <p14:creationId xmlns:p14="http://schemas.microsoft.com/office/powerpoint/2010/main" val="375985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07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that, for all positive values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are integers or variables.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07052"/>
              </a:xfrm>
              <a:prstGeom prst="rect">
                <a:avLst/>
              </a:prstGeom>
              <a:blipFill>
                <a:blip r:embed="rId2"/>
                <a:stretch>
                  <a:fillRect l="-2000" t="-3478" b="-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07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that, for all positive values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find the integers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07052"/>
              </a:xfrm>
              <a:prstGeom prst="rect">
                <a:avLst/>
              </a:prstGeom>
              <a:blipFill>
                <a:blip r:embed="rId3"/>
                <a:stretch>
                  <a:fillRect l="-2000" t="-346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86425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86425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95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7.5) Methods of proof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38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latin typeface="Candara" panose="020E0502030303020204" pitchFamily="34" charset="0"/>
                  </a:rPr>
                  <a:t>Prove by exhaustion that </a:t>
                </a:r>
                <a:r>
                  <a:rPr lang="en-GB" b="0" dirty="0">
                    <a:latin typeface="Candara" panose="020E0502030303020204" pitchFamily="34" charset="0"/>
                  </a:rPr>
                  <a:t>the sum of an integer and the square of the integer is even for all integers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Prove by exhaustion that all square numbers are either a multiple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more than a multiple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r="-133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8" y="1589761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45694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7.4) Mathematical proof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53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52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>
                    <a:latin typeface="Candara" panose="020E0502030303020204" pitchFamily="34" charset="0"/>
                  </a:rPr>
                  <a:t>Disprove the statement: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“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prime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all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integers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b="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.”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52551"/>
              </a:xfrm>
              <a:prstGeom prst="rect">
                <a:avLst/>
              </a:prstGeom>
              <a:blipFill>
                <a:blip r:embed="rId2"/>
                <a:stretch>
                  <a:fillRect l="-1067" t="-5607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Disprove the statement: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“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+41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prime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all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integers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.”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=41, 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+41=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41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=1681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1681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has 3 factors: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1, 41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1681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90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71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a) Prove that for all positive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b) Use a counter-example to show that this is not true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are not both positive.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71502"/>
              </a:xfrm>
              <a:prstGeom prst="rect">
                <a:avLst/>
              </a:prstGeom>
              <a:blipFill>
                <a:blip r:embed="rId2"/>
                <a:stretch>
                  <a:fillRect l="-1067" t="-2885" r="-1467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45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a) Prove that for all positive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b) Use a counter-example to show that this is not true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are not both positive.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45011"/>
              </a:xfrm>
              <a:prstGeom prst="rect">
                <a:avLst/>
              </a:prstGeom>
              <a:blipFill>
                <a:blip r:embed="rId3"/>
                <a:stretch>
                  <a:fillRect l="-1067" t="-2110" r="-1467" b="-59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828802"/>
                <a:ext cx="4572001" cy="4137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[valid as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𝑥𝑦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&gt;0]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−2≥0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e.g.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&lt;−2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28802"/>
                <a:ext cx="4572001" cy="4137030"/>
              </a:xfrm>
              <a:prstGeom prst="rect">
                <a:avLst/>
              </a:prstGeom>
              <a:blipFill>
                <a:blip r:embed="rId4"/>
                <a:stretch>
                  <a:fillRect l="-1333" t="-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7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≡3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−101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033046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33182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48271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if three consecutive even integers are the sides of a right-angled triangle, they must be 6, 8 and 10.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if three consecutive integers are the sides of a right-angled triangle, they must be 3, 4 and 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67190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Proof e.g. Pythagoras’ Theorem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67190"/>
                <a:ext cx="4572001" cy="707886"/>
              </a:xfrm>
              <a:prstGeom prst="rect">
                <a:avLst/>
              </a:prstGeom>
              <a:blipFill>
                <a:blip r:embed="rId2"/>
                <a:stretch>
                  <a:fillRect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8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positive for all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positive for all values of </a:t>
                </a:r>
                <a14:m>
                  <m:oMath xmlns:m="http://schemas.openxmlformats.org/officeDocument/2006/math">
                    <m:r>
                      <a:rPr lang="en-GB" sz="2000" b="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14876"/>
              </a:xfrm>
              <a:prstGeom prst="rect">
                <a:avLst/>
              </a:prstGeom>
              <a:blipFill>
                <a:blip r:embed="rId3"/>
                <a:stretch>
                  <a:fillRect l="-1333" t="-4237" b="-12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67190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67190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06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48271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the sum of the squares of two consecutive even numbers is 4 more than a multiple of 8.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the sum of the squares of two consecutive odd numbers is 2 more than a multiple of 8.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1999" y="156719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57133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(1, 1)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(4,7)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(10, 4)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the vertices of a right-angled triangle.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(1, 1)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(3, 3)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the vertices of a right-angled triangle.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9" y="1213248"/>
            <a:ext cx="4572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 e.g. Pythagoras’ Theorem or perpendicular gradients AB and BC</a:t>
            </a:r>
          </a:p>
        </p:txBody>
      </p:sp>
    </p:spTree>
    <p:extLst>
      <p:ext uri="{BB962C8B-B14F-4D97-AF65-F5344CB8AC3E}">
        <p14:creationId xmlns:p14="http://schemas.microsoft.com/office/powerpoint/2010/main" val="357520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16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+3=0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constant, has no real roots.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inequality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16771"/>
              </a:xfrm>
              <a:prstGeom prst="rect">
                <a:avLst/>
              </a:prstGeom>
              <a:blipFill>
                <a:blip r:embed="rId2"/>
                <a:stretch>
                  <a:fillRect l="-1067" t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39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constant, has no real roots.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inequality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39515"/>
              </a:xfrm>
              <a:prstGeom prst="rect">
                <a:avLst/>
              </a:prstGeom>
              <a:blipFill>
                <a:blip r:embed="rId3"/>
                <a:stretch>
                  <a:fillRect l="-1067" t="-2924" b="-2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66982" y="1795053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39888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for all real integers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b="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for all real integers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t="-1175" b="-24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−3+10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−11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for all real integers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 r="-2667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292662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−14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≡7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292662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58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16110</TotalTime>
  <Words>1765</Words>
  <Application>Microsoft Office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Candara</vt:lpstr>
      <vt:lpstr>Office Theme</vt:lpstr>
      <vt:lpstr>7) Algebraic methods</vt:lpstr>
      <vt:lpstr>7.4) Mathematical proof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7.5) Methods of proof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2021-09-02T13:03:19Z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