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handoutMasterIdLst>
    <p:handoutMasterId r:id="rId27"/>
  </p:handoutMasterIdLst>
  <p:sldIdLst>
    <p:sldId id="256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9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31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40.png"/><Relationship Id="rId2" Type="http://schemas.openxmlformats.org/officeDocument/2006/relationships/image" Target="../media/image61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9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210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60.png"/><Relationship Id="rId2" Type="http://schemas.openxmlformats.org/officeDocument/2006/relationships/image" Target="../media/image61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2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80.png"/><Relationship Id="rId2" Type="http://schemas.openxmlformats.org/officeDocument/2006/relationships/image" Target="../media/image61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3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11.png"/><Relationship Id="rId2" Type="http://schemas.openxmlformats.org/officeDocument/2006/relationships/image" Target="../media/image61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4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60.png"/><Relationship Id="rId2" Type="http://schemas.openxmlformats.org/officeDocument/2006/relationships/image" Target="../media/image625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1.png"/><Relationship Id="rId2" Type="http://schemas.openxmlformats.org/officeDocument/2006/relationships/image" Target="../media/image6220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50.png"/><Relationship Id="rId2" Type="http://schemas.openxmlformats.org/officeDocument/2006/relationships/image" Target="../media/image62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81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3.png"/><Relationship Id="rId2" Type="http://schemas.openxmlformats.org/officeDocument/2006/relationships/image" Target="../media/image71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9.png"/><Relationship Id="rId2" Type="http://schemas.openxmlformats.org/officeDocument/2006/relationships/image" Target="../media/image7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8.png"/><Relationship Id="rId2" Type="http://schemas.openxmlformats.org/officeDocument/2006/relationships/image" Target="../media/image7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8.png"/><Relationship Id="rId2" Type="http://schemas.openxmlformats.org/officeDocument/2006/relationships/image" Target="../media/image697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9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1.png"/><Relationship Id="rId2" Type="http://schemas.openxmlformats.org/officeDocument/2006/relationships/image" Target="../media/image7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4.png"/><Relationship Id="rId2" Type="http://schemas.openxmlformats.org/officeDocument/2006/relationships/image" Target="../media/image703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6.png"/><Relationship Id="rId2" Type="http://schemas.openxmlformats.org/officeDocument/2006/relationships/image" Target="../media/image70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20.png"/><Relationship Id="rId2" Type="http://schemas.openxmlformats.org/officeDocument/2006/relationships/image" Target="../media/image61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0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7) Algebraic methods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345152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andara" panose="020E0502030303020204" pitchFamily="34" charset="0"/>
                          <a:hlinkClick r:id="rId2" action="ppaction://hlinksldjump"/>
                        </a:rPr>
                        <a:t>7.4) Mathematical proof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andara" panose="020E0502030303020204" pitchFamily="34" charset="0"/>
                          <a:hlinkClick r:id="rId3" action="ppaction://hlinksldjump"/>
                        </a:rPr>
                        <a:t>7.5) Methods of proof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902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>
                    <a:latin typeface="Candara" panose="020E0502030303020204" pitchFamily="34" charset="0"/>
                  </a:rPr>
                  <a:t>Prove that the sum of five consecutive integers is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82" r="-800" b="-112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Prove that the sum of three consecutive integers is a multiple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r="-800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577018" y="1490008"/>
                <a:ext cx="4572001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Let the first integer be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: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+1+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≡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3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+3                         </m:t>
                    </m:r>
                  </m:oMath>
                </a14:m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</a:t>
                </a: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490008"/>
                <a:ext cx="4572001" cy="1569660"/>
              </a:xfrm>
              <a:prstGeom prst="rect">
                <a:avLst/>
              </a:prstGeom>
              <a:blipFill>
                <a:blip r:embed="rId4"/>
                <a:stretch>
                  <a:fillRect l="-2133" t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2280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48271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Candara" panose="020E0502030303020204" pitchFamily="34" charset="0"/>
              </a:rPr>
              <a:t>Prove that the product of two odd numbers is an odd number.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6983" y="452736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panose="020E0502030303020204" pitchFamily="34" charset="0"/>
              </a:rPr>
              <a:t>Prove that the product of two even numbers is an even number.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5" y="1279268"/>
                <a:ext cx="4572001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Let even numbers be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𝑚𝑛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5" y="1279268"/>
                <a:ext cx="4572001" cy="1569660"/>
              </a:xfrm>
              <a:prstGeom prst="rect">
                <a:avLst/>
              </a:prstGeom>
              <a:blipFill>
                <a:blip r:embed="rId2"/>
                <a:stretch>
                  <a:fillRect l="-400" t="-3113" r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55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>
                    <a:latin typeface="Candara" panose="020E0502030303020204" pitchFamily="34" charset="0"/>
                  </a:rPr>
                  <a:t>Prove algebraically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−2−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is always even, given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is an integer greater than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82" r="-2667" b="-112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Prove algebraically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−(2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+1)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is an even number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490008"/>
                <a:ext cx="4572001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≡4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+1−2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≡4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490008"/>
                <a:ext cx="4572001" cy="156966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2120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is two more than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for all positive integer values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2000" t="-3113" b="-81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is one more than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for all positive integer values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589761"/>
                <a:ext cx="457200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+1−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+1                    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589761"/>
                <a:ext cx="4572001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8929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is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for all positive integer values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82" b="-112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is a multiple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for all positive integer values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2000" t="-31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523259"/>
                <a:ext cx="4572001" cy="16312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≡9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+4−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−12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+4</m:t>
                          </m:r>
                        </m:e>
                      </m:d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≡9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+4−9</m:t>
                      </m:r>
                      <m:sSup>
                        <m:sSup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+12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−4   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≡24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                                   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≡8</m:t>
                      </m:r>
                      <m:d>
                        <m:dPr>
                          <m:ctrlP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                               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523259"/>
                <a:ext cx="4572001" cy="16312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898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48271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0" dirty="0">
                <a:latin typeface="Candara" panose="020E0502030303020204" pitchFamily="34" charset="0"/>
              </a:rPr>
              <a:t>Prove algebraically that the difference between two different odd numbers is an even number.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6983" y="452736"/>
            <a:ext cx="457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andara" panose="020E0502030303020204" pitchFamily="34" charset="0"/>
              </a:rPr>
              <a:t>Prove algebraically that the difference between two different even numbers is an even number.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8" y="1490008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490008"/>
                <a:ext cx="4572001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582035" y="1648600"/>
                <a:ext cx="457200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Let even numbers be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5" y="1648600"/>
                <a:ext cx="4572001" cy="1200329"/>
              </a:xfrm>
              <a:prstGeom prst="rect">
                <a:avLst/>
              </a:prstGeom>
              <a:blipFill>
                <a:blip r:embed="rId3"/>
                <a:stretch>
                  <a:fillRect l="-533" t="-4061" r="-1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473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Prove that the product of four consecutive integers is always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82" b="-112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Prove that the product of three consecutive integers is always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4577018" y="1564822"/>
            <a:ext cx="457200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endParaRPr lang="en-US" sz="2400" b="0" dirty="0">
              <a:solidFill>
                <a:srgbClr val="FF0000"/>
              </a:solidFill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15398A-5E53-4110-B5D0-036090A68B5A}"/>
              </a:ext>
            </a:extLst>
          </p:cNvPr>
          <p:cNvSpPr txBox="1"/>
          <p:nvPr/>
        </p:nvSpPr>
        <p:spPr>
          <a:xfrm>
            <a:off x="4577018" y="1604665"/>
            <a:ext cx="45569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Candara" panose="020E0502030303020204" pitchFamily="34" charset="0"/>
              </a:rPr>
              <a:t>Proof by showing at least one is a multiple of 2, and one will be a multiple of 3…</a:t>
            </a:r>
          </a:p>
        </p:txBody>
      </p:sp>
    </p:spTree>
    <p:extLst>
      <p:ext uri="{BB962C8B-B14F-4D97-AF65-F5344CB8AC3E}">
        <p14:creationId xmlns:p14="http://schemas.microsoft.com/office/powerpoint/2010/main" val="3759850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407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Prove that, for all positive values of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+3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d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are integers or variables.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407052"/>
              </a:xfrm>
              <a:prstGeom prst="rect">
                <a:avLst/>
              </a:prstGeom>
              <a:blipFill>
                <a:blip r:embed="rId2"/>
                <a:stretch>
                  <a:fillRect l="-2000" t="-3478" b="-9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407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Prove that, for all positive values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+2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+1</m:t>
                                </m:r>
                              </m:e>
                            </m:d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+3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find the integers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407052"/>
              </a:xfrm>
              <a:prstGeom prst="rect">
                <a:avLst/>
              </a:prstGeom>
              <a:blipFill>
                <a:blip r:embed="rId3"/>
                <a:stretch>
                  <a:fillRect l="-2000" t="-3463"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864252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 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864252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5952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7.5) Methods of proof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6385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0" dirty="0">
                    <a:latin typeface="Candara" panose="020E0502030303020204" pitchFamily="34" charset="0"/>
                  </a:rPr>
                  <a:t>Prove by exhaustion that </a:t>
                </a:r>
                <a:r>
                  <a:rPr lang="en-GB" b="0" dirty="0">
                    <a:latin typeface="Candara" panose="020E0502030303020204" pitchFamily="34" charset="0"/>
                  </a:rPr>
                  <a:t>the sum of an integer and the square of the integer is even for all integers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Prove by exhaustion that all square numbers are either a multiple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more than a multiple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r="-133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7018" y="1589761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1456949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7.4) Mathematical proof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253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652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0" dirty="0">
                    <a:latin typeface="Candara" panose="020E0502030303020204" pitchFamily="34" charset="0"/>
                  </a:rPr>
                  <a:t>Disprove the statement: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“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+3 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prime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for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all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integers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b="0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.”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652551"/>
              </a:xfrm>
              <a:prstGeom prst="rect">
                <a:avLst/>
              </a:prstGeom>
              <a:blipFill>
                <a:blip r:embed="rId2"/>
                <a:stretch>
                  <a:fillRect l="-1067" t="-5607" b="-5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Disprove the statement: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“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+41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is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prime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for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all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integers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𝑛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.”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099067"/>
                <a:ext cx="457200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=41, 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+41=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41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=1681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1681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has 3 factors: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1, 41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1681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099067"/>
                <a:ext cx="4572001" cy="707886"/>
              </a:xfrm>
              <a:prstGeom prst="rect">
                <a:avLst/>
              </a:prstGeom>
              <a:blipFill>
                <a:blip r:embed="rId4"/>
                <a:stretch>
                  <a:fillRect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990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715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a) Prove that for all positive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&gt;</m:t>
                      </m:r>
                      <m:rad>
                        <m:radPr>
                          <m:degHide m:val="on"/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𝑝𝑞</m:t>
                          </m:r>
                        </m:e>
                      </m:rad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b) Use a counter-example to show that this is not true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are not both positive.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71502"/>
              </a:xfrm>
              <a:prstGeom prst="rect">
                <a:avLst/>
              </a:prstGeom>
              <a:blipFill>
                <a:blip r:embed="rId2"/>
                <a:stretch>
                  <a:fillRect l="-1067" t="-2885" r="-1467"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4450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a) Prove that for all positive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≥2</m:t>
                      </m:r>
                    </m:oMath>
                  </m:oMathPara>
                </a14:m>
                <a:endParaRPr lang="en-US" dirty="0">
                  <a:latin typeface="Candara" panose="020E0502030303020204" pitchFamily="34" charset="0"/>
                </a:endParaRPr>
              </a:p>
              <a:p>
                <a:r>
                  <a:rPr lang="en-US" dirty="0">
                    <a:latin typeface="Candara" panose="020E0502030303020204" pitchFamily="34" charset="0"/>
                  </a:rPr>
                  <a:t>b) Use a counter-example to show that this is not true when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 are not both positive.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445011"/>
              </a:xfrm>
              <a:prstGeom prst="rect">
                <a:avLst/>
              </a:prstGeom>
              <a:blipFill>
                <a:blip r:embed="rId3"/>
                <a:stretch>
                  <a:fillRect l="-1067" t="-2110" r="-1467" b="-59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828802"/>
                <a:ext cx="4572001" cy="41370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20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𝑥𝑦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−2</m:t>
                        </m:r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</a:p>
              <a:p>
                <a:pPr>
                  <a:spcBef>
                    <a:spcPts val="0"/>
                  </a:spcBef>
                </a:pPr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[valid as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𝑥𝑦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&gt;0]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𝑥𝑦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≥0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−2≥0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den>
                    </m:f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num>
                      <m:den>
                        <m:r>
                          <a:rPr lang="en-GB" sz="20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US" sz="20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e.g.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=−3, 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=6</m:t>
                    </m:r>
                  </m:oMath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−3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&lt;−2</m:t>
                      </m:r>
                    </m:oMath>
                  </m:oMathPara>
                </a14:m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28802"/>
                <a:ext cx="4572001" cy="4137030"/>
              </a:xfrm>
              <a:prstGeom prst="rect">
                <a:avLst/>
              </a:prstGeom>
              <a:blipFill>
                <a:blip r:embed="rId4"/>
                <a:stretch>
                  <a:fillRect l="-1333" t="-7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375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−7</m:t>
                          </m:r>
                        </m:e>
                      </m:d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≡2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−64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+105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Prove that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d>
                        <m:d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+7</m:t>
                          </m:r>
                        </m:e>
                      </m:d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≡3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+8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−101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1033046"/>
            <a:ext cx="45720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333182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48271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Prove that if three consecutive even integers are the sides of a right-angled triangle, they must be 6, 8 and 10.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6983" y="452736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Prove that if three consecutive integers are the sides of a right-angled triangle, they must be 3, 4 and 5.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567190"/>
                <a:ext cx="457200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Proof e.g. Pythagoras’ Theorem with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+1, 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67190"/>
                <a:ext cx="4572001" cy="707886"/>
              </a:xfrm>
              <a:prstGeom prst="rect">
                <a:avLst/>
              </a:prstGeom>
              <a:blipFill>
                <a:blip r:embed="rId2"/>
                <a:stretch>
                  <a:fillRect t="-43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82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+11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positive for all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1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2000" b="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2000" b="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b="0" i="1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is positive for all values of </a:t>
                </a:r>
                <a14:m>
                  <m:oMath xmlns:m="http://schemas.openxmlformats.org/officeDocument/2006/math">
                    <m:r>
                      <a:rPr lang="en-GB" sz="2000" b="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14876"/>
              </a:xfrm>
              <a:prstGeom prst="rect">
                <a:avLst/>
              </a:prstGeom>
              <a:blipFill>
                <a:blip r:embed="rId3"/>
                <a:stretch>
                  <a:fillRect l="-1333" t="-4237" b="-12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567190"/>
                <a:ext cx="457200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+5=</m:t>
                      </m:r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≥1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567190"/>
                <a:ext cx="4572001" cy="1323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30677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48271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Prove that the sum of the squares of two consecutive even numbers is 4 more than a multiple of 8.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66983" y="452736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Prove that the sum of the squares of two consecutive odd numbers is 2 more than a multiple of 8.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1999" y="1567190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571333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(1, 1)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(4,7)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(10, 4)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the vertices of a right-angled triangle.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(1, 1)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latin typeface="Cambria Math" panose="02040503050406030204" pitchFamily="18" charset="0"/>
                      </a:rPr>
                      <m:t>(3, 3)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(4, 2)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the vertices of a right-angled triangle.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7019" y="1213248"/>
            <a:ext cx="457200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 e.g. Pythagoras’ Theorem or perpendicular gradients AB and BC</a:t>
            </a:r>
          </a:p>
        </p:txBody>
      </p:sp>
    </p:spTree>
    <p:extLst>
      <p:ext uri="{BB962C8B-B14F-4D97-AF65-F5344CB8AC3E}">
        <p14:creationId xmlns:p14="http://schemas.microsoft.com/office/powerpoint/2010/main" val="3575206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167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+3=0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constant, has no real roots.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satisfies the inequality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16771"/>
              </a:xfrm>
              <a:prstGeom prst="rect">
                <a:avLst/>
              </a:prstGeom>
              <a:blipFill>
                <a:blip r:embed="rId2"/>
                <a:stretch>
                  <a:fillRect l="-1067" t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0395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constant, has no real roots.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satisfies the inequality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039515"/>
              </a:xfrm>
              <a:prstGeom prst="rect">
                <a:avLst/>
              </a:prstGeom>
              <a:blipFill>
                <a:blip r:embed="rId3"/>
                <a:stretch>
                  <a:fillRect l="-1067" t="-2924" b="-29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66982" y="1795053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000" dirty="0">
                <a:solidFill>
                  <a:srgbClr val="FF0000"/>
                </a:solidFill>
                <a:latin typeface="Candara" panose="020E0502030303020204" pitchFamily="34" charset="0"/>
              </a:rPr>
              <a:t>Proof</a:t>
            </a:r>
          </a:p>
        </p:txBody>
      </p:sp>
    </p:spTree>
    <p:extLst>
      <p:ext uri="{BB962C8B-B14F-4D97-AF65-F5344CB8AC3E}">
        <p14:creationId xmlns:p14="http://schemas.microsoft.com/office/powerpoint/2010/main" val="239888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−3+2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+7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is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for all real integers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b="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  <a:p>
                <a:r>
                  <a:rPr lang="en-US" sz="2400" b="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−3+2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−9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is a multiple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US" sz="2400" b="0" dirty="0">
                    <a:latin typeface="Candara" panose="020E0502030303020204" pitchFamily="34" charset="0"/>
                  </a:rPr>
                  <a:t> for all real integers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sz="2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154984"/>
              </a:xfrm>
              <a:prstGeom prst="rect">
                <a:avLst/>
              </a:prstGeom>
              <a:blipFill>
                <a:blip r:embed="rId2"/>
                <a:stretch>
                  <a:fillRect l="-2000" t="-1175" b="-24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Prove that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−3+10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400" i="1">
                        <a:latin typeface="Cambria Math" panose="02040503050406030204" pitchFamily="18" charset="0"/>
                      </a:rPr>
                      <m:t>−11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is a multiple of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r>
                  <a:rPr lang="en-GB" sz="2400" dirty="0">
                    <a:latin typeface="Candara" panose="020E0502030303020204" pitchFamily="34" charset="0"/>
                  </a:rPr>
                  <a:t> for all real integers </a:t>
                </a:r>
                <a14:m>
                  <m:oMath xmlns:m="http://schemas.openxmlformats.org/officeDocument/2006/math">
                    <m:r>
                      <a:rPr lang="en-GB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2000" t="-5839" r="-2667" b="-15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2" y="1292662"/>
                <a:ext cx="457200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en-US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−14</m:t>
                    </m:r>
                  </m:oMath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≡7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292662"/>
                <a:ext cx="4572001" cy="12003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658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46096E-BF35-4EB4-82E0-B31EDFD8A51D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16110</TotalTime>
  <Words>1765</Words>
  <Application>Microsoft Office PowerPoint</Application>
  <PresentationFormat>On-screen Show (4:3)</PresentationFormat>
  <Paragraphs>147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Cambria Math</vt:lpstr>
      <vt:lpstr>Candara</vt:lpstr>
      <vt:lpstr>Office Theme</vt:lpstr>
      <vt:lpstr>7) Algebraic methods</vt:lpstr>
      <vt:lpstr>7.4) Mathematical proof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7.5) Methods of proof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578</cp:revision>
  <dcterms:created xsi:type="dcterms:W3CDTF">2020-05-18T02:11:06Z</dcterms:created>
  <dcterms:modified xsi:type="dcterms:W3CDTF">2021-09-02T13:03:19Z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