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handoutMasterIdLst>
    <p:handoutMasterId r:id="rId4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5.png"/><Relationship Id="rId2" Type="http://schemas.openxmlformats.org/officeDocument/2006/relationships/image" Target="../media/image6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7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0.png"/><Relationship Id="rId2" Type="http://schemas.openxmlformats.org/officeDocument/2006/relationships/image" Target="../media/image6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0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2.png"/><Relationship Id="rId2" Type="http://schemas.openxmlformats.org/officeDocument/2006/relationships/image" Target="../media/image6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5.png"/><Relationship Id="rId2" Type="http://schemas.openxmlformats.org/officeDocument/2006/relationships/image" Target="../media/image6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7.png"/><Relationship Id="rId2" Type="http://schemas.openxmlformats.org/officeDocument/2006/relationships/image" Target="../media/image6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7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9.png"/><Relationship Id="rId2" Type="http://schemas.openxmlformats.org/officeDocument/2006/relationships/image" Target="../media/image6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9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1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3.png"/><Relationship Id="rId2" Type="http://schemas.openxmlformats.org/officeDocument/2006/relationships/image" Target="../media/image6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6.png"/><Relationship Id="rId2" Type="http://schemas.openxmlformats.org/officeDocument/2006/relationships/image" Target="../media/image6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8.png"/><Relationship Id="rId2" Type="http://schemas.openxmlformats.org/officeDocument/2006/relationships/image" Target="../media/image6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0.png"/><Relationship Id="rId2" Type="http://schemas.openxmlformats.org/officeDocument/2006/relationships/image" Target="../media/image6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2.png"/><Relationship Id="rId2" Type="http://schemas.openxmlformats.org/officeDocument/2006/relationships/image" Target="../media/image6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71.png"/><Relationship Id="rId2" Type="http://schemas.openxmlformats.org/officeDocument/2006/relationships/image" Target="../media/image63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0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60.png"/><Relationship Id="rId2" Type="http://schemas.openxmlformats.org/officeDocument/2006/relationships/image" Target="../media/image66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7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90.png"/><Relationship Id="rId2" Type="http://schemas.openxmlformats.org/officeDocument/2006/relationships/image" Target="../media/image66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0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4.png"/><Relationship Id="rId2" Type="http://schemas.openxmlformats.org/officeDocument/2006/relationships/image" Target="../media/image6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3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6.png"/><Relationship Id="rId2" Type="http://schemas.openxmlformats.org/officeDocument/2006/relationships/image" Target="../media/image6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6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90.png"/><Relationship Id="rId2" Type="http://schemas.openxmlformats.org/officeDocument/2006/relationships/image" Target="../media/image6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8.png"/><Relationship Id="rId2" Type="http://schemas.openxmlformats.org/officeDocument/2006/relationships/image" Target="../media/image677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0.png"/><Relationship Id="rId2" Type="http://schemas.openxmlformats.org/officeDocument/2006/relationships/image" Target="../media/image6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3.png"/><Relationship Id="rId2" Type="http://schemas.openxmlformats.org/officeDocument/2006/relationships/image" Target="../media/image6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9.png"/><Relationship Id="rId2" Type="http://schemas.openxmlformats.org/officeDocument/2006/relationships/image" Target="../media/image6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2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5.png"/><Relationship Id="rId2" Type="http://schemas.openxmlformats.org/officeDocument/2006/relationships/image" Target="../media/image6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3.png"/><Relationship Id="rId2" Type="http://schemas.openxmlformats.org/officeDocument/2006/relationships/image" Target="../media/image63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20.png"/><Relationship Id="rId2" Type="http://schemas.openxmlformats.org/officeDocument/2006/relationships/image" Target="../media/image63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40.png"/><Relationship Id="rId2" Type="http://schemas.openxmlformats.org/officeDocument/2006/relationships/image" Target="../media/image6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8.png"/><Relationship Id="rId2" Type="http://schemas.openxmlformats.org/officeDocument/2006/relationships/image" Target="../media/image63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1.png"/><Relationship Id="rId2" Type="http://schemas.openxmlformats.org/officeDocument/2006/relationships/image" Target="../media/image63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3.png"/><Relationship Id="rId2" Type="http://schemas.openxmlformats.org/officeDocument/2006/relationships/image" Target="../media/image6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Algebraic methods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00304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7.1) Algebraic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7.2) Dividing polynomials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7.3) The factor theorem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blipFill>
                <a:blip r:embed="rId2"/>
                <a:stretch>
                  <a:fillRect l="-2000" t="-1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78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blipFill>
                <a:blip r:embed="rId2"/>
                <a:stretch>
                  <a:fillRect l="-2000" t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88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90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906810"/>
              </a:xfrm>
              <a:prstGeom prst="rect">
                <a:avLst/>
              </a:prstGeom>
              <a:blipFill>
                <a:blip r:embed="rId2"/>
                <a:stretch>
                  <a:fillRect l="-2000"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55573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8936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8936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60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02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02296"/>
              </a:xfrm>
              <a:prstGeom prst="rect">
                <a:avLst/>
              </a:prstGeom>
              <a:blipFill>
                <a:blip r:embed="rId2"/>
                <a:stretch>
                  <a:fillRect l="-2000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9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9231"/>
              </a:xfrm>
              <a:prstGeom prst="rect">
                <a:avLst/>
              </a:prstGeom>
              <a:blipFill>
                <a:blip r:embed="rId3"/>
                <a:stretch>
                  <a:fillRect l="-2000" t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42684"/>
                <a:ext cx="4572001" cy="815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42684"/>
                <a:ext cx="4572001" cy="81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02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65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65472"/>
              </a:xfrm>
              <a:prstGeom prst="rect">
                <a:avLst/>
              </a:prstGeom>
              <a:blipFill>
                <a:blip r:embed="rId2"/>
                <a:stretch>
                  <a:fillRect l="-2000" t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6007"/>
                <a:ext cx="4572001" cy="815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6007"/>
                <a:ext cx="4572001" cy="81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8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59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59289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02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02481"/>
              </a:xfrm>
              <a:prstGeom prst="rect">
                <a:avLst/>
              </a:prstGeom>
              <a:blipFill>
                <a:blip r:embed="rId3"/>
                <a:stretch>
                  <a:fillRect l="-2000" t="-44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89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blipFill>
                <a:blip r:embed="rId2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blipFill>
                <a:blip r:embed="rId3"/>
                <a:stretch>
                  <a:fillRect l="-2000" t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186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02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blipFill>
                <a:blip r:embed="rId2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42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68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7.1) Algebraic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65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simplified fraction:</a:t>
                </a: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01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3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15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159618"/>
              </a:xfrm>
              <a:prstGeom prst="rect">
                <a:avLst/>
              </a:prstGeom>
              <a:blipFill>
                <a:blip r:embed="rId2"/>
                <a:stretch>
                  <a:fillRect l="-2000" t="-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0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02646"/>
              </a:xfrm>
              <a:prstGeom prst="rect">
                <a:avLst/>
              </a:prstGeom>
              <a:blipFill>
                <a:blip r:embed="rId3"/>
                <a:stretch>
                  <a:fillRect l="-2000" t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11601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11601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48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7.2) Dividing polynomials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43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90547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90547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89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−29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r>
                  <a:rPr lang="en-US" sz="2000" b="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Give your answer in the form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−17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Give your answer in the form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b="-4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92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+1)(2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92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77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Candara" panose="020E0502030303020204" pitchFamily="34" charset="0"/>
                  </a:rPr>
                  <a:t>Find the remainder when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</m:oMath>
                </a14:m>
                <a:r>
                  <a:rPr lang="en-US" b="0" dirty="0">
                    <a:latin typeface="Candara" panose="020E0502030303020204" pitchFamily="34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remainder when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0700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0700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2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91440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91440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84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+11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−46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find all the real roots of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−14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−61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+60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find all the real roots of the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1710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1710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643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7.3) The factor theorem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989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		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den>
                    </m:f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989507"/>
              </a:xfrm>
              <a:prstGeom prst="rect">
                <a:avLst/>
              </a:prstGeom>
              <a:blipFill>
                <a:blip r:embed="rId2"/>
                <a:stretch>
                  <a:fillRect l="-2000" t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24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24464"/>
              </a:xfrm>
              <a:prstGeom prst="rect">
                <a:avLst/>
              </a:prstGeom>
              <a:blipFill>
                <a:blip r:embed="rId3"/>
                <a:stretch>
                  <a:fillRect l="-2000" t="-1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703302"/>
                <a:ext cx="4572001" cy="3003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3302"/>
                <a:ext cx="4572001" cy="30031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8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105525"/>
            <a:ext cx="4572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 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(e.g. algebraic division or factor theorem)</a:t>
            </a:r>
          </a:p>
        </p:txBody>
      </p:sp>
    </p:spTree>
    <p:extLst>
      <p:ext uri="{BB962C8B-B14F-4D97-AF65-F5344CB8AC3E}">
        <p14:creationId xmlns:p14="http://schemas.microsoft.com/office/powerpoint/2010/main" val="210783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Fully factorise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Fully factorise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552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−3)(2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552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6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62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9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+11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6508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36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−47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+130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hence find all the real solutions 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−47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+130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−24=0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+15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hence find all the real solutions 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+15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−48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−109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+30=0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10371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10371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6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9−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703302"/>
                <a:ext cx="4572001" cy="792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3302"/>
                <a:ext cx="4572001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143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3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  <a:p>
                <a:endParaRPr lang="en-US" sz="3600" dirty="0">
                  <a:latin typeface="Candara" panose="020E0502030303020204" pitchFamily="34" charset="0"/>
                </a:endParaRPr>
              </a:p>
              <a:p>
                <a:endParaRPr lang="en-US" sz="3600" b="0" dirty="0">
                  <a:latin typeface="Candara" panose="020E0502030303020204" pitchFamily="34" charset="0"/>
                </a:endParaRPr>
              </a:p>
              <a:p>
                <a:endParaRPr lang="en-US" sz="3600" dirty="0">
                  <a:latin typeface="Candara" panose="020E0502030303020204" pitchFamily="34" charset="0"/>
                </a:endParaRPr>
              </a:p>
              <a:p>
                <a:endParaRPr lang="en-US" sz="3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31534"/>
              </a:xfrm>
              <a:prstGeom prst="rect">
                <a:avLst/>
              </a:prstGeom>
              <a:blipFill>
                <a:blip r:embed="rId2"/>
                <a:stretch>
                  <a:fillRect l="-2000" t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×7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92B94DA-B45D-4D7A-8893-4BE511CCD526}"/>
                  </a:ext>
                </a:extLst>
              </p:cNvPr>
              <p:cNvSpPr/>
              <p:nvPr/>
            </p:nvSpPr>
            <p:spPr>
              <a:xfrm>
                <a:off x="4566982" y="161446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92B94DA-B45D-4D7A-8893-4BE511CCD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446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26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346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dirty="0">
                          <a:latin typeface="Candara" panose="020E0502030303020204" pitchFamily="34" charset="0"/>
                        </a:rPr>
                        <m:t>	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346622"/>
              </a:xfrm>
              <a:prstGeom prst="rect">
                <a:avLst/>
              </a:prstGeom>
              <a:blipFill>
                <a:blip r:embed="rId2"/>
                <a:stretch>
                  <a:fillRect l="-2000" t="-1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4464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4464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15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2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25040"/>
              </a:xfrm>
              <a:prstGeom prst="rect">
                <a:avLst/>
              </a:prstGeom>
              <a:blipFill>
                <a:blip r:embed="rId2"/>
                <a:stretch>
                  <a:fillRect l="-2000" t="-1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85240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85240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0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96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96944"/>
              </a:xfrm>
              <a:prstGeom prst="rect">
                <a:avLst/>
              </a:prstGeom>
              <a:blipFill>
                <a:blip r:embed="rId2"/>
                <a:stretch>
                  <a:fillRect l="-2000" t="-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849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849002"/>
              </a:xfrm>
              <a:prstGeom prst="rect">
                <a:avLst/>
              </a:prstGeom>
              <a:blipFill>
                <a:blip r:embed="rId3"/>
                <a:stretch>
                  <a:fillRect l="-2000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91436"/>
                <a:ext cx="4572001" cy="3426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91436"/>
                <a:ext cx="4572001" cy="342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73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53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−30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53747"/>
              </a:xfrm>
              <a:prstGeom prst="rect">
                <a:avLst/>
              </a:prstGeom>
              <a:blipFill>
                <a:blip r:embed="rId2"/>
                <a:stretch>
                  <a:fillRect l="-2000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46637"/>
                <a:ext cx="4572001" cy="833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46637"/>
                <a:ext cx="4572001" cy="833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603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16109</TotalTime>
  <Words>2843</Words>
  <Application>Microsoft Office PowerPoint</Application>
  <PresentationFormat>On-screen Show (4:3)</PresentationFormat>
  <Paragraphs>324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Cambria Math</vt:lpstr>
      <vt:lpstr>Candara</vt:lpstr>
      <vt:lpstr>Office Theme</vt:lpstr>
      <vt:lpstr>7) Algebraic methods</vt:lpstr>
      <vt:lpstr>7.1) Algebraic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7.2) Dividing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7.3) The factor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2021-09-02T13:02:02Z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