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6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13.png"/><Relationship Id="rId2" Type="http://schemas.openxmlformats.org/officeDocument/2006/relationships/image" Target="../media/image136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17.png"/><Relationship Id="rId2" Type="http://schemas.openxmlformats.org/officeDocument/2006/relationships/image" Target="../media/image66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9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7.png"/><Relationship Id="rId2" Type="http://schemas.openxmlformats.org/officeDocument/2006/relationships/image" Target="../media/image6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6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3.png"/><Relationship Id="rId2" Type="http://schemas.openxmlformats.org/officeDocument/2006/relationships/image" Target="../media/image6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8.png"/><Relationship Id="rId2" Type="http://schemas.openxmlformats.org/officeDocument/2006/relationships/image" Target="../media/image6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1.png"/><Relationship Id="rId2" Type="http://schemas.openxmlformats.org/officeDocument/2006/relationships/image" Target="../media/image6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4.png"/><Relationship Id="rId2" Type="http://schemas.openxmlformats.org/officeDocument/2006/relationships/image" Target="../media/image6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6.4) Use tangent and chord properties</a:t>
            </a:r>
          </a:p>
        </p:txBody>
      </p:sp>
    </p:spTree>
    <p:extLst>
      <p:ext uri="{BB962C8B-B14F-4D97-AF65-F5344CB8AC3E}">
        <p14:creationId xmlns:p14="http://schemas.microsoft.com/office/powerpoint/2010/main" val="389798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4, 3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(3, 4)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7017" y="1661994"/>
                <a:ext cx="4572001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61994"/>
                <a:ext cx="4572001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7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5, 12)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(5, 12)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C8D194-F438-48CE-A796-857895FAA035}"/>
                  </a:ext>
                </a:extLst>
              </p:cNvPr>
              <p:cNvSpPr/>
              <p:nvPr/>
            </p:nvSpPr>
            <p:spPr>
              <a:xfrm>
                <a:off x="4577017" y="1661994"/>
                <a:ext cx="4572001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169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C8D194-F438-48CE-A796-857895FAA0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61994"/>
                <a:ext cx="4572001" cy="7913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846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The circle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Verify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an equation of the tangent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The circle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Verify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11,1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an equation of the tangent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1999" y="2215991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Verified using substitution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=40=0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15991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4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A circle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tangent to the circle and has gradient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two possible equations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 r="-1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A circle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tangent to the circle and has gradient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two possible equations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r="-1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20566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+22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566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24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73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midpoint of the line segment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9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an equation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that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-8: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    </a:t>
                </a:r>
                <a:r>
                  <a:rPr lang="en-GB" sz="1400" dirty="0" err="1">
                    <a:latin typeface="Candara" panose="020E0502030303020204" pitchFamily="34" charset="0"/>
                  </a:rPr>
                  <a:t>i</a:t>
                </a:r>
                <a:r>
                  <a:rPr lang="en-GB" sz="1400" dirty="0">
                    <a:latin typeface="Candara" panose="020E0502030303020204" pitchFamily="34" charset="0"/>
                  </a:rPr>
                  <a:t>) show that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-4.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    ii) find an equation of the circle.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738938"/>
              </a:xfrm>
              <a:prstGeom prst="rect">
                <a:avLst/>
              </a:prstGeom>
              <a:blipFill>
                <a:blip r:embed="rId2"/>
                <a:stretch>
                  <a:fillRect l="-400" t="-702" b="-2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73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(−8,−2)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2,−6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midpoint of the line segment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9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an equation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that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-9: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    </a:t>
                </a:r>
                <a:r>
                  <a:rPr lang="en-GB" sz="1400" dirty="0" err="1">
                    <a:latin typeface="Candara" panose="020E0502030303020204" pitchFamily="34" charset="0"/>
                  </a:rPr>
                  <a:t>i</a:t>
                </a:r>
                <a:r>
                  <a:rPr lang="en-GB" sz="1400" dirty="0">
                    <a:latin typeface="Candara" panose="020E0502030303020204" pitchFamily="34" charset="0"/>
                  </a:rPr>
                  <a:t>) show that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-5.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    ii) find an equation of the circle.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738938"/>
              </a:xfrm>
              <a:prstGeom prst="rect">
                <a:avLst/>
              </a:prstGeom>
              <a:blipFill>
                <a:blip r:embed="rId3"/>
                <a:stretch>
                  <a:fillRect l="-400" t="-702" b="-2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2288347"/>
                <a:ext cx="4572001" cy="9364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:r>
                  <a:rPr lang="en-US" sz="1600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Shown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ii)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+8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=58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8347"/>
                <a:ext cx="4572001" cy="936475"/>
              </a:xfrm>
              <a:prstGeom prst="rect">
                <a:avLst/>
              </a:prstGeom>
              <a:blipFill>
                <a:blip r:embed="rId4"/>
                <a:stretch>
                  <a:fillRect l="-667" b="-7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6BE441B-0D8C-459E-9301-43876BCC9E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4259" y="775475"/>
            <a:ext cx="1350628" cy="16405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3CF7908-14E3-4DC4-B4AA-993DE014E6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6259" y="775475"/>
            <a:ext cx="1350628" cy="16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6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tangent to the circle with equation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two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tangent to the circle with equation </a:t>
                </a:r>
                <a:endParaRPr lang="en-GB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two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1661994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61994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0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circle has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3,5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passes through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(6,9)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equation of the tangent of the circle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equation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integers..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 r="-667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circle has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passes through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(2,6)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equation of the tangent of the circle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equation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integers..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r="-667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208983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−54=0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8983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35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circle passes through 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4,2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centre of the circle has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value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Determine the equation of the circle.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r="-13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circle passes through 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centre of the circle has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value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Determine the equation of the circle.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r="-13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179621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9621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17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16108</TotalTime>
  <Words>977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6.4) Use tangent and chord properties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2021-09-02T19:14:53Z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