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50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60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8.png"/><Relationship Id="rId2" Type="http://schemas.openxmlformats.org/officeDocument/2006/relationships/image" Target="../media/image62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7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1.png"/><Relationship Id="rId2" Type="http://schemas.openxmlformats.org/officeDocument/2006/relationships/image" Target="../media/image63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7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4.png"/><Relationship Id="rId2" Type="http://schemas.openxmlformats.org/officeDocument/2006/relationships/image" Target="../media/image63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7.png"/><Relationship Id="rId2" Type="http://schemas.openxmlformats.org/officeDocument/2006/relationships/image" Target="../media/image63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0.png"/><Relationship Id="rId2" Type="http://schemas.openxmlformats.org/officeDocument/2006/relationships/image" Target="../media/image639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GB" dirty="0"/>
                  <a:t>6.3) Using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𝐬𝐞𝐜</m:t>
                        </m:r>
                      </m:fName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𝐜𝐨𝐬𝐞𝐜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𝐜𝐨𝐭</m:t>
                        </m:r>
                      </m:fName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5814" b="-174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8564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Simplify: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𝑜𝑠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ta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</m:t>
                          </m:r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Simplify: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A3303ED-FC38-4E8F-B156-9878039D5873}"/>
                  </a:ext>
                </a:extLst>
              </p:cNvPr>
              <p:cNvSpPr/>
              <p:nvPr/>
            </p:nvSpPr>
            <p:spPr>
              <a:xfrm>
                <a:off x="4572000" y="1101299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A3303ED-FC38-4E8F-B156-9878039D58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01299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460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Simplify: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𝑐𝑜𝑠𝑒𝑐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Simplify: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𝑐𝑜𝑠𝑒𝑐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A3303ED-FC38-4E8F-B156-9878039D5873}"/>
                  </a:ext>
                </a:extLst>
              </p:cNvPr>
              <p:cNvSpPr/>
              <p:nvPr/>
            </p:nvSpPr>
            <p:spPr>
              <a:xfrm>
                <a:off x="4572000" y="1101299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GB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A3303ED-FC38-4E8F-B156-9878039D58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01299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964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896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that: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𝑠𝑒𝑐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>
                                      <a:latin typeface="Cambria Math" panose="02040503050406030204" pitchFamily="18" charset="0"/>
                                    </a:rPr>
                                    <m:t>sec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𝑐𝑜𝑠𝑒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≡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896656"/>
              </a:xfrm>
              <a:prstGeom prst="rect">
                <a:avLst/>
              </a:prstGeom>
              <a:blipFill>
                <a:blip r:embed="rId2"/>
                <a:stretch>
                  <a:fillRect l="-1067" t="-34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96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that: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cot</m:t>
                              </m:r>
                            </m:fNam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𝑐𝑜𝑠𝑒𝑐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>
                                      <a:latin typeface="Cambria Math" panose="02040503050406030204" pitchFamily="18" charset="0"/>
                                    </a:rPr>
                                    <m:t>sec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𝑐𝑜𝑠𝑒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≡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96656"/>
              </a:xfrm>
              <a:prstGeom prst="rect">
                <a:avLst/>
              </a:prstGeom>
              <a:blipFill>
                <a:blip r:embed="rId3"/>
                <a:stretch>
                  <a:fillRect l="-1067" t="-40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AA3303ED-FC38-4E8F-B156-9878039D5873}"/>
              </a:ext>
            </a:extLst>
          </p:cNvPr>
          <p:cNvSpPr/>
          <p:nvPr/>
        </p:nvSpPr>
        <p:spPr>
          <a:xfrm>
            <a:off x="4572000" y="1351624"/>
            <a:ext cx="4572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000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121507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that: </a:t>
                </a:r>
              </a:p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</m:t>
                        </m:r>
                        <m:r>
                          <m:rPr>
                            <m:sty m:val="p"/>
                          </m:rPr>
                          <a:rPr lang="en-GB">
                            <a:latin typeface="Cambria Math"/>
                          </a:rPr>
                          <m:t>sec</m:t>
                        </m:r>
                      </m:fName>
                      <m:e>
                        <m:r>
                          <a:rPr lang="en-GB" i="1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GB" i="1">
                        <a:latin typeface="Cambria Math"/>
                      </a:rPr>
                      <m:t>−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si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fName>
                      <m:e>
                        <m:r>
                          <a:rPr lang="en-GB" i="1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GB" i="1" smtClean="0">
                        <a:latin typeface="Cambria Math"/>
                      </a:rPr>
                      <m:t>≡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dirty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func>
                      <m:funcPr>
                        <m:ctrlPr>
                          <a:rPr lang="en-GB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dirty="0" smtClean="0">
                            <a:latin typeface="Cambria Math" panose="02040503050406030204" pitchFamily="18" charset="0"/>
                          </a:rPr>
                          <m:t>cot</m:t>
                        </m:r>
                      </m:fName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that: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/>
                            </a:rPr>
                            <m:t>sec</m:t>
                          </m:r>
                        </m:fName>
                        <m:e>
                          <m:r>
                            <a:rPr lang="en-GB" i="1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i="1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/>
                        </a:rPr>
                        <m:t>≡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GB" i="1">
                              <a:latin typeface="Cambria Math"/>
                            </a:rPr>
                            <m:t>𝑥</m:t>
                          </m:r>
                        </m:e>
                      </m:func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GB" i="1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AA3303ED-FC38-4E8F-B156-9878039D5873}"/>
              </a:ext>
            </a:extLst>
          </p:cNvPr>
          <p:cNvSpPr/>
          <p:nvPr/>
        </p:nvSpPr>
        <p:spPr>
          <a:xfrm>
            <a:off x="4572000" y="1351624"/>
            <a:ext cx="4572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000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228318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that: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1+</m:t>
                          </m:r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b="0" i="1" smtClean="0">
                                  <a:latin typeface="Cambria Math"/>
                                </a:rPr>
                                <m:t>𝑠𝑒𝑐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b="0" i="1" smtClean="0">
                              <a:latin typeface="Cambria Math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≡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that: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/>
                            </a:rPr>
                            <m:t>1+</m:t>
                          </m:r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/>
                                </a:rPr>
                                <m:t>c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𝑜𝑠𝑒𝑐</m:t>
                              </m:r>
                            </m:fName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i="1">
                              <a:latin typeface="Cambria Math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/>
                                </a:rPr>
                                <m:t>cot</m:t>
                              </m:r>
                            </m:fName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GB" i="1">
                          <a:latin typeface="Cambria Math"/>
                        </a:rPr>
                        <m:t>≡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GB" i="1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AA3303ED-FC38-4E8F-B156-9878039D5873}"/>
              </a:ext>
            </a:extLst>
          </p:cNvPr>
          <p:cNvSpPr/>
          <p:nvPr/>
        </p:nvSpPr>
        <p:spPr>
          <a:xfrm>
            <a:off x="4572000" y="1351624"/>
            <a:ext cx="4572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000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225094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EF2531-2A10-4C64-A09D-F45CE72929B5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20801</TotalTime>
  <Words>332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6.3) Using sec⁡x, cosec x and cot⁡x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531</cp:revision>
  <dcterms:created xsi:type="dcterms:W3CDTF">2020-05-18T02:11:06Z</dcterms:created>
  <dcterms:modified xsi:type="dcterms:W3CDTF">2021-09-05T10:14:41Z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