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865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5.png"/><Relationship Id="rId2" Type="http://schemas.openxmlformats.org/officeDocument/2006/relationships/image" Target="../media/image4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8.png"/><Relationship Id="rId2" Type="http://schemas.openxmlformats.org/officeDocument/2006/relationships/image" Target="../media/image40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1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4.png"/><Relationship Id="rId2" Type="http://schemas.openxmlformats.org/officeDocument/2006/relationships/image" Target="../media/image4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7.png"/><Relationship Id="rId2" Type="http://schemas.openxmlformats.org/officeDocument/2006/relationships/image" Target="../media/image4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9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1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4.png"/><Relationship Id="rId2" Type="http://schemas.openxmlformats.org/officeDocument/2006/relationships/image" Target="../media/image4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7.png"/><Relationship Id="rId2" Type="http://schemas.openxmlformats.org/officeDocument/2006/relationships/image" Target="../media/image4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0.png"/><Relationship Id="rId2" Type="http://schemas.openxmlformats.org/officeDocument/2006/relationships/image" Target="../media/image42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30.png"/><Relationship Id="rId2" Type="http://schemas.openxmlformats.org/officeDocument/2006/relationships/image" Target="../media/image38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8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3.png"/><Relationship Id="rId2" Type="http://schemas.openxmlformats.org/officeDocument/2006/relationships/image" Target="../media/image4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3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6.png"/><Relationship Id="rId2" Type="http://schemas.openxmlformats.org/officeDocument/2006/relationships/image" Target="../media/image43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3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6.png"/><Relationship Id="rId2" Type="http://schemas.openxmlformats.org/officeDocument/2006/relationships/image" Target="../media/image38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8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9.png"/><Relationship Id="rId2" Type="http://schemas.openxmlformats.org/officeDocument/2006/relationships/image" Target="../media/image38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2.png"/><Relationship Id="rId2" Type="http://schemas.openxmlformats.org/officeDocument/2006/relationships/image" Target="../media/image39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4.png"/><Relationship Id="rId2" Type="http://schemas.openxmlformats.org/officeDocument/2006/relationships/image" Target="../media/image39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7.png"/><Relationship Id="rId2" Type="http://schemas.openxmlformats.org/officeDocument/2006/relationships/image" Target="../media/image39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0.png"/><Relationship Id="rId2" Type="http://schemas.openxmlformats.org/officeDocument/2006/relationships/image" Target="../media/image39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2.png"/><Relationship Id="rId2" Type="http://schemas.openxmlformats.org/officeDocument/2006/relationships/image" Target="../media/image4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6.3) Cumulative probabilities</a:t>
            </a:r>
          </a:p>
        </p:txBody>
      </p:sp>
    </p:spTree>
    <p:extLst>
      <p:ext uri="{BB962C8B-B14F-4D97-AF65-F5344CB8AC3E}">
        <p14:creationId xmlns:p14="http://schemas.microsoft.com/office/powerpoint/2010/main" val="2547658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find,</a:t>
                </a:r>
                <a:r>
                  <a:rPr lang="en-GB" sz="1600" b="0" dirty="0">
                    <a:latin typeface="Candara" panose="020E0502030303020204" pitchFamily="34" charset="0"/>
                  </a:rPr>
                  <a:t> to 4 dp,</a:t>
                </a:r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(4&lt;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&lt;9)</m:t>
                      </m:r>
                    </m:oMath>
                  </m:oMathPara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(5&lt;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&lt;10)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0.6297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925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find,</a:t>
                </a:r>
                <a:r>
                  <a:rPr lang="en-GB" sz="1600" b="0" dirty="0">
                    <a:latin typeface="Candara" panose="020E0502030303020204" pitchFamily="34" charset="0"/>
                  </a:rPr>
                  <a:t> to 4 dp,</a:t>
                </a:r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(4≤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≤9)</m:t>
                      </m:r>
                    </m:oMath>
                  </m:oMathPara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(5≤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≤10)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0.8215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543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find,</a:t>
                </a:r>
                <a:r>
                  <a:rPr lang="en-GB" sz="1600" b="0" dirty="0">
                    <a:latin typeface="Candara" panose="020E0502030303020204" pitchFamily="34" charset="0"/>
                  </a:rPr>
                  <a:t> to 4 dp,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(4≤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&lt;9)</m:t>
                      </m:r>
                    </m:oMath>
                  </m:oMathPara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(5≤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&lt;10)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0422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0.7044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0422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226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find,</a:t>
                </a:r>
                <a:r>
                  <a:rPr lang="en-GB" sz="1600" b="0" dirty="0">
                    <a:latin typeface="Candara" panose="020E0502030303020204" pitchFamily="34" charset="0"/>
                  </a:rPr>
                  <a:t> to 4 dp,</a:t>
                </a:r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(4&lt;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≤9)</m:t>
                      </m:r>
                    </m:oMath>
                  </m:oMathPara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(5&lt;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≤10)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0422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0.7469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0422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686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spinner is designed so that probability it lands on red is 0.2.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Jane decides to use this spinner for a class competition.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wants the probability of winning a prize to be less than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0.03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Each member of the class will have 15 spins and the number of reds will be recorded.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how many reds are needed to win the prize.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667" t="-794" r="-1600" b="-2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spinner is designed so that probability it lands on red is 0.3.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Jane decides to use this spinner for a class competition.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wants the probability of winning a prize to be less than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0.05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Each member of the class will have 12 spins and the number of reds will be recorded.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how many reds are needed to win the prize.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800" t="-792" r="-1333" b="-2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2765798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more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2765798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00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At a university, students have 10 exams at the end of the year.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All students pass each individual exam with probability 0.55.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Students are only allowed to continue into the next year if they pass some minimum of exams out of the 10.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What do the university administrators need to set this minimum number such that the probability of continuing to next year is at least 80%?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At a university, students have 20 exams at the end of the year.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All students pass each individual exam with probability 0.45.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Students are only allowed to continue into the next year if they pass some minimum of exams out of the 20.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What do the university administrators need to set this minimum number such that the probability of continuing to next year is at least 90%?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301201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012019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612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(40, 0.3)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The largest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The largest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&lt;0.1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c) The smallest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&lt;0.15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d) The smallest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&lt;0.2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(30, 0.4)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The largest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The largest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&lt;0.1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c) The smallest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&lt;0.1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d) The smallest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&lt;0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.05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187997"/>
                <a:ext cx="4572001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187997"/>
                <a:ext cx="4572001" cy="1077218"/>
              </a:xfrm>
              <a:prstGeom prst="rect">
                <a:avLst/>
              </a:prstGeom>
              <a:blipFill>
                <a:blip r:embed="rId4"/>
                <a:stretch>
                  <a:fillRect l="-800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127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(40, 0.3)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largest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r="-1733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(30, 0.4)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largest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r="-1600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1042249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042249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036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(40, 0.3)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largest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&lt;0.1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r="-1733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(30, 0.4)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largest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&lt;0.1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r="-1600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122596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122596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450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(40, 0.3)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smallest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&lt;0.15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(30, 0.4)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smallest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&lt;0.1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139374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139374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585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=3)</m:t>
                    </m:r>
                  </m:oMath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≤5)</m:t>
                    </m:r>
                  </m:oMath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&lt;5)</m:t>
                    </m:r>
                  </m:oMath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≥7)</m:t>
                    </m:r>
                  </m:oMath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e)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&gt;7)</m:t>
                    </m:r>
                  </m:oMath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f)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(4&lt;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&lt;9)</m:t>
                    </m:r>
                  </m:oMath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g)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(4≤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≤9)</m:t>
                    </m:r>
                  </m:oMath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h)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(4≤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&lt;9)</m:t>
                    </m:r>
                  </m:oMath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dirty="0" err="1">
                    <a:latin typeface="Candara" panose="020E0502030303020204" pitchFamily="34" charset="0"/>
                  </a:rPr>
                  <a:t>i</a:t>
                </a:r>
                <a:r>
                  <a:rPr lang="en-GB" sz="1600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(4&lt;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≤9)</m:t>
                    </m:r>
                  </m:oMath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554545"/>
              </a:xfrm>
              <a:prstGeom prst="rect">
                <a:avLst/>
              </a:prstGeom>
              <a:blipFill>
                <a:blip r:embed="rId2"/>
                <a:stretch>
                  <a:fillRect l="-667" t="-716" b="-2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≤6)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&lt;6)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≥8)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e)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&gt;8)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f)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(5&lt;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&lt;10)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g)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(5≤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≤10)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h)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(5≤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&lt;10)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lvl="0">
                  <a:defRPr/>
                </a:pPr>
                <a:r>
                  <a:rPr lang="en-GB" sz="1600" dirty="0" err="1">
                    <a:latin typeface="Candara" panose="020E0502030303020204" pitchFamily="34" charset="0"/>
                  </a:rPr>
                  <a:t>i</a:t>
                </a:r>
                <a:r>
                  <a:rPr lang="en-GB" sz="1600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(5&lt;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≤10)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554545"/>
              </a:xfrm>
              <a:prstGeom prst="rect">
                <a:avLst/>
              </a:prstGeom>
              <a:blipFill>
                <a:blip r:embed="rId3"/>
                <a:stretch>
                  <a:fillRect l="-800" t="-716" b="-2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3016210"/>
                <a:ext cx="4572001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0.0345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0.2500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0.1256</m:t>
                      </m:r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0.5841</m:t>
                      </m:r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e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0.4044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f)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0.6297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g)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0.8215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h)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0.7044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 err="1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0.7469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016210"/>
                <a:ext cx="4572001" cy="2585323"/>
              </a:xfrm>
              <a:prstGeom prst="rect">
                <a:avLst/>
              </a:prstGeom>
              <a:blipFill>
                <a:blip r:embed="rId4"/>
                <a:stretch>
                  <a:fillRect l="-1200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326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(40, 0.3)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smallest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&lt;0.2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(30, 0.4)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smallest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&lt;0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.05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042249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042249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358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Each day a person plays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games of chess. The probability that they win each game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0.7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They consider it a successful day if they win at least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games.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Calculate the probability that in a seven-day week, they have at least five successful days.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r="-1600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Each day a person plays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games of chess. The probability that they win each game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0.6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They consider it a successful day if they win at least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games.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Calculate the probability that in January they have at least sixteen successful days.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800" t="-1163" r="-1467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105576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0.1708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105576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510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find,</a:t>
                </a:r>
                <a:r>
                  <a:rPr lang="en-GB" sz="1600" b="0" dirty="0">
                    <a:latin typeface="Candara" panose="020E0502030303020204" pitchFamily="34" charset="0"/>
                  </a:rPr>
                  <a:t> to 4 dp,</a:t>
                </a:r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baseline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baseline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0" i="1" baseline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baseline="0" smtClean="0">
                          <a:latin typeface="Cambria Math" panose="02040503050406030204" pitchFamily="18" charset="0"/>
                        </a:rPr>
                        <m:t>=3)</m:t>
                      </m:r>
                    </m:oMath>
                  </m:oMathPara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=4)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0422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0.0345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0422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871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find,</a:t>
                </a:r>
                <a:r>
                  <a:rPr lang="en-GB" sz="1600" b="0" dirty="0">
                    <a:latin typeface="Candara" panose="020E0502030303020204" pitchFamily="34" charset="0"/>
                  </a:rPr>
                  <a:t> to 4 dp,</a:t>
                </a:r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baseline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baseline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0" i="1" baseline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≤5)</m:t>
                      </m:r>
                    </m:oMath>
                  </m:oMathPara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≤6)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0.2500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963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find,</a:t>
                </a:r>
                <a:r>
                  <a:rPr lang="en-GB" sz="1600" b="0" dirty="0">
                    <a:latin typeface="Candara" panose="020E0502030303020204" pitchFamily="34" charset="0"/>
                  </a:rPr>
                  <a:t> to 4 dp,</a:t>
                </a:r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</a:t>
                </a:r>
                <a:r>
                  <a:rPr lang="en-GB" sz="1600" dirty="0">
                    <a:latin typeface="Candara" panose="020E0502030303020204" pitchFamily="34" charset="0"/>
                  </a:rPr>
                  <a:t>is at most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 algn="ctr"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at most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0.2500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208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find,</a:t>
                </a:r>
                <a:r>
                  <a:rPr lang="en-GB" sz="1600" b="0" dirty="0">
                    <a:latin typeface="Candara" panose="020E0502030303020204" pitchFamily="34" charset="0"/>
                  </a:rPr>
                  <a:t> to 4 dp,</a:t>
                </a:r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baseline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baseline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0" i="1" baseline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baseline="0" smtClean="0">
                          <a:latin typeface="Cambria Math" panose="02040503050406030204" pitchFamily="18" charset="0"/>
                        </a:rPr>
                        <m:t>&lt;5)</m:t>
                      </m:r>
                    </m:oMath>
                  </m:oMathPara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&lt;6)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0.1256</m:t>
                      </m:r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034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find,</a:t>
                </a:r>
                <a:r>
                  <a:rPr lang="en-GB" sz="1600" b="0" dirty="0">
                    <a:latin typeface="Candara" panose="020E0502030303020204" pitchFamily="34" charset="0"/>
                  </a:rPr>
                  <a:t> to 4 dp,</a:t>
                </a:r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≥7)</m:t>
                      </m:r>
                    </m:oMath>
                  </m:oMathPara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≥8)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0.5841</m:t>
                      </m:r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629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find,</a:t>
                </a:r>
                <a:r>
                  <a:rPr lang="en-GB" sz="1600" b="0" dirty="0">
                    <a:latin typeface="Candara" panose="020E0502030303020204" pitchFamily="34" charset="0"/>
                  </a:rPr>
                  <a:t> to 4 dp,</a:t>
                </a:r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is at least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 algn="ctr"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at least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0.5841</m:t>
                      </m:r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703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find,</a:t>
                </a:r>
                <a:r>
                  <a:rPr lang="en-GB" sz="1600" b="0" dirty="0">
                    <a:latin typeface="Candara" panose="020E0502030303020204" pitchFamily="34" charset="0"/>
                  </a:rPr>
                  <a:t> to 4 dp,</a:t>
                </a:r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&gt;7)</m:t>
                      </m:r>
                    </m:oMath>
                  </m:oMathPara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&gt;8)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0422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0.4044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0422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44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0401F2-C529-47D1-8FB5-62137EF551F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17022</TotalTime>
  <Words>1692</Words>
  <Application>Microsoft Office PowerPoint</Application>
  <PresentationFormat>On-screen Show (4:3)</PresentationFormat>
  <Paragraphs>178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Cambria Math</vt:lpstr>
      <vt:lpstr>Candara</vt:lpstr>
      <vt:lpstr>Office Theme</vt:lpstr>
      <vt:lpstr>6.3) Cumulative probabilities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600</cp:revision>
  <dcterms:created xsi:type="dcterms:W3CDTF">2020-05-18T02:11:06Z</dcterms:created>
  <dcterms:modified xsi:type="dcterms:W3CDTF">2021-09-04T15:26:17Z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