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6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20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4.png"/><Relationship Id="rId2" Type="http://schemas.openxmlformats.org/officeDocument/2006/relationships/image" Target="../media/image3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7.png"/><Relationship Id="rId2" Type="http://schemas.openxmlformats.org/officeDocument/2006/relationships/image" Target="../media/image3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image" Target="../media/image3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3.png"/><Relationship Id="rId2" Type="http://schemas.openxmlformats.org/officeDocument/2006/relationships/image" Target="../media/image37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76.png"/><Relationship Id="rId5" Type="http://schemas.openxmlformats.org/officeDocument/2006/relationships/image" Target="../media/image375.png"/><Relationship Id="rId4" Type="http://schemas.openxmlformats.org/officeDocument/2006/relationships/image" Target="../media/image37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8.png"/><Relationship Id="rId2" Type="http://schemas.openxmlformats.org/officeDocument/2006/relationships/image" Target="../media/image3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1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30.png"/><Relationship Id="rId2" Type="http://schemas.openxmlformats.org/officeDocument/2006/relationships/image" Target="../media/image38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6.png"/><Relationship Id="rId2" Type="http://schemas.openxmlformats.org/officeDocument/2006/relationships/image" Target="../media/image3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9.png"/><Relationship Id="rId2" Type="http://schemas.openxmlformats.org/officeDocument/2006/relationships/image" Target="../media/image3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2.png"/><Relationship Id="rId2" Type="http://schemas.openxmlformats.org/officeDocument/2006/relationships/image" Target="../media/image3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4.png"/><Relationship Id="rId2" Type="http://schemas.openxmlformats.org/officeDocument/2006/relationships/image" Target="../media/image3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7.png"/><Relationship Id="rId2" Type="http://schemas.openxmlformats.org/officeDocument/2006/relationships/image" Target="../media/image3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image" Target="../media/image3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2.png"/><Relationship Id="rId2" Type="http://schemas.openxmlformats.org/officeDocument/2006/relationships/image" Target="../media/image4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5.png"/><Relationship Id="rId2" Type="http://schemas.openxmlformats.org/officeDocument/2006/relationships/image" Target="../media/image4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8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1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4.png"/><Relationship Id="rId2" Type="http://schemas.openxmlformats.org/officeDocument/2006/relationships/image" Target="../media/image4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7.png"/><Relationship Id="rId2" Type="http://schemas.openxmlformats.org/officeDocument/2006/relationships/image" Target="../media/image4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9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1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4.png"/><Relationship Id="rId2" Type="http://schemas.openxmlformats.org/officeDocument/2006/relationships/image" Target="../media/image4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7.png"/><Relationship Id="rId2" Type="http://schemas.openxmlformats.org/officeDocument/2006/relationships/image" Target="../media/image4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3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6.png"/><Relationship Id="rId2" Type="http://schemas.openxmlformats.org/officeDocument/2006/relationships/image" Target="../media/image4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png"/><Relationship Id="rId2" Type="http://schemas.openxmlformats.org/officeDocument/2006/relationships/image" Target="../media/image3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8.png"/><Relationship Id="rId2" Type="http://schemas.openxmlformats.org/officeDocument/2006/relationships/image" Target="../media/image3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1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4.png"/><Relationship Id="rId2" Type="http://schemas.openxmlformats.org/officeDocument/2006/relationships/image" Target="../media/image35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56.png"/><Relationship Id="rId4" Type="http://schemas.openxmlformats.org/officeDocument/2006/relationships/image" Target="../media/image35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.png"/><Relationship Id="rId2" Type="http://schemas.openxmlformats.org/officeDocument/2006/relationships/image" Target="../media/image3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1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461829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6) Statistical distributions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19303"/>
              </p:ext>
            </p:extLst>
          </p:nvPr>
        </p:nvGraphicFramePr>
        <p:xfrm>
          <a:off x="-1" y="737040"/>
          <a:ext cx="914399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6.1) Probability distributions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6.2) The binomial distribution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6.3) Cumulative probabilities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27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34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2−</m:t>
                                      </m:r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=−2, −1, 0, 1, 2, 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0                                      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34028"/>
              </a:xfrm>
              <a:prstGeom prst="rect">
                <a:avLst/>
              </a:prstGeom>
              <a:blipFill>
                <a:blip r:embed="rId2"/>
                <a:stretch>
                  <a:fillRect l="-667" t="-161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34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=−1, 0, 1, 2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0                            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34028"/>
              </a:xfrm>
              <a:prstGeom prst="rect">
                <a:avLst/>
              </a:prstGeom>
              <a:blipFill>
                <a:blip r:embed="rId3"/>
                <a:stretch>
                  <a:fillRect l="-800" t="-161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751649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51649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918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has six equally-sized sections.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Four contain the letter G. 2 contain the letter 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spinner is spun until it lands on Y or has been spun five times in total.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probability distribution of 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533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has five equally-sized sections.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Three contain the letter B. 2 contain the letter 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spinner is spun until it lands on R or has been spun four times in total.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probability distribution of 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400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D015AF37-985D-4069-B8D6-214B0B72CA4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96198" y="209434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𝐬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𝐒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𝐬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18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D015AF37-985D-4069-B8D6-214B0B72CA4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7641372"/>
                  </p:ext>
                </p:extLst>
              </p:nvPr>
            </p:nvGraphicFramePr>
            <p:xfrm>
              <a:off x="4696198" y="209434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8197" r="-229630" b="-168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66000" r="-229630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76423" t="-66000" r="-303252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74194" t="-66000" r="-200806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7236" t="-66000" r="-102439" b="-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73387" t="-66000" r="-1613" b="-3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874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can taken any integer value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discrete uniform distribution,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(12&lt;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&lt;21)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4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can taken any integer value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discrete uniform distribution,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21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(13&lt;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&lt;31)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2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964202"/>
                <a:ext cx="4572001" cy="1269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64202"/>
                <a:ext cx="4572001" cy="1269194"/>
              </a:xfrm>
              <a:prstGeom prst="rect">
                <a:avLst/>
              </a:prstGeom>
              <a:blipFill>
                <a:blip r:embed="rId4"/>
                <a:stretch>
                  <a:fillRect l="-1200" b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45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discrete random variable has a probability distribution as shown in the table. 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23220"/>
              </a:xfrm>
              <a:prstGeom prst="rect">
                <a:avLst/>
              </a:prstGeom>
              <a:blipFill>
                <a:blip r:embed="rId2"/>
                <a:stretch>
                  <a:fillRect l="-400" t="-2326" r="-1200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discrete random variable has a probability distribution as shown in the table.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2326" r="-120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317249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108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17249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9180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913038"/>
                  </p:ext>
                </p:extLst>
              </p:nvPr>
            </p:nvGraphicFramePr>
            <p:xfrm>
              <a:off x="119180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8197" r="-229630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66000" r="-22963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76423" t="-66000" r="-30325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74194" t="-66000" r="-200806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77236" t="-66000" r="-10243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73387" t="-66000" r="-1613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587F7BA-F202-4D29-8F15-056506977A65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701219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587F7BA-F202-4D29-8F15-056506977A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090298"/>
                  </p:ext>
                </p:extLst>
              </p:nvPr>
            </p:nvGraphicFramePr>
            <p:xfrm>
              <a:off x="4701219" y="1202935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3" t="-8197" r="-229630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3" t="-66000" r="-22963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6423" t="-66000" r="-30325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74194" t="-66000" r="-200806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7236" t="-66000" r="-10243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73387" t="-66000" r="-1613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9126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The binomial distribution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46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probability of a lightbulb being faulty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0.12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random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taken from the production line.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Define a suitable distribution to model the number of faulty lightbulbs in this sample.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that the sample contains fewer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faulty lightbulbs.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r="-9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probability of a bolt being faulty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random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taken from the production line.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Define a suitable distribution to model the number of faulty bolts in this sample.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that the sample contains fewer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faulty bolts.</a:t>
                </a: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221704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Let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faulty bolts.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(43, 0.21)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0.000493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21704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62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44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≥7)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445717"/>
              </a:xfrm>
              <a:prstGeom prst="rect">
                <a:avLst/>
              </a:prstGeom>
              <a:blipFill>
                <a:blip r:embed="rId2"/>
                <a:stretch>
                  <a:fillRect l="-667" b="-3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4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=9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45717"/>
              </a:xfrm>
              <a:prstGeom prst="rect">
                <a:avLst/>
              </a:prstGeom>
              <a:blipFill>
                <a:blip r:embed="rId3"/>
                <a:stretch>
                  <a:fillRect l="-800" b="-4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903191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0.2961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0.0000126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0.3813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0.0000000280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03191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44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company claims that a third of the lightbulbs sent to them are faulty.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To test this claim the number of faulty lightbulbs in a random sample of 100 is recorded.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Give two reasons why a binomial distribution may be a suitable model for the number of faulty lightbulbs in the sample.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company claims that a quarter of the bolts sent to them are faulty.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To test this claim the number of faulty bolts in a random sample of 50 is recorded.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Give two reasons why a binomial distribution may be a suitable model for the number of faulty bolts in the sample.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273356"/>
                <a:ext cx="4572001" cy="26994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Two possible outcomes (bolt faulty or not faulty)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Constant probability of bolt being faulty (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bolt being faulty is independent of other bolts being faulty (assuming they do not influence each other)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50 bolts in the sample (fixed number of trials)</a:t>
                </a:r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73356"/>
                <a:ext cx="4572001" cy="2699457"/>
              </a:xfrm>
              <a:prstGeom prst="rect">
                <a:avLst/>
              </a:prstGeom>
              <a:blipFill>
                <a:blip r:embed="rId2"/>
                <a:stretch>
                  <a:fillRect l="-933" t="-1354" r="-1733" b="-2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7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Cumulative probabilities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38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=3)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&lt;5)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≥7)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&gt;7)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 err="1"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≤9)</m:t>
                    </m:r>
                  </m:oMath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blipFill>
                <a:blip r:embed="rId2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≤6)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&lt;6)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≥8)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&gt;8)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lvl="0">
                  <a:defRPr/>
                </a:pPr>
                <a:r>
                  <a:rPr lang="en-GB" sz="1600" dirty="0" err="1"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(5&lt;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6210"/>
                <a:ext cx="457200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0.0345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0.2500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0.1256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0.5841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e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0.4044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f)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0.6297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g)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0.8215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0.7044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0.7469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6210"/>
                <a:ext cx="4572001" cy="2585323"/>
              </a:xfrm>
              <a:prstGeom prst="rect">
                <a:avLst/>
              </a:prstGeom>
              <a:blipFill>
                <a:blip r:embed="rId4"/>
                <a:stretch>
                  <a:fillRect l="-120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178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6.1) Probability distributions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095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=3)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0.0345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11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≤5)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0.2500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5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</a:rPr>
                  <a:t>is at most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 algn="ctr"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most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0.2500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26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baseline="0" smtClean="0">
                          <a:latin typeface="Cambria Math" panose="02040503050406030204" pitchFamily="18" charset="0"/>
                        </a:rPr>
                        <m:t>&lt;5)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&lt;6)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0.1256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36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≥7)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≥8)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0.5841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81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is at least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 algn="ctr"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least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0.5841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4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&gt;7)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&gt;8)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0.4044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28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(5&lt;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&lt;10)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0.6297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78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0.8215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243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0.7044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79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a list of all the possible outcomes.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a list of all the possible outcomes.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380804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𝐻𝐻𝐻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𝑇𝐻𝐻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𝐻𝑇𝐻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𝐻𝐻𝑇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𝑇𝑇𝐻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𝑇𝐻𝑇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𝐻𝑇𝑇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𝑇𝑇𝑇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0804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091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0" baseline="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b="0" i="1" baseline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(40, 0.2)</m:t>
                    </m:r>
                  </m:oMath>
                </a14:m>
                <a:r>
                  <a:rPr lang="en-GB" sz="1600" b="0" baseline="0" dirty="0">
                    <a:latin typeface="Candara" panose="020E0502030303020204" pitchFamily="34" charset="0"/>
                  </a:rPr>
                  <a:t> find,</a:t>
                </a:r>
                <a:r>
                  <a:rPr lang="en-GB" sz="1600" b="0" dirty="0">
                    <a:latin typeface="Candara" panose="020E0502030303020204" pitchFamily="34" charset="0"/>
                  </a:rPr>
                  <a:t> to 4 dp,</a:t>
                </a:r>
                <a:endParaRPr lang="en-GB" sz="1600" b="0" baseline="0" dirty="0">
                  <a:latin typeface="Candara" panose="020E0502030303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≤9)</m:t>
                      </m:r>
                    </m:oMath>
                  </m:oMathPara>
                </a14:m>
                <a:endParaRPr lang="en-GB" sz="1600" b="0" baseline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Using your calculator,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find, to 4 dp,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(5&lt;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0.7469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26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is designed so that probability it lands on red is 0.2.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Jane decides to use this spinner for a class competition.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wants the probability of winning a prize to be less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Each member of the class will have 15 spins and the number of reds will be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how many reds are needed to win the prize.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16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spinner is designed so that probability it lands on red is 0.3.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Jane decides to use this spinner for a class competition.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wants the probability of winning a prize to be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Each member of the class will have 12 spins and the number of reds will be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how many reds are needed to win the prize.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1333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276579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more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76579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48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At a university, students have 10 exams at the end of the year.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All students pass each individual exam with probability 0.55.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Students are only allowed to continue into the next year if they pass some minimum of exams out of the 10.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What do the university administrators need to set this minimum number such that the probability of continuing to next year is at least 80%?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At a university, students have 20 exams at the end of the year.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All students pass each individual exam with probability 0.45.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Students are only allowed to continue into the next year if they pass some minimum of exams out of the 20.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What do the university administrators need to set this minimum number such that the probability of continuing to next year is at least 90%?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0120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12019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124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d)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&lt;0.1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d)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87997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87997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84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r="-17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r="-16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104224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04224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622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r="-17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largest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&lt;0.1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r="-16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122596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22596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49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139374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39374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16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(40, 0.3)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&lt;0.2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(30, 0.4)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smallest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&lt;0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.05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46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Each day a person plays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 of chess. The probability that they win each game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They consider it a successful day if they win at least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probability that in a seven-day week, they have at least five successful days.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16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Each day a person plays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 of chess. The probability that they win each game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They consider it a successful day if they win at least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games.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probability that in January they have at least sixteen successful days.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14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0557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0.1708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0557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03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table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table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90B80602-A5E5-4AA4-91B7-A0E59233A83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96198" y="1820874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90B80602-A5E5-4AA4-91B7-A0E59233A8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5390902"/>
                  </p:ext>
                </p:extLst>
              </p:nvPr>
            </p:nvGraphicFramePr>
            <p:xfrm>
              <a:off x="4696198" y="1820874"/>
              <a:ext cx="4323603" cy="977646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8197" r="-229630" b="-168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63" t="-65347" r="-229630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76423" t="-65347" r="-303252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74194" t="-65347" r="-200806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7236" t="-65347" r="-102439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73387" t="-65347" r="-1613" b="-19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8324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diagram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Using a diagram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A913047-1DA5-4E62-8BDF-258E036E1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7270" y="1707547"/>
            <a:ext cx="3871780" cy="344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32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As a probability mass function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number of tails when a fair coin is tossed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Describe the probability distribution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As a probability mass function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657803"/>
                <a:ext cx="4572001" cy="1475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=0, 3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=1, 2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57803"/>
                <a:ext cx="4572001" cy="1475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33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7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biased six-sided dice with faces numbered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1, 2, 3, 4, 5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rolled. The number on the bottom-most face is modelled as a random variable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table form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probability that: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+1&gt;11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7047"/>
              </a:xfrm>
              <a:prstGeom prst="rect">
                <a:avLst/>
              </a:prstGeom>
              <a:blipFill>
                <a:blip r:embed="rId2"/>
                <a:stretch>
                  <a:fillRect l="-400" t="-477" b="-1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7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biased four-sided dice with faces numbered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1, 2, 3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rolled.. The number on the bottom-most face is modelled as a random variable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table form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probability that: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−5&lt;0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7047"/>
              </a:xfrm>
              <a:prstGeom prst="rect">
                <a:avLst/>
              </a:prstGeom>
              <a:blipFill>
                <a:blip r:embed="rId3"/>
                <a:stretch>
                  <a:fillRect l="-533" t="-476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887701"/>
                <a:ext cx="4572001" cy="3603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</a:t>
                </a:r>
              </a:p>
              <a:p>
                <a:r>
                  <a:rPr lang="en-GB" b="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87701"/>
                <a:ext cx="4572001" cy="3603487"/>
              </a:xfrm>
              <a:prstGeom prst="rect">
                <a:avLst/>
              </a:prstGeom>
              <a:blipFill>
                <a:blip r:embed="rId4"/>
                <a:stretch>
                  <a:fillRect l="-1200" b="-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96198" y="366006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1AC2E55-8144-449F-872C-4391363FEA8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8197185"/>
                  </p:ext>
                </p:extLst>
              </p:nvPr>
            </p:nvGraphicFramePr>
            <p:xfrm>
              <a:off x="4696198" y="3660069"/>
              <a:ext cx="4323603" cy="97771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31320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5259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8197" r="-229630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3" t="-66000" r="-229630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76423" t="-66000" r="-30325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74194" t="-66000" r="-200806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77236" t="-66000" r="-10243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73387" t="-66000" r="-1613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8280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083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=1, 2, 3, 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083053"/>
              </a:xfrm>
              <a:prstGeom prst="rect">
                <a:avLst/>
              </a:prstGeom>
              <a:blipFill>
                <a:blip r:embed="rId2"/>
                <a:stretch>
                  <a:fillRect l="-667" t="-1695" b="-3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067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=1, 2, 3, 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067215"/>
              </a:xfrm>
              <a:prstGeom prst="rect">
                <a:avLst/>
              </a:prstGeom>
              <a:blipFill>
                <a:blip r:embed="rId3"/>
                <a:stretch>
                  <a:fillRect l="-800" t="-1714" b="-5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509750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900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1261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509750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948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0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=1, 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=2, 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0250"/>
              </a:xfrm>
              <a:prstGeom prst="rect">
                <a:avLst/>
              </a:prstGeom>
              <a:blipFill>
                <a:blip r:embed="rId2"/>
                <a:stretch>
                  <a:fillRect l="-667" t="-1327" b="-5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0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a probability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=1, 2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=3, 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0250"/>
              </a:xfrm>
              <a:prstGeom prst="rect">
                <a:avLst/>
              </a:prstGeom>
              <a:blipFill>
                <a:blip r:embed="rId3"/>
                <a:stretch>
                  <a:fillRect l="-800" t="-1327" b="-5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751649"/>
                <a:ext cx="4572001" cy="875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51649"/>
                <a:ext cx="4572001" cy="875176"/>
              </a:xfrm>
              <a:prstGeom prst="rect">
                <a:avLst/>
              </a:prstGeom>
              <a:blipFill>
                <a:blip r:embed="rId4"/>
                <a:stretch>
                  <a:fillRect l="-1200" b="-34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38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17019</TotalTime>
  <Words>3444</Words>
  <Application>Microsoft Office PowerPoint</Application>
  <PresentationFormat>On-screen Show (4:3)</PresentationFormat>
  <Paragraphs>404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Cambria Math</vt:lpstr>
      <vt:lpstr>Candara</vt:lpstr>
      <vt:lpstr>Office Theme</vt:lpstr>
      <vt:lpstr>6) Statistical distributions</vt:lpstr>
      <vt:lpstr>6.1) Probability distributions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6.2) The binomial distribution</vt:lpstr>
      <vt:lpstr>PowerPoint Presentation</vt:lpstr>
      <vt:lpstr>PowerPoint Presentation</vt:lpstr>
      <vt:lpstr>PowerPoint Presentation</vt:lpstr>
      <vt:lpstr>6.3) Cumulative probabilities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2021-09-04T11:00:49Z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