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3"/>
  </p:notesMasterIdLst>
  <p:handoutMasterIdLst>
    <p:handoutMasterId r:id="rId4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74" d="100"/>
          <a:sy n="74" d="100"/>
        </p:scale>
        <p:origin x="7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handoutMaster" Target="handoutMasters/handoutMaster1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4.xml"/><Relationship Id="rId36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4206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4.png"/><Relationship Id="rId2" Type="http://schemas.openxmlformats.org/officeDocument/2006/relationships/image" Target="../media/image36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6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7.png"/><Relationship Id="rId2" Type="http://schemas.openxmlformats.org/officeDocument/2006/relationships/image" Target="../media/image36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6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0.png"/><Relationship Id="rId2" Type="http://schemas.openxmlformats.org/officeDocument/2006/relationships/image" Target="../media/image36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7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3.png"/><Relationship Id="rId2" Type="http://schemas.openxmlformats.org/officeDocument/2006/relationships/image" Target="../media/image37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76.png"/><Relationship Id="rId5" Type="http://schemas.openxmlformats.org/officeDocument/2006/relationships/image" Target="../media/image375.png"/><Relationship Id="rId4" Type="http://schemas.openxmlformats.org/officeDocument/2006/relationships/image" Target="../media/image37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8.png"/><Relationship Id="rId2" Type="http://schemas.openxmlformats.org/officeDocument/2006/relationships/image" Target="../media/image37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7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1.png"/><Relationship Id="rId2" Type="http://schemas.openxmlformats.org/officeDocument/2006/relationships/image" Target="../media/image38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8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3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30.png"/><Relationship Id="rId2" Type="http://schemas.openxmlformats.org/officeDocument/2006/relationships/image" Target="../media/image382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8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6.png"/><Relationship Id="rId2" Type="http://schemas.openxmlformats.org/officeDocument/2006/relationships/image" Target="../media/image38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8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9.png"/><Relationship Id="rId2" Type="http://schemas.openxmlformats.org/officeDocument/2006/relationships/image" Target="../media/image38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9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2.png"/><Relationship Id="rId2" Type="http://schemas.openxmlformats.org/officeDocument/2006/relationships/image" Target="../media/image39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9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4.png"/><Relationship Id="rId2" Type="http://schemas.openxmlformats.org/officeDocument/2006/relationships/image" Target="../media/image39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9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7.png"/><Relationship Id="rId2" Type="http://schemas.openxmlformats.org/officeDocument/2006/relationships/image" Target="../media/image39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9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0.png"/><Relationship Id="rId2" Type="http://schemas.openxmlformats.org/officeDocument/2006/relationships/image" Target="../media/image39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9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2.png"/><Relationship Id="rId2" Type="http://schemas.openxmlformats.org/officeDocument/2006/relationships/image" Target="../media/image40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0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5.png"/><Relationship Id="rId2" Type="http://schemas.openxmlformats.org/officeDocument/2006/relationships/image" Target="../media/image40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0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8.png"/><Relationship Id="rId2" Type="http://schemas.openxmlformats.org/officeDocument/2006/relationships/image" Target="../media/image40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0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1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2.png"/><Relationship Id="rId2" Type="http://schemas.openxmlformats.org/officeDocument/2006/relationships/image" Target="../media/image34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4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4.png"/><Relationship Id="rId2" Type="http://schemas.openxmlformats.org/officeDocument/2006/relationships/image" Target="../media/image41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1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7.png"/><Relationship Id="rId2" Type="http://schemas.openxmlformats.org/officeDocument/2006/relationships/image" Target="../media/image41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18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9.pn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1.png"/><Relationship Id="rId2" Type="http://schemas.openxmlformats.org/officeDocument/2006/relationships/image" Target="../media/image42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49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4.png"/><Relationship Id="rId2" Type="http://schemas.openxmlformats.org/officeDocument/2006/relationships/image" Target="../media/image42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2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7.png"/><Relationship Id="rId2" Type="http://schemas.openxmlformats.org/officeDocument/2006/relationships/image" Target="../media/image42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28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0.png"/><Relationship Id="rId2" Type="http://schemas.openxmlformats.org/officeDocument/2006/relationships/image" Target="../media/image42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31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3.png"/><Relationship Id="rId2" Type="http://schemas.openxmlformats.org/officeDocument/2006/relationships/image" Target="../media/image43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34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6.png"/><Relationship Id="rId2" Type="http://schemas.openxmlformats.org/officeDocument/2006/relationships/image" Target="../media/image43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3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5.png"/><Relationship Id="rId2" Type="http://schemas.openxmlformats.org/officeDocument/2006/relationships/image" Target="../media/image34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4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8.png"/><Relationship Id="rId2" Type="http://schemas.openxmlformats.org/officeDocument/2006/relationships/image" Target="../media/image34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1.png"/><Relationship Id="rId2" Type="http://schemas.openxmlformats.org/officeDocument/2006/relationships/image" Target="../media/image35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5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4.png"/><Relationship Id="rId2" Type="http://schemas.openxmlformats.org/officeDocument/2006/relationships/image" Target="../media/image35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56.png"/><Relationship Id="rId4" Type="http://schemas.openxmlformats.org/officeDocument/2006/relationships/image" Target="../media/image35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8.png"/><Relationship Id="rId2" Type="http://schemas.openxmlformats.org/officeDocument/2006/relationships/image" Target="../media/image35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5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1.png"/><Relationship Id="rId2" Type="http://schemas.openxmlformats.org/officeDocument/2006/relationships/image" Target="../media/image36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6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8461829" cy="527222"/>
          </a:xfr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6) Statistical distributions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519303"/>
              </p:ext>
            </p:extLst>
          </p:nvPr>
        </p:nvGraphicFramePr>
        <p:xfrm>
          <a:off x="-1" y="737040"/>
          <a:ext cx="9143999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2" action="ppaction://hlinksldjump"/>
                        </a:rPr>
                        <a:t>6.1) Probability distributions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6.2) The binomial distribution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6.3) Cumulative probabilities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627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1340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a probability function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1600" b="0" i="1" smtClean="0">
                                          <a:latin typeface="Cambria Math" panose="02040503050406030204" pitchFamily="18" charset="0"/>
                                        </a:rPr>
                                        <m:t>2−</m:t>
                                      </m:r>
                                      <m:r>
                                        <a:rPr lang="en-GB" sz="16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=−2, −1, 0, 1, 2, 3</m:t>
                              </m:r>
                            </m:e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0                                      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134028"/>
              </a:xfrm>
              <a:prstGeom prst="rect">
                <a:avLst/>
              </a:prstGeom>
              <a:blipFill>
                <a:blip r:embed="rId2"/>
                <a:stretch>
                  <a:fillRect l="-667" t="-1613" b="-6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1340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a probability function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sSup>
                                <m:sSup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=−1, 0, 1, 2</m:t>
                              </m:r>
                            </m:e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0                            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134028"/>
              </a:xfrm>
              <a:prstGeom prst="rect">
                <a:avLst/>
              </a:prstGeom>
              <a:blipFill>
                <a:blip r:embed="rId3"/>
                <a:stretch>
                  <a:fillRect l="-800" t="-1613" b="-6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1751649"/>
                <a:ext cx="4572001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751649"/>
                <a:ext cx="4572001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918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spinner has six equally-sized sections.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Four contain the letter G. 2 contain the letter Y.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spinner is spun until it lands on Y or has been spun five times in total.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probability distribution of the random variable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the number of times the spinner is spun.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569660"/>
              </a:xfrm>
              <a:prstGeom prst="rect">
                <a:avLst/>
              </a:prstGeom>
              <a:blipFill>
                <a:blip r:embed="rId2"/>
                <a:stretch>
                  <a:fillRect l="-667" t="-1167" r="-533" b="-42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spinner has five equally-sized sections.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Three contain the letter B. 2 contain the letter R.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spinner is spun until it lands on R or has been spun four times in total.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probability distribution of the random variable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the number of times the spinner is spun.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569660"/>
              </a:xfrm>
              <a:prstGeom prst="rect">
                <a:avLst/>
              </a:prstGeom>
              <a:blipFill>
                <a:blip r:embed="rId3"/>
                <a:stretch>
                  <a:fillRect l="-800" t="-1163" r="-400" b="-3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D015AF37-985D-4069-B8D6-214B0B72CA4F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696198" y="2094349"/>
              <a:ext cx="4323603" cy="977710"/>
            </p:xfrm>
            <a:graphic>
              <a:graphicData uri="http://schemas.openxmlformats.org/drawingml/2006/table">
                <a:tbl>
                  <a:tblPr firstCol="1" bandRow="1">
                    <a:tableStyleId>{5940675A-B579-460E-94D1-54222C63F5DA}</a:tableStyleId>
                  </a:tblPr>
                  <a:tblGrid>
                    <a:gridCol w="131320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𝐬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  <m:r>
                                  <a:rPr lang="en-GB" b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𝐒</m:t>
                                </m:r>
                                <m:r>
                                  <a:rPr lang="en-GB" b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𝐬</m:t>
                                </m:r>
                                <m:r>
                                  <a:rPr lang="en-GB" b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GB" b="0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18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27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D015AF37-985D-4069-B8D6-214B0B72CA4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17641372"/>
                  </p:ext>
                </p:extLst>
              </p:nvPr>
            </p:nvGraphicFramePr>
            <p:xfrm>
              <a:off x="4696198" y="2094349"/>
              <a:ext cx="4323603" cy="977710"/>
            </p:xfrm>
            <a:graphic>
              <a:graphicData uri="http://schemas.openxmlformats.org/drawingml/2006/table">
                <a:tbl>
                  <a:tblPr firstCol="1" bandRow="1">
                    <a:tableStyleId>{5940675A-B579-460E-94D1-54222C63F5DA}</a:tableStyleId>
                  </a:tblPr>
                  <a:tblGrid>
                    <a:gridCol w="131320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463" t="-8197" r="-229630" b="-1688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068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463" t="-66000" r="-229630" b="-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76423" t="-66000" r="-303252" b="-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74194" t="-66000" r="-200806" b="-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77236" t="-66000" r="-102439" b="-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473387" t="-66000" r="-1613" b="-3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874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can taken any integer value from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Given that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a discrete uniform distribution, find: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=5)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≥20)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(12&lt;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&lt;21)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569660"/>
              </a:xfrm>
              <a:prstGeom prst="rect">
                <a:avLst/>
              </a:prstGeom>
              <a:blipFill>
                <a:blip r:embed="rId2"/>
                <a:stretch>
                  <a:fillRect l="-667" t="-1167" r="-400" b="-42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can taken any integer value from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Given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a discrete uniform distribution, find: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=3)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21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(13&lt;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&lt;31)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569660"/>
              </a:xfrm>
              <a:prstGeom prst="rect">
                <a:avLst/>
              </a:prstGeom>
              <a:blipFill>
                <a:blip r:embed="rId3"/>
                <a:stretch>
                  <a:fillRect l="-800" t="-1163" r="-267" b="-3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1964202"/>
                <a:ext cx="4572001" cy="12691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</m:oMath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964202"/>
                <a:ext cx="4572001" cy="1269194"/>
              </a:xfrm>
              <a:prstGeom prst="rect">
                <a:avLst/>
              </a:prstGeom>
              <a:blipFill>
                <a:blip r:embed="rId4"/>
                <a:stretch>
                  <a:fillRect l="-1200" b="-24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145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discrete random variable has a probability distribution as shown in the table. Find the value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523220"/>
              </a:xfrm>
              <a:prstGeom prst="rect">
                <a:avLst/>
              </a:prstGeom>
              <a:blipFill>
                <a:blip r:embed="rId2"/>
                <a:stretch>
                  <a:fillRect l="-400" t="-2326" r="-1200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discrete random variable has a probability distribution as shown in the table. Find the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523220"/>
              </a:xfrm>
              <a:prstGeom prst="rect">
                <a:avLst/>
              </a:prstGeom>
              <a:blipFill>
                <a:blip r:embed="rId3"/>
                <a:stretch>
                  <a:fillRect l="-400" t="-2326" r="-1200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2317249"/>
                <a:ext cx="4572001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108</m:t>
                          </m:r>
                        </m:den>
                      </m:f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317249"/>
                <a:ext cx="4572001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71AC2E55-8144-449F-872C-4391363FEA8A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119180" y="1202935"/>
              <a:ext cx="4323603" cy="977646"/>
            </p:xfrm>
            <a:graphic>
              <a:graphicData uri="http://schemas.openxmlformats.org/drawingml/2006/table">
                <a:tbl>
                  <a:tblPr firstCol="1" bandRow="1">
                    <a:tableStyleId>{5940675A-B579-460E-94D1-54222C63F5DA}</a:tableStyleId>
                  </a:tblPr>
                  <a:tblGrid>
                    <a:gridCol w="131320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  <a:latin typeface="Candara" panose="020E0502030303020204" pitchFamily="34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  <a:latin typeface="Candara" panose="020E050203030302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  <a:latin typeface="Candara" panose="020E050203030302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  <m:r>
                                  <a:rPr lang="en-GB" b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b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𝑿</m:t>
                                </m:r>
                                <m:r>
                                  <a:rPr lang="en-GB" b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b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71AC2E55-8144-449F-872C-4391363FEA8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6913038"/>
                  </p:ext>
                </p:extLst>
              </p:nvPr>
            </p:nvGraphicFramePr>
            <p:xfrm>
              <a:off x="119180" y="1202935"/>
              <a:ext cx="4323603" cy="977646"/>
            </p:xfrm>
            <a:graphic>
              <a:graphicData uri="http://schemas.openxmlformats.org/drawingml/2006/table">
                <a:tbl>
                  <a:tblPr firstCol="1" bandRow="1">
                    <a:tableStyleId>{5940675A-B579-460E-94D1-54222C63F5DA}</a:tableStyleId>
                  </a:tblPr>
                  <a:tblGrid>
                    <a:gridCol w="131320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463" t="-8197" r="-229630" b="-1672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  <a:latin typeface="Candara" panose="020E0502030303020204" pitchFamily="34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  <a:latin typeface="Candara" panose="020E050203030302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  <a:latin typeface="Candara" panose="020E050203030302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463" t="-66000" r="-229630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76423" t="-66000" r="-303252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274194" t="-66000" r="-200806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77236" t="-66000" r="-102439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473387" t="-66000" r="-1613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3587F7BA-F202-4D29-8F15-056506977A65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701219" y="1202935"/>
              <a:ext cx="4323603" cy="977646"/>
            </p:xfrm>
            <a:graphic>
              <a:graphicData uri="http://schemas.openxmlformats.org/drawingml/2006/table">
                <a:tbl>
                  <a:tblPr firstCol="1" bandRow="1">
                    <a:tableStyleId>{5940675A-B579-460E-94D1-54222C63F5DA}</a:tableStyleId>
                  </a:tblPr>
                  <a:tblGrid>
                    <a:gridCol w="131320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  <a:latin typeface="Candara" panose="020E050203030302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  <a:latin typeface="Candara" panose="020E050203030302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  <m:r>
                                  <a:rPr lang="en-GB" b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b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𝑿</m:t>
                                </m:r>
                                <m:r>
                                  <a:rPr lang="en-GB" b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b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3587F7BA-F202-4D29-8F15-056506977A6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6090298"/>
                  </p:ext>
                </p:extLst>
              </p:nvPr>
            </p:nvGraphicFramePr>
            <p:xfrm>
              <a:off x="4701219" y="1202935"/>
              <a:ext cx="4323603" cy="977646"/>
            </p:xfrm>
            <a:graphic>
              <a:graphicData uri="http://schemas.openxmlformats.org/drawingml/2006/table">
                <a:tbl>
                  <a:tblPr firstCol="1" bandRow="1">
                    <a:tableStyleId>{5940675A-B579-460E-94D1-54222C63F5DA}</a:tableStyleId>
                  </a:tblPr>
                  <a:tblGrid>
                    <a:gridCol w="131320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463" t="-8197" r="-229630" b="-1672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  <a:latin typeface="Candara" panose="020E050203030302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  <a:latin typeface="Candara" panose="020E050203030302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463" t="-66000" r="-229630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76423" t="-66000" r="-303252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274194" t="-66000" r="-200806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77236" t="-66000" r="-102439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473387" t="-66000" r="-1613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9126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6.2) The binomial distribution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546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probability of a lightbulb being faulty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0.12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A random sample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lightbulbs is taken from the production line.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Define a suitable distribution to model the number of faulty lightbulbs in this sample.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probability that the sample contains fewer than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faulty lightbulbs.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667" t="-1007" r="-933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probability of a bolt being faulty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A random sample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bolts is taken from the production line.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Define a suitable distribution to model the number of faulty bolts in this sample.</a:t>
                </a:r>
              </a:p>
              <a:p>
                <a:pPr marL="342900" indent="-342900">
                  <a:buFontTx/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probability that the sample contains fewer than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faulty bolts.</a:t>
                </a:r>
              </a:p>
              <a:p>
                <a:pPr marL="342900" indent="-342900">
                  <a:buAutoNum type="alphaLcParenR"/>
                </a:pPr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062103"/>
              </a:xfrm>
              <a:prstGeom prst="rect">
                <a:avLst/>
              </a:prstGeom>
              <a:blipFill>
                <a:blip r:embed="rId3"/>
                <a:stretch>
                  <a:fillRect l="-800" t="-8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2221704"/>
                <a:ext cx="4572001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Let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number of faulty bolts.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(43, 0.21)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0.000493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221704"/>
                <a:ext cx="4572001" cy="923330"/>
              </a:xfrm>
              <a:prstGeom prst="rect">
                <a:avLst/>
              </a:prstGeom>
              <a:blipFill>
                <a:blip r:embed="rId4"/>
                <a:stretch>
                  <a:fillRect l="-1200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762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4457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~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=2</m:t>
                        </m:r>
                      </m:e>
                    </m:d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=5</m:t>
                        </m:r>
                      </m:e>
                    </m:d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≤1</m:t>
                        </m:r>
                      </m:e>
                    </m:d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≥7)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445717"/>
              </a:xfrm>
              <a:prstGeom prst="rect">
                <a:avLst/>
              </a:prstGeom>
              <a:blipFill>
                <a:blip r:embed="rId2"/>
                <a:stretch>
                  <a:fillRect l="-667" b="-33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4457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~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12,</m:t>
                        </m:r>
                        <m:f>
                          <m:f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=2</m:t>
                        </m:r>
                      </m:e>
                    </m:d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=9</m:t>
                        </m:r>
                      </m:e>
                    </m:d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≤1</m:t>
                        </m:r>
                      </m:e>
                    </m:d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11)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445717"/>
              </a:xfrm>
              <a:prstGeom prst="rect">
                <a:avLst/>
              </a:prstGeom>
              <a:blipFill>
                <a:blip r:embed="rId3"/>
                <a:stretch>
                  <a:fillRect l="-800" b="-46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1903191"/>
                <a:ext cx="4572001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0.2961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(4 dp)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0.0000126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0.3813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(4 dp)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0.0000000280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903191"/>
                <a:ext cx="4572001" cy="1200329"/>
              </a:xfrm>
              <a:prstGeom prst="rect">
                <a:avLst/>
              </a:prstGeom>
              <a:blipFill>
                <a:blip r:embed="rId4"/>
                <a:stretch>
                  <a:fillRect l="-1200" t="-2538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844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 company claims that a third of the lightbulbs sent to them are faulty.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To test this claim the number of faulty lightbulbs in a random sample of 100 is recorded.</a:t>
            </a:r>
          </a:p>
          <a:p>
            <a:r>
              <a:rPr lang="en-GB" sz="1600" dirty="0">
                <a:latin typeface="Candara" panose="020E0502030303020204" pitchFamily="34" charset="0"/>
              </a:rPr>
              <a:t>Give two reasons why a binomial distribution may be a suitable model for the number of faulty lightbulbs in the sample.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 company claims that a quarter of the bolts sent to them are faulty.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To test this claim the number of faulty bolts in a random sample of 50 is recorded.</a:t>
            </a:r>
          </a:p>
          <a:p>
            <a:r>
              <a:rPr lang="en-GB" sz="1600" dirty="0">
                <a:latin typeface="Candara" panose="020E0502030303020204" pitchFamily="34" charset="0"/>
              </a:rPr>
              <a:t>Give two reasons why a binomial distribution may be a suitable model for the number of faulty bolts in the sample.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2273356"/>
                <a:ext cx="4572001" cy="26994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Two possible outcomes (bolt faulty or not faulty)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Constant probability of bolt being faulty (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 bolt being faulty is independent of other bolts being faulty (assuming they do not influence each other)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50 bolts in the sample (fixed number of trials)</a:t>
                </a:r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273356"/>
                <a:ext cx="4572001" cy="2699457"/>
              </a:xfrm>
              <a:prstGeom prst="rect">
                <a:avLst/>
              </a:prstGeom>
              <a:blipFill>
                <a:blip r:embed="rId2"/>
                <a:stretch>
                  <a:fillRect l="-933" t="-1354" r="-1733" b="-27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17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6.3) Cumulative probabilities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1382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(40, 0.2)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find, to 4 dp,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b="0" baseline="0" dirty="0"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=3)</m:t>
                    </m:r>
                  </m:oMath>
                </a14:m>
                <a:endParaRPr lang="en-GB" sz="1600" b="0" baseline="0" dirty="0">
                  <a:latin typeface="Candara" panose="020E0502030303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b="0" baseline="0" dirty="0"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≤5)</m:t>
                    </m:r>
                  </m:oMath>
                </a14:m>
                <a:endParaRPr lang="en-GB" sz="1600" b="0" baseline="0" dirty="0">
                  <a:latin typeface="Candara" panose="020E0502030303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b="0" baseline="0" dirty="0"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&lt;5)</m:t>
                    </m:r>
                  </m:oMath>
                </a14:m>
                <a:endParaRPr lang="en-GB" sz="1600" b="0" baseline="0" dirty="0">
                  <a:latin typeface="Candara" panose="020E0502030303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≥7)</m:t>
                    </m:r>
                  </m:oMath>
                </a14:m>
                <a:endParaRPr lang="en-GB" sz="1600" b="0" baseline="0" dirty="0">
                  <a:latin typeface="Candara" panose="020E0502030303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e)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&gt;7)</m:t>
                    </m:r>
                  </m:oMath>
                </a14:m>
                <a:endParaRPr lang="en-GB" sz="1600" b="0" baseline="0" dirty="0">
                  <a:latin typeface="Candara" panose="020E0502030303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f)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(4&lt;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&lt;9)</m:t>
                    </m:r>
                  </m:oMath>
                </a14:m>
                <a:endParaRPr lang="en-GB" sz="1600" b="0" baseline="0" dirty="0">
                  <a:latin typeface="Candara" panose="020E0502030303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g)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(4≤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≤9)</m:t>
                    </m:r>
                  </m:oMath>
                </a14:m>
                <a:endParaRPr lang="en-GB" sz="1600" b="0" baseline="0" dirty="0">
                  <a:latin typeface="Candara" panose="020E0502030303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h)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(4≤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&lt;9)</m:t>
                    </m:r>
                  </m:oMath>
                </a14:m>
                <a:endParaRPr lang="en-GB" sz="1600" b="0" baseline="0" dirty="0">
                  <a:latin typeface="Candara" panose="020E0502030303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dirty="0" err="1">
                    <a:latin typeface="Candara" panose="020E0502030303020204" pitchFamily="34" charset="0"/>
                  </a:rPr>
                  <a:t>i</a:t>
                </a:r>
                <a:r>
                  <a:rPr lang="en-GB" sz="1600" dirty="0">
                    <a:latin typeface="Candara" panose="020E0502030303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(4&lt;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≤9)</m:t>
                    </m:r>
                  </m:oMath>
                </a14:m>
                <a:endParaRPr lang="en-GB" sz="1600" b="0" baseline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554545"/>
              </a:xfrm>
              <a:prstGeom prst="rect">
                <a:avLst/>
              </a:prstGeom>
              <a:blipFill>
                <a:blip r:embed="rId2"/>
                <a:stretch>
                  <a:fillRect l="-667" t="-716" b="-21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(20, 0.4)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find, to 4 dp,</a:t>
                </a:r>
              </a:p>
              <a:p>
                <a:pPr lvl="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=4)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lvl="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≤6)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lvl="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&lt;6)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lvl="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≥8)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lvl="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e)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&gt;8)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lvl="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f)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(5&lt;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&lt;10)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lvl="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g)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(5≤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≤10)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lvl="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h)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(5≤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&lt;10)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lvl="0">
                  <a:defRPr/>
                </a:pPr>
                <a:r>
                  <a:rPr lang="en-GB" sz="1600" dirty="0" err="1">
                    <a:latin typeface="Candara" panose="020E0502030303020204" pitchFamily="34" charset="0"/>
                  </a:rPr>
                  <a:t>i</a:t>
                </a:r>
                <a:r>
                  <a:rPr lang="en-GB" sz="1600" dirty="0">
                    <a:latin typeface="Candara" panose="020E0502030303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(5&lt;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≤10)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554545"/>
              </a:xfrm>
              <a:prstGeom prst="rect">
                <a:avLst/>
              </a:prstGeom>
              <a:blipFill>
                <a:blip r:embed="rId3"/>
                <a:stretch>
                  <a:fillRect l="-800" t="-716" b="-21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3016210"/>
                <a:ext cx="4572001" cy="25853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GB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) 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0.0345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) 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0.2500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) 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0.1256</m:t>
                      </m:r>
                    </m:oMath>
                  </m:oMathPara>
                </a14:m>
                <a:endParaRPr lang="en-GB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) 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0.5841</m:t>
                      </m:r>
                    </m:oMath>
                  </m:oMathPara>
                </a14:m>
                <a:endParaRPr lang="en-GB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e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) 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0.4044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f)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0.6297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g)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0.8215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h)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0.7044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 err="1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</a:t>
                </a:r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0.7469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016210"/>
                <a:ext cx="4572001" cy="2585323"/>
              </a:xfrm>
              <a:prstGeom prst="rect">
                <a:avLst/>
              </a:prstGeom>
              <a:blipFill>
                <a:blip r:embed="rId4"/>
                <a:stretch>
                  <a:fillRect l="-1200" b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178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6.1) Probability distributions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0958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b="0" baseline="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(40, 0.2)</m:t>
                    </m:r>
                  </m:oMath>
                </a14:m>
                <a:r>
                  <a:rPr lang="en-GB" sz="1600" b="0" baseline="0" dirty="0">
                    <a:latin typeface="Candara" panose="020E0502030303020204" pitchFamily="34" charset="0"/>
                  </a:rPr>
                  <a:t> find,</a:t>
                </a:r>
                <a:r>
                  <a:rPr lang="en-GB" sz="1600" b="0" dirty="0">
                    <a:latin typeface="Candara" panose="020E0502030303020204" pitchFamily="34" charset="0"/>
                  </a:rPr>
                  <a:t> to 4 dp,</a:t>
                </a:r>
                <a:endParaRPr lang="en-GB" sz="1600" b="0" baseline="0" dirty="0">
                  <a:latin typeface="Candara" panose="020E0502030303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baseline="0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b="0" i="1" baseline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b="0" i="1" baseline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1600" b="0" i="1" baseline="0" smtClean="0">
                          <a:latin typeface="Cambria Math" panose="02040503050406030204" pitchFamily="18" charset="0"/>
                        </a:rPr>
                        <m:t>=3)</m:t>
                      </m:r>
                    </m:oMath>
                  </m:oMathPara>
                </a14:m>
                <a:endParaRPr lang="en-GB" sz="1600" b="0" baseline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5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(20, 0.4)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find, to 4 dp,</a:t>
                </a: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=4)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5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1042249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0.0345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042249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311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b="0" baseline="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(40, 0.2)</m:t>
                    </m:r>
                  </m:oMath>
                </a14:m>
                <a:r>
                  <a:rPr lang="en-GB" sz="1600" b="0" baseline="0" dirty="0">
                    <a:latin typeface="Candara" panose="020E0502030303020204" pitchFamily="34" charset="0"/>
                  </a:rPr>
                  <a:t> find,</a:t>
                </a:r>
                <a:r>
                  <a:rPr lang="en-GB" sz="1600" b="0" dirty="0">
                    <a:latin typeface="Candara" panose="020E0502030303020204" pitchFamily="34" charset="0"/>
                  </a:rPr>
                  <a:t> to 4 dp,</a:t>
                </a:r>
                <a:endParaRPr lang="en-GB" sz="1600" b="0" baseline="0" dirty="0">
                  <a:latin typeface="Candara" panose="020E0502030303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baseline="0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b="0" i="1" baseline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b="0" i="1" baseline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1600" b="0" i="1" baseline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≤5)</m:t>
                      </m:r>
                    </m:oMath>
                  </m:oMathPara>
                </a14:m>
                <a:endParaRPr lang="en-GB" sz="1600" b="0" baseline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5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(20, 0.4)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find, to 4 dp,</a:t>
                </a: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≤6)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5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82033" y="1042249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0.2500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042249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655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b="0" baseline="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(40, 0.2)</m:t>
                    </m:r>
                  </m:oMath>
                </a14:m>
                <a:r>
                  <a:rPr lang="en-GB" sz="1600" b="0" baseline="0" dirty="0">
                    <a:latin typeface="Candara" panose="020E0502030303020204" pitchFamily="34" charset="0"/>
                  </a:rPr>
                  <a:t> find,</a:t>
                </a:r>
                <a:r>
                  <a:rPr lang="en-GB" sz="1600" b="0" dirty="0">
                    <a:latin typeface="Candara" panose="020E0502030303020204" pitchFamily="34" charset="0"/>
                  </a:rPr>
                  <a:t> to 4 dp,</a:t>
                </a:r>
                <a:endParaRPr lang="en-GB" sz="1600" b="0" baseline="0" dirty="0">
                  <a:latin typeface="Candara" panose="020E0502030303020204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600" b="0" baseline="0" dirty="0">
                    <a:latin typeface="Candara" panose="020E0502030303020204" pitchFamily="34" charset="0"/>
                  </a:rPr>
                  <a:t> </a:t>
                </a:r>
                <a:r>
                  <a:rPr lang="en-GB" sz="1600" dirty="0">
                    <a:latin typeface="Candara" panose="020E0502030303020204" pitchFamily="34" charset="0"/>
                  </a:rPr>
                  <a:t>is at most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1600" b="0" baseline="0" dirty="0">
                    <a:latin typeface="Candara" panose="020E0502030303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(20, 0.4)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find, to 4 dp,</a:t>
                </a:r>
              </a:p>
              <a:p>
                <a:pPr lvl="0" algn="ctr"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at most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82033" y="1042249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0.2500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042249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5266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b="0" baseline="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(40, 0.2)</m:t>
                    </m:r>
                  </m:oMath>
                </a14:m>
                <a:r>
                  <a:rPr lang="en-GB" sz="1600" b="0" baseline="0" dirty="0">
                    <a:latin typeface="Candara" panose="020E0502030303020204" pitchFamily="34" charset="0"/>
                  </a:rPr>
                  <a:t> find,</a:t>
                </a:r>
                <a:r>
                  <a:rPr lang="en-GB" sz="1600" b="0" dirty="0">
                    <a:latin typeface="Candara" panose="020E0502030303020204" pitchFamily="34" charset="0"/>
                  </a:rPr>
                  <a:t> to 4 dp,</a:t>
                </a:r>
                <a:endParaRPr lang="en-GB" sz="1600" b="0" baseline="0" dirty="0">
                  <a:latin typeface="Candara" panose="020E0502030303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baseline="0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b="0" i="1" baseline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b="0" i="1" baseline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1600" b="0" i="1" baseline="0" smtClean="0">
                          <a:latin typeface="Cambria Math" panose="02040503050406030204" pitchFamily="18" charset="0"/>
                        </a:rPr>
                        <m:t>&lt;5)</m:t>
                      </m:r>
                    </m:oMath>
                  </m:oMathPara>
                </a14:m>
                <a:endParaRPr lang="en-GB" sz="1600" b="0" baseline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5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(20, 0.4)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find, to 4 dp,</a:t>
                </a: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&lt;6)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5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82033" y="1042249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0.1256</m:t>
                      </m:r>
                    </m:oMath>
                  </m:oMathPara>
                </a14:m>
                <a:endParaRPr lang="en-GB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042249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936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b="0" baseline="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(40, 0.2)</m:t>
                    </m:r>
                  </m:oMath>
                </a14:m>
                <a:r>
                  <a:rPr lang="en-GB" sz="1600" b="0" baseline="0" dirty="0">
                    <a:latin typeface="Candara" panose="020E0502030303020204" pitchFamily="34" charset="0"/>
                  </a:rPr>
                  <a:t> find,</a:t>
                </a:r>
                <a:r>
                  <a:rPr lang="en-GB" sz="1600" b="0" dirty="0">
                    <a:latin typeface="Candara" panose="020E0502030303020204" pitchFamily="34" charset="0"/>
                  </a:rPr>
                  <a:t> to 4 dp,</a:t>
                </a:r>
                <a:endParaRPr lang="en-GB" sz="1600" b="0" baseline="0" dirty="0">
                  <a:latin typeface="Candara" panose="020E0502030303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≥7)</m:t>
                      </m:r>
                    </m:oMath>
                  </m:oMathPara>
                </a14:m>
                <a:endParaRPr lang="en-GB" sz="1600" b="0" baseline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5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(20, 0.4)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find, to 4 dp,</a:t>
                </a: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≥8)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5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82033" y="1042249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0.5841</m:t>
                      </m:r>
                    </m:oMath>
                  </m:oMathPara>
                </a14:m>
                <a:endParaRPr lang="en-GB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042249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881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b="0" baseline="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(40, 0.2)</m:t>
                    </m:r>
                  </m:oMath>
                </a14:m>
                <a:r>
                  <a:rPr lang="en-GB" sz="1600" b="0" baseline="0" dirty="0">
                    <a:latin typeface="Candara" panose="020E0502030303020204" pitchFamily="34" charset="0"/>
                  </a:rPr>
                  <a:t> find,</a:t>
                </a:r>
                <a:r>
                  <a:rPr lang="en-GB" sz="1600" b="0" dirty="0">
                    <a:latin typeface="Candara" panose="020E0502030303020204" pitchFamily="34" charset="0"/>
                  </a:rPr>
                  <a:t> to 4 dp,</a:t>
                </a:r>
                <a:endParaRPr lang="en-GB" sz="1600" b="0" baseline="0" dirty="0">
                  <a:latin typeface="Candara" panose="020E0502030303020204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600" b="0" baseline="0" dirty="0">
                    <a:latin typeface="Candara" panose="020E0502030303020204" pitchFamily="34" charset="0"/>
                  </a:rPr>
                  <a:t> is at least </a:t>
                </a:r>
                <a14:m>
                  <m:oMath xmlns:m="http://schemas.openxmlformats.org/officeDocument/2006/math"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sz="1600" b="0" baseline="0" dirty="0">
                    <a:latin typeface="Candara" panose="020E0502030303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(20, 0.4)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find, to 4 dp,</a:t>
                </a:r>
              </a:p>
              <a:p>
                <a:pPr lvl="0" algn="ctr"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at least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82033" y="1042249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0.5841</m:t>
                      </m:r>
                    </m:oMath>
                  </m:oMathPara>
                </a14:m>
                <a:endParaRPr lang="en-GB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042249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74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b="0" baseline="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(40, 0.2)</m:t>
                    </m:r>
                  </m:oMath>
                </a14:m>
                <a:r>
                  <a:rPr lang="en-GB" sz="1600" b="0" baseline="0" dirty="0">
                    <a:latin typeface="Candara" panose="020E0502030303020204" pitchFamily="34" charset="0"/>
                  </a:rPr>
                  <a:t> find,</a:t>
                </a:r>
                <a:r>
                  <a:rPr lang="en-GB" sz="1600" b="0" dirty="0">
                    <a:latin typeface="Candara" panose="020E0502030303020204" pitchFamily="34" charset="0"/>
                  </a:rPr>
                  <a:t> to 4 dp,</a:t>
                </a:r>
                <a:endParaRPr lang="en-GB" sz="1600" b="0" baseline="0" dirty="0">
                  <a:latin typeface="Candara" panose="020E0502030303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&gt;7)</m:t>
                      </m:r>
                    </m:oMath>
                  </m:oMathPara>
                </a14:m>
                <a:endParaRPr lang="en-GB" sz="1600" b="0" baseline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5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(20, 0.4)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find, to 4 dp,</a:t>
                </a: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&gt;8)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5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1042249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0.4044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042249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628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b="0" baseline="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(40, 0.2)</m:t>
                    </m:r>
                  </m:oMath>
                </a14:m>
                <a:r>
                  <a:rPr lang="en-GB" sz="1600" b="0" baseline="0" dirty="0">
                    <a:latin typeface="Candara" panose="020E0502030303020204" pitchFamily="34" charset="0"/>
                  </a:rPr>
                  <a:t> find,</a:t>
                </a:r>
                <a:r>
                  <a:rPr lang="en-GB" sz="1600" b="0" dirty="0">
                    <a:latin typeface="Candara" panose="020E0502030303020204" pitchFamily="34" charset="0"/>
                  </a:rPr>
                  <a:t> to 4 dp,</a:t>
                </a:r>
                <a:endParaRPr lang="en-GB" sz="1600" b="0" baseline="0" dirty="0">
                  <a:latin typeface="Candara" panose="020E0502030303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(4&lt;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&lt;9)</m:t>
                      </m:r>
                    </m:oMath>
                  </m:oMathPara>
                </a14:m>
                <a:endParaRPr lang="en-GB" sz="1600" b="0" baseline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5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(20, 0.4)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find, to 4 dp,</a:t>
                </a: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(5&lt;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&lt;10)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5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82033" y="1042249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0.6297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042249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878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b="0" baseline="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(40, 0.2)</m:t>
                    </m:r>
                  </m:oMath>
                </a14:m>
                <a:r>
                  <a:rPr lang="en-GB" sz="1600" b="0" baseline="0" dirty="0">
                    <a:latin typeface="Candara" panose="020E0502030303020204" pitchFamily="34" charset="0"/>
                  </a:rPr>
                  <a:t> find,</a:t>
                </a:r>
                <a:r>
                  <a:rPr lang="en-GB" sz="1600" b="0" dirty="0">
                    <a:latin typeface="Candara" panose="020E0502030303020204" pitchFamily="34" charset="0"/>
                  </a:rPr>
                  <a:t> to 4 dp,</a:t>
                </a:r>
                <a:endParaRPr lang="en-GB" sz="1600" b="0" baseline="0" dirty="0">
                  <a:latin typeface="Candara" panose="020E0502030303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(4≤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≤9)</m:t>
                      </m:r>
                    </m:oMath>
                  </m:oMathPara>
                </a14:m>
                <a:endParaRPr lang="en-GB" sz="1600" b="0" baseline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5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(20, 0.4)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find, to 4 dp,</a:t>
                </a: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(5≤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≤10)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5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82033" y="1042249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0.8215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042249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2437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b="0" baseline="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(40, 0.2)</m:t>
                    </m:r>
                  </m:oMath>
                </a14:m>
                <a:r>
                  <a:rPr lang="en-GB" sz="1600" b="0" baseline="0" dirty="0">
                    <a:latin typeface="Candara" panose="020E0502030303020204" pitchFamily="34" charset="0"/>
                  </a:rPr>
                  <a:t> find,</a:t>
                </a:r>
                <a:r>
                  <a:rPr lang="en-GB" sz="1600" b="0" dirty="0">
                    <a:latin typeface="Candara" panose="020E0502030303020204" pitchFamily="34" charset="0"/>
                  </a:rPr>
                  <a:t> to 4 dp,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(4≤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&lt;9)</m:t>
                      </m:r>
                    </m:oMath>
                  </m:oMathPara>
                </a14:m>
                <a:endParaRPr lang="en-GB" sz="1600" b="0" baseline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5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(20, 0.4)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find, to 4 dp,</a:t>
                </a: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(5≤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&lt;10)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5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1042249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0.7044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042249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879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number of tails when a fair coin is tossed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times.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Write a list of all the possible outcomes.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number of tails when a fair coin is tossed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times.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Write a list of all the possible outcomes.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200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1380804"/>
                <a:ext cx="4572001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𝐻𝐻𝐻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𝑇𝐻𝐻</m:t>
                      </m:r>
                    </m:oMath>
                  </m:oMathPara>
                </a14:m>
                <a:endParaRPr lang="en-GB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𝐻𝑇𝐻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𝐻𝐻𝑇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𝑇𝑇𝐻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𝑇𝐻𝑇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𝐻𝑇𝑇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𝑇𝑇𝑇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380804"/>
                <a:ext cx="4572001" cy="23083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091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b="0" baseline="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b="0" i="1" baseline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b="0" i="1" baseline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(40, 0.2)</m:t>
                    </m:r>
                  </m:oMath>
                </a14:m>
                <a:r>
                  <a:rPr lang="en-GB" sz="1600" b="0" baseline="0" dirty="0">
                    <a:latin typeface="Candara" panose="020E0502030303020204" pitchFamily="34" charset="0"/>
                  </a:rPr>
                  <a:t> find,</a:t>
                </a:r>
                <a:r>
                  <a:rPr lang="en-GB" sz="1600" b="0" dirty="0">
                    <a:latin typeface="Candara" panose="020E0502030303020204" pitchFamily="34" charset="0"/>
                  </a:rPr>
                  <a:t> to 4 dp,</a:t>
                </a:r>
                <a:endParaRPr lang="en-GB" sz="1600" b="0" baseline="0" dirty="0">
                  <a:latin typeface="Candara" panose="020E0502030303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(4&lt;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≤9)</m:t>
                      </m:r>
                    </m:oMath>
                  </m:oMathPara>
                </a14:m>
                <a:endParaRPr lang="en-GB" sz="1600" b="0" baseline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5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Using your calculator, if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(20, 0.4)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find, to 4 dp,</a:t>
                </a: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(5&lt;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≤10)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5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1042249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0.7469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042249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126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spinner is designed so that probability it lands on red is 0.2.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Jane decides to use this spinner for a class competition.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She wants the probability of winning a prize to be less than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0.03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Each member of the class will have 15 spins and the number of reds will be recorded.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how many reds are needed to win the prize.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308324"/>
              </a:xfrm>
              <a:prstGeom prst="rect">
                <a:avLst/>
              </a:prstGeom>
              <a:blipFill>
                <a:blip r:embed="rId2"/>
                <a:stretch>
                  <a:fillRect l="-667" t="-794" r="-1600" b="-26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spinner is designed so that probability it lands on red is 0.3.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Jane decides to use this spinner for a class competition.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She wants the probability of winning a prize to be less than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0.05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Each member of the class will have 12 spins and the number of reds will be recorded.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how many reds are needed to win the prize.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308324"/>
              </a:xfrm>
              <a:prstGeom prst="rect">
                <a:avLst/>
              </a:prstGeom>
              <a:blipFill>
                <a:blip r:embed="rId3"/>
                <a:stretch>
                  <a:fillRect l="-800" t="-792" r="-1333" b="-2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82033" y="2765798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or more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2765798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48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At a university, students have 10 exams at the end of the year.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All students pass each individual exam with probability 0.55.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Students are only allowed to continue into the next year if they pass some minimum of exams out of the 10.</a:t>
            </a:r>
          </a:p>
          <a:p>
            <a:r>
              <a:rPr lang="en-GB" sz="1600" dirty="0">
                <a:latin typeface="Candara" panose="020E0502030303020204" pitchFamily="34" charset="0"/>
              </a:rPr>
              <a:t>What do the university administrators need to set this minimum number such that the probability of continuing to next year is at least 80%?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At a university, students have 20 exams at the end of the year.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All students pass each individual exam with probability 0.45.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Students are only allowed to continue into the next year if they pass some minimum of exams out of the 20.</a:t>
            </a:r>
          </a:p>
          <a:p>
            <a:r>
              <a:rPr lang="en-GB" sz="1600" dirty="0">
                <a:latin typeface="Candara" panose="020E0502030303020204" pitchFamily="34" charset="0"/>
              </a:rPr>
              <a:t>What do the university administrators need to set this minimum number such that the probability of continuing to next year is at least 90%?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3012019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012019"/>
                <a:ext cx="457200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124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(40, 0.3)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a) The largest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&lt;0.05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The largest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&lt;0.1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c) The smallest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&lt;0.15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d) The smallest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&lt;0.2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667" t="-1007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(30, 0.4)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a) The largest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The largest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&lt;0.1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c) The smallest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&lt;0.1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d) The smallest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&lt;0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.05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800" t="-10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2187997"/>
                <a:ext cx="4572001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=9</m:t>
                    </m:r>
                  </m:oMath>
                </a14:m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=9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=16</m:t>
                    </m:r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=16</m:t>
                    </m:r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187997"/>
                <a:ext cx="4572001" cy="1077218"/>
              </a:xfrm>
              <a:prstGeom prst="rect">
                <a:avLst/>
              </a:prstGeom>
              <a:blipFill>
                <a:blip r:embed="rId4"/>
                <a:stretch>
                  <a:fillRect l="-800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584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(40, 0.3)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largest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&lt;0.05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r="-1733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(30, 0.4)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largest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r="-1600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82033" y="1042249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=9</m:t>
                    </m:r>
                  </m:oMath>
                </a14:m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042249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6222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(40, 0.3)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largest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&lt;0.1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r="-1733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(30, 0.4)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largest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&lt;0.1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r="-1600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1122596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122596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2495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(40, 0.3)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smallest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&lt;0.15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(30, 0.4)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smallest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&lt;0.1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1139374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=16</m:t>
                      </m:r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139374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3166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(40, 0.3)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smallest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&lt;0.2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(30, 0.4)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smallest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&lt;0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.05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1042249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=16</m:t>
                      </m:r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042249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2461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Each day a person plays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games of chess. The probability that they win each game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0.7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They consider it a successful day if they win at least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games.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Calculate the probability that in a seven-day week, they have at least five successful days.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569660"/>
              </a:xfrm>
              <a:prstGeom prst="rect">
                <a:avLst/>
              </a:prstGeom>
              <a:blipFill>
                <a:blip r:embed="rId2"/>
                <a:stretch>
                  <a:fillRect l="-667" t="-1167" r="-1600" b="-42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Each day a person plays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games of chess. The probability that they win each game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0.6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They consider it a successful day if they win at least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13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games.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Calculate the probability that in January they have at least sixteen successful days.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569660"/>
              </a:xfrm>
              <a:prstGeom prst="rect">
                <a:avLst/>
              </a:prstGeom>
              <a:blipFill>
                <a:blip r:embed="rId3"/>
                <a:stretch>
                  <a:fillRect l="-800" t="-1163" r="-1467" b="-3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2105576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0.1708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(4 dp)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105576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503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number of tails when a fair coin is tossed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times.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Describe the probability distribution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andara" panose="020E0502030303020204" pitchFamily="34" charset="0"/>
                  </a:rPr>
                  <a:t>Using a table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067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number of tails when a fair coin is tossed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times.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Describe the probability distribution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andara" panose="020E0502030303020204" pitchFamily="34" charset="0"/>
                  </a:rPr>
                  <a:t>Using a table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200" t="-2538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90B80602-A5E5-4AA4-91B7-A0E59233A832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696198" y="1820874"/>
              <a:ext cx="4323603" cy="977646"/>
            </p:xfrm>
            <a:graphic>
              <a:graphicData uri="http://schemas.openxmlformats.org/drawingml/2006/table">
                <a:tbl>
                  <a:tblPr firstCol="1" bandRow="1">
                    <a:tableStyleId>{5940675A-B579-460E-94D1-54222C63F5DA}</a:tableStyleId>
                  </a:tblPr>
                  <a:tblGrid>
                    <a:gridCol w="131320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  <m:r>
                                  <a:rPr lang="en-GB" b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b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𝑿</m:t>
                                </m:r>
                                <m:r>
                                  <a:rPr lang="en-GB" b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b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90B80602-A5E5-4AA4-91B7-A0E59233A83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45390902"/>
                  </p:ext>
                </p:extLst>
              </p:nvPr>
            </p:nvGraphicFramePr>
            <p:xfrm>
              <a:off x="4696198" y="1820874"/>
              <a:ext cx="4323603" cy="977646"/>
            </p:xfrm>
            <a:graphic>
              <a:graphicData uri="http://schemas.openxmlformats.org/drawingml/2006/table">
                <a:tbl>
                  <a:tblPr firstCol="1" bandRow="1">
                    <a:tableStyleId>{5940675A-B579-460E-94D1-54222C63F5DA}</a:tableStyleId>
                  </a:tblPr>
                  <a:tblGrid>
                    <a:gridCol w="131320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463" t="-8197" r="-229630" b="-1688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463" t="-65347" r="-229630" b="-1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76423" t="-65347" r="-303252" b="-1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74194" t="-65347" r="-200806" b="-1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77236" t="-65347" r="-102439" b="-1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473387" t="-65347" r="-1613" b="-198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8324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number of tails when a fair coin is tossed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times.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Describe the probability distribution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andara" panose="020E0502030303020204" pitchFamily="34" charset="0"/>
                  </a:rPr>
                  <a:t>Using a diagram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067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number of tails when a fair coin is tossed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times.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Describe the probability distribution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andara" panose="020E0502030303020204" pitchFamily="34" charset="0"/>
                  </a:rPr>
                  <a:t>Using a diagram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200" t="-2538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6A913047-1DA5-4E62-8BDF-258E036E12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7270" y="1707547"/>
            <a:ext cx="3871780" cy="3442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326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number of tails when a fair coin is tossed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times.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Describe the probability distribution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andara" panose="020E0502030303020204" pitchFamily="34" charset="0"/>
                  </a:rPr>
                  <a:t>As a probability mass function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067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number of tails when a fair coin is tossed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times.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Describe the probability distribution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andara" panose="020E0502030303020204" pitchFamily="34" charset="0"/>
                  </a:rPr>
                  <a:t>As a probability mass function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200" t="-2538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1657803"/>
                <a:ext cx="4572001" cy="14757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            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=0, 3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            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=1, 2</m:t>
                              </m:r>
                            </m:e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0         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657803"/>
                <a:ext cx="4572001" cy="147578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933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5570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biased six-sided dice with faces numbered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1, 2, 3, 4, 5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rolled. The number on the bottom-most face is modelled as a random variable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Give the probability distribution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 table form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probability that: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ii)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&lt;4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iii)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iv)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+1&gt;11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557047"/>
              </a:xfrm>
              <a:prstGeom prst="rect">
                <a:avLst/>
              </a:prstGeom>
              <a:blipFill>
                <a:blip r:embed="rId2"/>
                <a:stretch>
                  <a:fillRect l="-400" t="-477" b="-16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5570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biased four-sided dice with faces numbered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1, 2, 3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rolled.. The number on the bottom-most face is modelled as a random variable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Give the probability distribution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 table form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probability that: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i)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&gt;2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ii)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&lt;4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iii)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iv)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−5&lt;0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557047"/>
              </a:xfrm>
              <a:prstGeom prst="rect">
                <a:avLst/>
              </a:prstGeom>
              <a:blipFill>
                <a:blip r:embed="rId3"/>
                <a:stretch>
                  <a:fillRect l="-533" t="-476" b="-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2887701"/>
                <a:ext cx="4572001" cy="36034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</a:t>
                </a:r>
              </a:p>
              <a:p>
                <a:r>
                  <a:rPr lang="en-GB" b="0" dirty="0" err="1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</a:t>
                </a:r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ii)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22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iii)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iv)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887701"/>
                <a:ext cx="4572001" cy="3603487"/>
              </a:xfrm>
              <a:prstGeom prst="rect">
                <a:avLst/>
              </a:prstGeom>
              <a:blipFill>
                <a:blip r:embed="rId4"/>
                <a:stretch>
                  <a:fillRect l="-1200" b="-1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71AC2E55-8144-449F-872C-4391363FEA8A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696198" y="3660069"/>
              <a:ext cx="4323603" cy="977710"/>
            </p:xfrm>
            <a:graphic>
              <a:graphicData uri="http://schemas.openxmlformats.org/drawingml/2006/table">
                <a:tbl>
                  <a:tblPr firstCol="1" bandRow="1">
                    <a:tableStyleId>{5940675A-B579-460E-94D1-54222C63F5DA}</a:tableStyleId>
                  </a:tblPr>
                  <a:tblGrid>
                    <a:gridCol w="131320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  <m:r>
                                  <a:rPr lang="en-GB" b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b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𝑿</m:t>
                                </m:r>
                                <m:r>
                                  <a:rPr lang="en-GB" b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b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num>
                                  <m:den>
                                    <m:r>
                                      <a:rPr lang="en-GB" b="0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GB" b="0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b="0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71AC2E55-8144-449F-872C-4391363FEA8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48197185"/>
                  </p:ext>
                </p:extLst>
              </p:nvPr>
            </p:nvGraphicFramePr>
            <p:xfrm>
              <a:off x="4696198" y="3660069"/>
              <a:ext cx="4323603" cy="977710"/>
            </p:xfrm>
            <a:graphic>
              <a:graphicData uri="http://schemas.openxmlformats.org/drawingml/2006/table">
                <a:tbl>
                  <a:tblPr firstCol="1" bandRow="1">
                    <a:tableStyleId>{5940675A-B579-460E-94D1-54222C63F5DA}</a:tableStyleId>
                  </a:tblPr>
                  <a:tblGrid>
                    <a:gridCol w="131320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463" t="-8197" r="-229630" b="-1672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068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463" t="-66000" r="-229630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76423" t="-66000" r="-303252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274194" t="-66000" r="-200806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77236" t="-66000" r="-102439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473387" t="-66000" r="-1613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82808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083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a probability function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,    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=1, 2, 3, 4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083053"/>
              </a:xfrm>
              <a:prstGeom prst="rect">
                <a:avLst/>
              </a:prstGeom>
              <a:blipFill>
                <a:blip r:embed="rId2"/>
                <a:stretch>
                  <a:fillRect l="-667" t="-1695" b="-39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067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a probability function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,    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=1, 2, 3, 5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067215"/>
              </a:xfrm>
              <a:prstGeom prst="rect">
                <a:avLst/>
              </a:prstGeom>
              <a:blipFill>
                <a:blip r:embed="rId3"/>
                <a:stretch>
                  <a:fillRect l="-800" t="-1714" b="-5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66982" y="1509750"/>
                <a:ext cx="4572001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900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1261</m:t>
                          </m:r>
                        </m:den>
                      </m:f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509750"/>
                <a:ext cx="4572001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948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3802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a probability function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𝑘𝑥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                  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=1, 3</m:t>
                              </m:r>
                            </m:e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d>
                                <m:d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      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=2, 4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&gt;1)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380250"/>
              </a:xfrm>
              <a:prstGeom prst="rect">
                <a:avLst/>
              </a:prstGeom>
              <a:blipFill>
                <a:blip r:embed="rId2"/>
                <a:stretch>
                  <a:fillRect l="-667" t="-1327" b="-5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3802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a probability function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𝑘𝑥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                  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=1, 2</m:t>
                              </m:r>
                            </m:e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d>
                                <m:d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</m:e>
                              </m:d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      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=3, 4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&lt;4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380250"/>
              </a:xfrm>
              <a:prstGeom prst="rect">
                <a:avLst/>
              </a:prstGeom>
              <a:blipFill>
                <a:blip r:embed="rId3"/>
                <a:stretch>
                  <a:fillRect l="-800" t="-1327" b="-5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1751649"/>
                <a:ext cx="4572001" cy="8751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751649"/>
                <a:ext cx="4572001" cy="875176"/>
              </a:xfrm>
              <a:prstGeom prst="rect">
                <a:avLst/>
              </a:prstGeom>
              <a:blipFill>
                <a:blip r:embed="rId4"/>
                <a:stretch>
                  <a:fillRect l="-1200" b="-34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438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C4EBBBB-EEB1-4FED-BBDF-B11A00D221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05C4DF-0A8E-4F79-80E2-D3FF0BA9A3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0401F2-C529-47D1-8FB5-62137EF551FA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17019</TotalTime>
  <Words>3444</Words>
  <Application>Microsoft Office PowerPoint</Application>
  <PresentationFormat>On-screen Show (4:3)</PresentationFormat>
  <Paragraphs>404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Cambria Math</vt:lpstr>
      <vt:lpstr>Candara</vt:lpstr>
      <vt:lpstr>Office Theme</vt:lpstr>
      <vt:lpstr>6) Statistical distributions</vt:lpstr>
      <vt:lpstr>6.1) Probability distributions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6.2) The binomial distribution</vt:lpstr>
      <vt:lpstr>PowerPoint Presentation</vt:lpstr>
      <vt:lpstr>PowerPoint Presentation</vt:lpstr>
      <vt:lpstr>PowerPoint Presentation</vt:lpstr>
      <vt:lpstr>6.3) Cumulative probabilities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597</cp:revision>
  <dcterms:created xsi:type="dcterms:W3CDTF">2020-05-18T02:11:06Z</dcterms:created>
  <dcterms:modified xsi:type="dcterms:W3CDTF">2021-09-04T11:00:49Z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