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handoutMasterIdLst>
    <p:handoutMasterId r:id="rId3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1.xml"/><Relationship Id="rId5" Type="http://schemas.openxmlformats.org/officeDocument/2006/relationships/slide" Target="slide22.xml"/><Relationship Id="rId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9.png"/><Relationship Id="rId2" Type="http://schemas.openxmlformats.org/officeDocument/2006/relationships/image" Target="../media/image57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6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1.png"/><Relationship Id="rId2" Type="http://schemas.openxmlformats.org/officeDocument/2006/relationships/image" Target="../media/image5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9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3.png"/><Relationship Id="rId2" Type="http://schemas.openxmlformats.org/officeDocument/2006/relationships/image" Target="../media/image5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5.png"/><Relationship Id="rId2" Type="http://schemas.openxmlformats.org/officeDocument/2006/relationships/image" Target="../media/image58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7.png"/><Relationship Id="rId2" Type="http://schemas.openxmlformats.org/officeDocument/2006/relationships/image" Target="../media/image5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8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image" Target="../media/image58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3.png"/><Relationship Id="rId2" Type="http://schemas.openxmlformats.org/officeDocument/2006/relationships/image" Target="../media/image59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5.png"/><Relationship Id="rId2" Type="http://schemas.openxmlformats.org/officeDocument/2006/relationships/image" Target="../media/image59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8.png"/><Relationship Id="rId2" Type="http://schemas.openxmlformats.org/officeDocument/2006/relationships/image" Target="../media/image5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9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1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4.png"/><Relationship Id="rId2" Type="http://schemas.openxmlformats.org/officeDocument/2006/relationships/image" Target="../media/image60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13.png"/><Relationship Id="rId2" Type="http://schemas.openxmlformats.org/officeDocument/2006/relationships/image" Target="../media/image136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8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17.png"/><Relationship Id="rId2" Type="http://schemas.openxmlformats.org/officeDocument/2006/relationships/image" Target="../media/image66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9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7.png"/><Relationship Id="rId2" Type="http://schemas.openxmlformats.org/officeDocument/2006/relationships/image" Target="../media/image60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6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3.png"/><Relationship Id="rId2" Type="http://schemas.openxmlformats.org/officeDocument/2006/relationships/image" Target="../media/image6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8.png"/><Relationship Id="rId2" Type="http://schemas.openxmlformats.org/officeDocument/2006/relationships/image" Target="../media/image6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1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1.png"/><Relationship Id="rId2" Type="http://schemas.openxmlformats.org/officeDocument/2006/relationships/image" Target="../media/image6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0.png"/><Relationship Id="rId2" Type="http://schemas.openxmlformats.org/officeDocument/2006/relationships/image" Target="../media/image5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58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4.png"/><Relationship Id="rId2" Type="http://schemas.openxmlformats.org/officeDocument/2006/relationships/image" Target="../media/image6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7.png"/><Relationship Id="rId2" Type="http://schemas.openxmlformats.org/officeDocument/2006/relationships/image" Target="../media/image6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2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0.png"/><Relationship Id="rId2" Type="http://schemas.openxmlformats.org/officeDocument/2006/relationships/image" Target="../media/image6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0.png"/><Relationship Id="rId2" Type="http://schemas.openxmlformats.org/officeDocument/2006/relationships/image" Target="../media/image55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1.png"/><Relationship Id="rId2" Type="http://schemas.openxmlformats.org/officeDocument/2006/relationships/image" Target="../media/image56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3.png"/><Relationship Id="rId2" Type="http://schemas.openxmlformats.org/officeDocument/2006/relationships/image" Target="../media/image57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67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5.png"/><Relationship Id="rId2" Type="http://schemas.openxmlformats.org/officeDocument/2006/relationships/image" Target="../media/image57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0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7.png"/><Relationship Id="rId2" Type="http://schemas.openxmlformats.org/officeDocument/2006/relationships/image" Target="../media/image5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6) Circles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28097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6.1) Midpoints and perpendicular bisectors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6.2) Equation of a circle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6.3) Intersections of straight lines and circles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6.4) Use tangent and chord properties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6.5) Circles and triangles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6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circle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+5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=80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the centre and radius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the circle passes through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(−1, 10)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circle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Write down the centre and radius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Show that the circle passes through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(5, −8)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360917"/>
                <a:ext cx="4572001" cy="6104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Centre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(3, −4)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 via substitution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360917"/>
                <a:ext cx="4572001" cy="610488"/>
              </a:xfrm>
              <a:prstGeom prst="rect">
                <a:avLst/>
              </a:prstGeom>
              <a:blipFill>
                <a:blip r:embed="rId4"/>
                <a:stretch>
                  <a:fillRect l="-6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67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line segment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diameter of a circle,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5,8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−7,4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Determine the equation of the circle.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2538" r="-1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line segment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diameter of a circle,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have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8, 3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respectively. Determine the equation of the circle.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2538" r="-800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653065"/>
                <a:ext cx="4572001" cy="375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653065"/>
                <a:ext cx="4572001" cy="375552"/>
              </a:xfrm>
              <a:prstGeom prst="rect">
                <a:avLst/>
              </a:prstGeom>
              <a:blipFill>
                <a:blip r:embed="rId4"/>
                <a:stretch>
                  <a:fillRect b="-4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94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centre and radius of the circle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centre and radius of the circle with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−12=0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29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45532"/>
                <a:ext cx="4572001" cy="3642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Centre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(7, −8)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45532"/>
                <a:ext cx="4572001" cy="364267"/>
              </a:xfrm>
              <a:prstGeom prst="rect">
                <a:avLst/>
              </a:prstGeom>
              <a:blipFill>
                <a:blip r:embed="rId4"/>
                <a:stretch>
                  <a:fillRect b="-2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71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circle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State the range of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circle has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State the range of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&gt;−41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28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(5, 6)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two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two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102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329492" cy="527222"/>
          </a:xfrm>
        </p:spPr>
        <p:txBody>
          <a:bodyPr/>
          <a:lstStyle/>
          <a:p>
            <a:r>
              <a:rPr lang="en-GB" dirty="0"/>
              <a:t>6.3) Intersections of straight lines and circles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07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points where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points where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=29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(−5, 0)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(2, 7)</m:t>
                    </m:r>
                  </m:oMath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28593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66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does not meet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Show that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does not meet the circle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=33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1999" y="1059834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dirty="0">
                <a:solidFill>
                  <a:srgbClr val="FF0000"/>
                </a:solidFill>
                <a:latin typeface="Candara" panose="020E0502030303020204" pitchFamily="34" charset="0"/>
              </a:rPr>
              <a:t>Shown using discriminant.</a:t>
            </a:r>
          </a:p>
        </p:txBody>
      </p:sp>
    </p:spTree>
    <p:extLst>
      <p:ext uri="{BB962C8B-B14F-4D97-AF65-F5344CB8AC3E}">
        <p14:creationId xmlns:p14="http://schemas.microsoft.com/office/powerpoint/2010/main" val="211682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63610" y="-4465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intersects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+32=0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two distinct points.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dp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intersects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two distinct points.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dp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40444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=−0.87,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=10.87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40444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31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Using an algebraic method, determine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touches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533" b="-7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Using an algebraic method, determine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such that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touches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r="-533" b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97126"/>
                <a:ext cx="4572001" cy="367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7126"/>
                <a:ext cx="4572001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46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75704" cy="527222"/>
          </a:xfrm>
        </p:spPr>
        <p:txBody>
          <a:bodyPr/>
          <a:lstStyle/>
          <a:p>
            <a:r>
              <a:rPr lang="en-GB" dirty="0"/>
              <a:t>6.1) Midpoints and perpendicular bisectors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1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exactly one point. Find the two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133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meets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at exactly one point. Find the two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r="-133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97126"/>
                <a:ext cx="4572001" cy="3676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=−24±4</m:t>
                      </m:r>
                      <m:rad>
                        <m:radPr>
                          <m:degHide m:val="on"/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97126"/>
                <a:ext cx="4572001" cy="367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089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63610" y="-4465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does not intersect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6613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does not intersect the circle with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range of possible values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6130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695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540444"/>
                <a:ext cx="4572001" cy="5549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540444"/>
                <a:ext cx="4572001" cy="5549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810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6.4) Use tangent and chord properties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19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4, 3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=25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(3, 4)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7017" y="1661994"/>
                <a:ext cx="4572001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1994"/>
                <a:ext cx="4572001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038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5, 12)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Find the equation of the tangent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=169</m:t>
                    </m:r>
                  </m:oMath>
                </a14:m>
                <a:r>
                  <a:rPr lang="en-GB" sz="2400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(5, 12)</m:t>
                    </m:r>
                  </m:oMath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6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C8D194-F438-48CE-A796-857895FAA035}"/>
                  </a:ext>
                </a:extLst>
              </p:cNvPr>
              <p:cNvSpPr/>
              <p:nvPr/>
            </p:nvSpPr>
            <p:spPr>
              <a:xfrm>
                <a:off x="4577017" y="1661994"/>
                <a:ext cx="4572001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169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9C8D194-F438-48CE-A796-857895FAA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1994"/>
                <a:ext cx="4572001" cy="791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413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The circle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Verify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an equation of the tangent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The circle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Verify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11,1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lies 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Find an equation of the tangent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1999" y="2215991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Verified using substitution</a:t>
                </a:r>
              </a:p>
              <a:p>
                <a:pPr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=40=0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2215991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9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A circle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tangent to the circle and has gradient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two possible equations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r="-1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GB" dirty="0">
                    <a:latin typeface="Candara" panose="020E0502030303020204" pitchFamily="34" charset="0"/>
                  </a:rPr>
                  <a:t>A circle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equation </a:t>
                </a:r>
                <a:br>
                  <a:rPr lang="en-GB" dirty="0">
                    <a:latin typeface="Candara" panose="020E0502030303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tangent to the circle and has gradient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two possible equations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answers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r="-1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20566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+22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566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47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73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midpoint of the line segment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9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an equation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that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-8: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    </a:t>
                </a:r>
                <a:r>
                  <a:rPr lang="en-GB" sz="1400" dirty="0" err="1">
                    <a:latin typeface="Candara" panose="020E0502030303020204" pitchFamily="34" charset="0"/>
                  </a:rPr>
                  <a:t>i</a:t>
                </a:r>
                <a:r>
                  <a:rPr lang="en-GB" sz="1400" dirty="0">
                    <a:latin typeface="Candara" panose="020E0502030303020204" pitchFamily="34" charset="0"/>
                  </a:rPr>
                  <a:t>) show that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-4.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    ii) find an equation of the circle.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38938"/>
              </a:xfrm>
              <a:prstGeom prst="rect">
                <a:avLst/>
              </a:prstGeom>
              <a:blipFill>
                <a:blip r:embed="rId2"/>
                <a:stretch>
                  <a:fillRect l="-400" t="-702" b="-2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38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(−8,−2)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the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2,−6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the midpoint of the line segment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𝑃𝑄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9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a) Find an equation for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b) Given that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-9: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    </a:t>
                </a:r>
                <a:r>
                  <a:rPr lang="en-GB" sz="1400" dirty="0" err="1">
                    <a:latin typeface="Candara" panose="020E0502030303020204" pitchFamily="34" charset="0"/>
                  </a:rPr>
                  <a:t>i</a:t>
                </a:r>
                <a:r>
                  <a:rPr lang="en-GB" sz="1400" dirty="0">
                    <a:latin typeface="Candara" panose="020E0502030303020204" pitchFamily="34" charset="0"/>
                  </a:rPr>
                  <a:t>) show that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-coordinate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-5.</a:t>
                </a:r>
                <a:br>
                  <a:rPr lang="en-GB" sz="1400" dirty="0">
                    <a:latin typeface="Candara" panose="020E0502030303020204" pitchFamily="34" charset="0"/>
                  </a:rPr>
                </a:br>
                <a:r>
                  <a:rPr lang="en-GB" sz="1400" dirty="0">
                    <a:latin typeface="Candara" panose="020E0502030303020204" pitchFamily="34" charset="0"/>
                  </a:rPr>
                  <a:t>    ii) find an equation of the circle.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38938"/>
              </a:xfrm>
              <a:prstGeom prst="rect">
                <a:avLst/>
              </a:prstGeom>
              <a:blipFill>
                <a:blip r:embed="rId3"/>
                <a:stretch>
                  <a:fillRect l="-400" t="-702" b="-28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2288347"/>
                <a:ext cx="4572001" cy="9364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:r>
                  <a:rPr lang="en-US" sz="160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Shown</a:t>
                </a:r>
              </a:p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ii)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+8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=58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88347"/>
                <a:ext cx="4572001" cy="936475"/>
              </a:xfrm>
              <a:prstGeom prst="rect">
                <a:avLst/>
              </a:prstGeom>
              <a:blipFill>
                <a:blip r:embed="rId4"/>
                <a:stretch>
                  <a:fillRect l="-667" b="-7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6BE441B-0D8C-459E-9301-43876BCC9E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4259" y="775475"/>
            <a:ext cx="1350628" cy="16405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3CF7908-14E3-4DC4-B4AA-993DE014E6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6259" y="775475"/>
            <a:ext cx="1350628" cy="16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0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−3=0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tangent to the circle with equation </a:t>
                </a:r>
                <a:endParaRPr lang="en-GB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two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line with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tangent to the circle with equation </a:t>
                </a:r>
                <a:endParaRPr lang="en-GB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two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1661994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=3±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61994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49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circle has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3,5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passes through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(6,9)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equation of the tangent of the circle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equation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integers..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067" t="-2083" r="-667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circle has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passes through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(2,6)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equation of the tangent of the circle at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giving your equation in the form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integers..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r="-667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208983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−54=0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8983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140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Find the midpoint of the line segment between: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(2, 4) </m:t>
                    </m:r>
                  </m:oMath>
                </a14:m>
                <a:r>
                  <a:rPr lang="en-GB" sz="2000" i="0" dirty="0">
                    <a:latin typeface="Candara" panose="020E0502030303020204" pitchFamily="34" charset="0"/>
                  </a:rPr>
                  <a:t>and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(8, 8)</m:t>
                    </m:r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(−2, 4)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(−9, 9)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093428"/>
              </a:xfrm>
              <a:prstGeom prst="rect">
                <a:avLst/>
              </a:prstGeom>
              <a:blipFill>
                <a:blip r:embed="rId2"/>
                <a:stretch>
                  <a:fillRect l="-1333" t="-7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Candara" panose="020E0502030303020204" pitchFamily="34" charset="0"/>
                  </a:rPr>
                  <a:t>Find the midpoint of the line segment between: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(2, −4)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(11, 8)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52995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(6.5, 2)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52995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06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circle passes through 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centre of the circle has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value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Determine the equation of the circle.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r="-13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circle passes through 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centre of the circle has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value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Determine the equation of the circle.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r="-13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179621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9621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63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6.5) Circles and triangles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0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−8,1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4,5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−4,9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 on a circle.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diameter of the circle.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Hence find the equation of the circle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 on a circle.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diameter of the circle.</a:t>
                </a:r>
              </a:p>
              <a:p>
                <a:pPr marL="342900" indent="-342900">
                  <a:buAutoNum type="alphaLcParenR"/>
                </a:pPr>
                <a:r>
                  <a:rPr lang="en-GB" dirty="0">
                    <a:latin typeface="Candara" panose="020E0502030303020204" pitchFamily="34" charset="0"/>
                  </a:rPr>
                  <a:t>Hence find the equation of the circle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1661994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lang="en-GB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61994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96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72000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 on the circumference of a circle.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the equation of the circle.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1665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0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points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0,2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2,0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8,18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lie on the circumference of a circle.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Determine the equation of the circle.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1665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/>
              <p:nvPr/>
            </p:nvSpPr>
            <p:spPr>
              <a:xfrm>
                <a:off x="4572000" y="166199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99A3F56-7188-41D5-83A4-E51BF65D28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6199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787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bisector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(2,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(6, 7)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284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bisector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(2,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(6, 7)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284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099067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642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bisector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(3, 8)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(1, −2)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perpendicular bisector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(3, 8)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(1, −4)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051694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051694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67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line segment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diameter of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,−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what are the coordinates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311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line segment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diameter of a circle with centre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5,−4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has coordinates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1,−2</m:t>
                        </m:r>
                      </m:e>
                    </m: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what are the coordinates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?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067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376066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9,−6</m:t>
                          </m:r>
                        </m:e>
                      </m: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376066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47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6.2) Equation of a circle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8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(6, 7)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(−6, 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(−6, −7)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(6, −7)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801314"/>
              </a:xfrm>
              <a:prstGeom prst="rect">
                <a:avLst/>
              </a:prstGeom>
              <a:blipFill>
                <a:blip r:embed="rId2"/>
                <a:stretch>
                  <a:fillRect l="-1067" t="-635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(4, 5)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(−4, 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(−4, −5)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(4, −5)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801314"/>
              </a:xfrm>
              <a:prstGeom prst="rect">
                <a:avLst/>
              </a:prstGeom>
              <a:blipFill>
                <a:blip r:embed="rId3"/>
                <a:stretch>
                  <a:fillRect l="-1067" t="-635" b="-1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91400"/>
                <a:ext cx="4572001" cy="45243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=81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49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91400"/>
                <a:ext cx="4572001" cy="45243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93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(0, 3)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(−2,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4524315"/>
              </a:xfrm>
              <a:prstGeom prst="rect">
                <a:avLst/>
              </a:prstGeom>
              <a:blipFill>
                <a:blip r:embed="rId2"/>
                <a:stretch>
                  <a:fillRect l="-1067" t="-674" b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4550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(0, 0)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(0, 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</a:t>
                </a: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down the equation of the circle with centre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0)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GB" dirty="0" smtClean="0">
                        <a:latin typeface="Cambria Math" panose="020405030504060302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4550413"/>
              </a:xfrm>
              <a:prstGeom prst="rect">
                <a:avLst/>
              </a:prstGeom>
              <a:blipFill>
                <a:blip r:embed="rId3"/>
                <a:stretch>
                  <a:fillRect l="-1067" t="-669"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91400"/>
                <a:ext cx="4572001" cy="4247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91400"/>
                <a:ext cx="4572001" cy="424731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89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16102</TotalTime>
  <Words>2881</Words>
  <Application>Microsoft Office PowerPoint</Application>
  <PresentationFormat>On-screen Show (4:3)</PresentationFormat>
  <Paragraphs>285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Cambria Math</vt:lpstr>
      <vt:lpstr>Candara</vt:lpstr>
      <vt:lpstr>Office Theme</vt:lpstr>
      <vt:lpstr>6) Circles</vt:lpstr>
      <vt:lpstr>6.1) Midpoints and perpendicular bisectors</vt:lpstr>
      <vt:lpstr>PowerPoint Presentation</vt:lpstr>
      <vt:lpstr>PowerPoint Presentation</vt:lpstr>
      <vt:lpstr>PowerPoint Presentation</vt:lpstr>
      <vt:lpstr>PowerPoint Presentation</vt:lpstr>
      <vt:lpstr>6.2) Equation of a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6.3) Intersections of straight lines and circles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6.4) Use tangent and chord properties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6.5) Circles and triangles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575</cp:revision>
  <dcterms:created xsi:type="dcterms:W3CDTF">2020-05-18T02:11:06Z</dcterms:created>
  <dcterms:modified xsi:type="dcterms:W3CDTF">2021-09-02T12:55:23Z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