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486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71.png"/><Relationship Id="rId2" Type="http://schemas.openxmlformats.org/officeDocument/2006/relationships/image" Target="../media/image486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90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22.png"/><Relationship Id="rId2" Type="http://schemas.openxmlformats.org/officeDocument/2006/relationships/image" Target="../media/image481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41.png"/><Relationship Id="rId2" Type="http://schemas.openxmlformats.org/officeDocument/2006/relationships/image" Target="../media/image48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5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71.png"/><Relationship Id="rId2" Type="http://schemas.openxmlformats.org/officeDocument/2006/relationships/image" Target="../media/image50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8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20.png"/><Relationship Id="rId2" Type="http://schemas.openxmlformats.org/officeDocument/2006/relationships/image" Target="../media/image33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40.png"/><Relationship Id="rId2" Type="http://schemas.openxmlformats.org/officeDocument/2006/relationships/image" Target="../media/image5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00.png"/><Relationship Id="rId2" Type="http://schemas.openxmlformats.org/officeDocument/2006/relationships/image" Target="../media/image5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6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4.png"/><Relationship Id="rId2" Type="http://schemas.openxmlformats.org/officeDocument/2006/relationships/image" Target="../media/image5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7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12.png"/><Relationship Id="rId2" Type="http://schemas.openxmlformats.org/officeDocument/2006/relationships/image" Target="../media/image34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8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5.3) Parallel and perpendicular lines</a:t>
            </a:r>
          </a:p>
        </p:txBody>
      </p:sp>
    </p:spTree>
    <p:extLst>
      <p:ext uri="{BB962C8B-B14F-4D97-AF65-F5344CB8AC3E}">
        <p14:creationId xmlns:p14="http://schemas.microsoft.com/office/powerpoint/2010/main" val="2012449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Determine the coordinates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00110"/>
              </a:xfrm>
              <a:prstGeom prst="rect">
                <a:avLst/>
              </a:prstGeom>
              <a:blipFill>
                <a:blip r:embed="rId2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Determine the coordinates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333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4093943"/>
                <a:ext cx="4572001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f>
                            <m:f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4093943"/>
                <a:ext cx="4572001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3F5D9C6-9183-4842-B275-8392D93157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6867" y="909936"/>
            <a:ext cx="4080414" cy="306644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4F3D05-A87A-411E-B8EF-045BDE717E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3271" y="918865"/>
            <a:ext cx="3966392" cy="308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53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59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Determine whether the pairs of lines are parallel, perpendicular or neither: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US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−21=0</m:t>
                      </m:r>
                    </m:oMath>
                  </m:oMathPara>
                </a14:m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US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59234"/>
              </a:xfrm>
              <a:prstGeom prst="rect">
                <a:avLst/>
              </a:prstGeom>
              <a:blipFill>
                <a:blip r:embed="rId2"/>
                <a:stretch>
                  <a:fillRect l="-667" t="-4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754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Determine whether the pairs of lines are parallel, perpendicular or neither: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US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−6=0</m:t>
                      </m:r>
                    </m:oMath>
                  </m:oMathPara>
                </a14:m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endParaRPr lang="en-US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+4=0</m:t>
                      </m:r>
                    </m:oMath>
                  </m:oMathPara>
                </a14:m>
                <a:endParaRPr lang="en-US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754233"/>
              </a:xfrm>
              <a:prstGeom prst="rect">
                <a:avLst/>
              </a:prstGeom>
              <a:blipFill>
                <a:blip r:embed="rId3"/>
                <a:stretch>
                  <a:fillRect l="-667" t="-4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1999" y="1572331"/>
            <a:ext cx="45720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0" dirty="0">
                <a:solidFill>
                  <a:srgbClr val="FF0000"/>
                </a:solidFill>
                <a:latin typeface="Candara" panose="020E0502030303020204" pitchFamily="34" charset="0"/>
              </a:rPr>
              <a:t>Perpendicular</a:t>
            </a: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1600" b="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1600" b="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1600" b="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1600" b="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160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spcBef>
                <a:spcPts val="0"/>
              </a:spcBef>
            </a:pPr>
            <a:endParaRPr lang="en-US" sz="1600" b="0" dirty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  <a:latin typeface="Candara" panose="020E0502030303020204" pitchFamily="34" charset="0"/>
              </a:rPr>
              <a:t>Neither parallel nor perpendicular</a:t>
            </a:r>
            <a:endParaRPr lang="en-US" sz="1600" b="0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90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points A, B and C have coordinates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(0, 12)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(−3, 0)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The line through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is perpendicular to the line through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r="-933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points A, B and C have coordinates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0)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(0, 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respectively.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The line through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is perpendicular to the line through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US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667" t="-1382" r="-1067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76175"/>
                <a:ext cx="4572001" cy="554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76175"/>
                <a:ext cx="4572001" cy="5549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815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5426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gradient of the perpendicular line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=2−3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=8−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542671"/>
              </a:xfrm>
              <a:prstGeom prst="rect">
                <a:avLst/>
              </a:prstGeom>
              <a:blipFill>
                <a:blip r:embed="rId2"/>
                <a:stretch>
                  <a:fillRect l="-2000" t="-8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278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general equation of the perpendicular line to: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=7−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278963"/>
              </a:xfrm>
              <a:prstGeom prst="rect">
                <a:avLst/>
              </a:prstGeom>
              <a:blipFill>
                <a:blip r:embed="rId3"/>
                <a:stretch>
                  <a:fillRect l="-2000" t="-7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017600"/>
                <a:ext cx="4572001" cy="5690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8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017600"/>
                <a:ext cx="4572001" cy="5690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108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155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parallel</a:t>
                </a:r>
                <a:r>
                  <a:rPr lang="en-US" sz="2400" b="1" dirty="0">
                    <a:latin typeface="Candara" panose="020E0502030303020204" pitchFamily="34" charset="0"/>
                  </a:rPr>
                  <a:t> </a:t>
                </a:r>
                <a:r>
                  <a:rPr lang="en-US" sz="2400" dirty="0">
                    <a:latin typeface="Candara" panose="020E0502030303020204" pitchFamily="34" charset="0"/>
                  </a:rPr>
                  <a:t>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sz="2400" b="1" dirty="0">
                    <a:latin typeface="Candara" panose="020E0502030303020204" pitchFamily="34" charset="0"/>
                  </a:rPr>
                  <a:t> </a:t>
                </a:r>
                <a:r>
                  <a:rPr lang="en-US" sz="2400" dirty="0">
                    <a:latin typeface="Candara" panose="020E0502030303020204" pitchFamily="34" charset="0"/>
                  </a:rPr>
                  <a:t>that passes through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(−2, 5)</m:t>
                    </m:r>
                  </m:oMath>
                </a14:m>
                <a:endParaRPr lang="en-US" sz="2400" b="1" dirty="0">
                  <a:latin typeface="Candara" panose="020E0502030303020204" pitchFamily="34" charset="0"/>
                </a:endParaRPr>
              </a:p>
              <a:p>
                <a:endParaRPr lang="en-US" sz="2400" b="1" dirty="0">
                  <a:latin typeface="Candara" panose="020E0502030303020204" pitchFamily="34" charset="0"/>
                </a:endParaRPr>
              </a:p>
              <a:p>
                <a:endParaRPr lang="en-US" sz="2400" b="1" dirty="0">
                  <a:latin typeface="Candara" panose="020E0502030303020204" pitchFamily="34" charset="0"/>
                </a:endParaRPr>
              </a:p>
              <a:p>
                <a:endParaRPr lang="en-US" sz="2400" b="1" dirty="0">
                  <a:latin typeface="Candara" panose="020E0502030303020204" pitchFamily="34" charset="0"/>
                </a:endParaRPr>
              </a:p>
              <a:p>
                <a:endParaRPr lang="en-US" sz="2400" b="1" dirty="0">
                  <a:latin typeface="Candara" panose="020E0502030303020204" pitchFamily="34" charset="0"/>
                </a:endParaRPr>
              </a:p>
              <a:p>
                <a:endParaRPr lang="en-US" sz="2400" b="1" dirty="0">
                  <a:latin typeface="Candara" panose="020E0502030303020204" pitchFamily="34" charset="0"/>
                </a:endParaRPr>
              </a:p>
              <a:p>
                <a:endParaRPr lang="en-US" sz="2400" b="1" dirty="0">
                  <a:latin typeface="Candara" panose="020E0502030303020204" pitchFamily="34" charset="0"/>
                </a:endParaRPr>
              </a:p>
              <a:p>
                <a:endParaRPr lang="en-US" sz="2400" b="1" dirty="0">
                  <a:latin typeface="Candara" panose="020E0502030303020204" pitchFamily="34" charset="0"/>
                </a:endParaRPr>
              </a:p>
              <a:p>
                <a:endParaRPr lang="en-US" sz="2400" b="1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parallel</a:t>
                </a:r>
                <a:r>
                  <a:rPr lang="en-US" sz="2400" b="1" dirty="0">
                    <a:latin typeface="Candara" panose="020E0502030303020204" pitchFamily="34" charset="0"/>
                  </a:rPr>
                  <a:t> </a:t>
                </a:r>
                <a:r>
                  <a:rPr lang="en-US" sz="2400" dirty="0">
                    <a:latin typeface="Candara" panose="020E0502030303020204" pitchFamily="34" charset="0"/>
                  </a:rPr>
                  <a:t>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2400" b="1" dirty="0">
                    <a:latin typeface="Candara" panose="020E0502030303020204" pitchFamily="34" charset="0"/>
                  </a:rPr>
                  <a:t> </a:t>
                </a:r>
                <a:r>
                  <a:rPr lang="en-US" sz="2400" dirty="0">
                    <a:latin typeface="Candara" panose="020E0502030303020204" pitchFamily="34" charset="0"/>
                  </a:rPr>
                  <a:t>that passes through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(−2, 5)</m:t>
                    </m:r>
                  </m:oMath>
                </a14:m>
                <a:endParaRPr lang="en-US" sz="2400" b="1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155724"/>
              </a:xfrm>
              <a:prstGeom prst="rect">
                <a:avLst/>
              </a:prstGeom>
              <a:blipFill>
                <a:blip r:embed="rId2"/>
                <a:stretch>
                  <a:fillRect l="-2000" t="-792" r="-1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52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parallel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that passes through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(−2, 5)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52550"/>
              </a:xfrm>
              <a:prstGeom prst="rect">
                <a:avLst/>
              </a:prstGeom>
              <a:blipFill>
                <a:blip r:embed="rId3"/>
                <a:stretch>
                  <a:fillRect l="-2000" t="-3604" b="-9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770193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770193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694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523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perpendicular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that passes through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(−2, 5)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perpendicular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that passes through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(−2, 5)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523196"/>
              </a:xfrm>
              <a:prstGeom prst="rect">
                <a:avLst/>
              </a:prstGeom>
              <a:blipFill>
                <a:blip r:embed="rId2"/>
                <a:stretch>
                  <a:fillRect l="-2000" t="-748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perpendicular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that passes through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400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770193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770193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97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678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perpendicular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that passes through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(−2, 5)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perpendicular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that passes through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(−2, 5)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678047"/>
              </a:xfrm>
              <a:prstGeom prst="rect">
                <a:avLst/>
              </a:prstGeom>
              <a:blipFill>
                <a:blip r:embed="rId2"/>
                <a:stretch>
                  <a:fillRect l="-2000" t="-731" r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353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perpendicular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that passes through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5)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353640"/>
              </a:xfrm>
              <a:prstGeom prst="rect">
                <a:avLst/>
              </a:prstGeom>
              <a:blipFill>
                <a:blip r:embed="rId3"/>
                <a:stretch>
                  <a:fillRect l="-2000" t="-3604" b="-9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770193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770193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813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6370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perpendicular to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which passes through the point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(3, 7)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perpendicular to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which passes through 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(3, 7)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6370975"/>
              </a:xfrm>
              <a:prstGeom prst="rect">
                <a:avLst/>
              </a:prstGeom>
              <a:blipFill>
                <a:blip r:embed="rId2"/>
                <a:stretch>
                  <a:fillRect l="-2000"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equation of the line perpendicular to </a:t>
                </a:r>
                <a14:m>
                  <m:oMath xmlns:m="http://schemas.openxmlformats.org/officeDocument/2006/math">
                    <m:r>
                      <a:rPr lang="en-US" sz="240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which passes through 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 7)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01" b="-4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770193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770193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96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down an equation of a line parallel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which passes through the origin.</a:t>
                </a: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Write down an equation of a line parallel to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=3−4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which passes through the origin.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785652"/>
              </a:xfrm>
              <a:prstGeom prst="rect">
                <a:avLst/>
              </a:prstGeom>
              <a:blipFill>
                <a:blip r:embed="rId2"/>
                <a:stretch>
                  <a:fillRect l="-2000" t="-1288" b="-2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Write down an equation of a line parallel to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which passes through the origin.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770193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770193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310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446096E-BF35-4EB4-82E0-B31EDFD8A51D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16098</TotalTime>
  <Words>804</Words>
  <Application>Microsoft Office PowerPoint</Application>
  <PresentationFormat>On-screen Show (4:3)</PresentationFormat>
  <Paragraphs>163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5.3) Parallel and perpendicular 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576</cp:revision>
  <dcterms:created xsi:type="dcterms:W3CDTF">2020-05-18T02:11:06Z</dcterms:created>
  <dcterms:modified xsi:type="dcterms:W3CDTF">2021-09-02T18:44:39Z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