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0603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5.png"/><Relationship Id="rId2" Type="http://schemas.openxmlformats.org/officeDocument/2006/relationships/image" Target="../media/image33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3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8.png"/><Relationship Id="rId2" Type="http://schemas.openxmlformats.org/officeDocument/2006/relationships/image" Target="../media/image33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3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5.4) Tree diagrams</a:t>
            </a:r>
          </a:p>
        </p:txBody>
      </p:sp>
    </p:spTree>
    <p:extLst>
      <p:ext uri="{BB962C8B-B14F-4D97-AF65-F5344CB8AC3E}">
        <p14:creationId xmlns:p14="http://schemas.microsoft.com/office/powerpoint/2010/main" val="2540212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There are three red and nine yellow counters in a bag. A counter is taken from the bag at random and not replaced. A second counter is then taken from the bag.</a:t>
            </a:r>
          </a:p>
          <a:p>
            <a:r>
              <a:rPr lang="en-GB" dirty="0">
                <a:latin typeface="Candara" panose="020E0502030303020204" pitchFamily="34" charset="0"/>
              </a:rPr>
              <a:t>Determine the probability that:</a:t>
            </a:r>
          </a:p>
          <a:p>
            <a:pPr marL="342900" indent="-342900">
              <a:buAutoNum type="alphaLcParenR"/>
            </a:pPr>
            <a:r>
              <a:rPr lang="en-GB" dirty="0">
                <a:latin typeface="Candara" panose="020E0502030303020204" pitchFamily="34" charset="0"/>
              </a:rPr>
              <a:t>Both counters are green.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Candara" panose="020E0502030303020204" pitchFamily="34" charset="0"/>
              </a:rPr>
              <a:t>The counters are different colours.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There are seven green and five blue beads in a bag. A bead is taken from the bag at random and not replaced. A second bead is then taken from the bag.</a:t>
            </a:r>
          </a:p>
          <a:p>
            <a:r>
              <a:rPr lang="en-GB" dirty="0">
                <a:latin typeface="Candara" panose="020E0502030303020204" pitchFamily="34" charset="0"/>
              </a:rPr>
              <a:t>Determine the probability that:</a:t>
            </a:r>
          </a:p>
          <a:p>
            <a:pPr marL="342900" indent="-342900">
              <a:buAutoNum type="alphaLcParenR"/>
            </a:pPr>
            <a:r>
              <a:rPr lang="en-GB" dirty="0">
                <a:latin typeface="Candara" panose="020E0502030303020204" pitchFamily="34" charset="0"/>
              </a:rPr>
              <a:t>Both beads are green.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Candara" panose="020E0502030303020204" pitchFamily="34" charset="0"/>
              </a:rPr>
              <a:t>The beads are different colours.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3" y="2488799"/>
                <a:ext cx="4572001" cy="8797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22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35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66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2488799"/>
                <a:ext cx="4572001" cy="879793"/>
              </a:xfrm>
              <a:prstGeom prst="rect">
                <a:avLst/>
              </a:prstGeom>
              <a:blipFill>
                <a:blip r:embed="rId2"/>
                <a:stretch>
                  <a:fillRect l="-1200" b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429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There are 5 blue and 4 red beads in a bag. I take two beads at random. Determine the probability that:</a:t>
            </a:r>
          </a:p>
          <a:p>
            <a:pPr marL="342900" indent="-342900">
              <a:buAutoNum type="alphaLcParenR"/>
            </a:pPr>
            <a:r>
              <a:rPr lang="en-GB" dirty="0">
                <a:latin typeface="Candara" panose="020E0502030303020204" pitchFamily="34" charset="0"/>
              </a:rPr>
              <a:t>They are of the same colour.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Candara" panose="020E0502030303020204" pitchFamily="34" charset="0"/>
              </a:rPr>
              <a:t>They are of different colours.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There are 3 yellow and 2 green counters in a bag. I take two counters at random. Determine the probability that:</a:t>
            </a:r>
          </a:p>
          <a:p>
            <a:pPr marL="342900" indent="-342900">
              <a:buAutoNum type="alphaLcParenR"/>
            </a:pPr>
            <a:r>
              <a:rPr lang="en-GB" dirty="0">
                <a:latin typeface="Candara" panose="020E0502030303020204" pitchFamily="34" charset="0"/>
              </a:rPr>
              <a:t>They are of the same colour.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Candara" panose="020E0502030303020204" pitchFamily="34" charset="0"/>
              </a:rPr>
              <a:t>They are of different colours.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010627"/>
                <a:ext cx="4572001" cy="8792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010627"/>
                <a:ext cx="4572001" cy="879215"/>
              </a:xfrm>
              <a:prstGeom prst="rect">
                <a:avLst/>
              </a:prstGeom>
              <a:blipFill>
                <a:blip r:embed="rId2"/>
                <a:stretch>
                  <a:fillRect l="-1200"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2757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bag contains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tokens, 3 coloured blue, 5 coloured red and 7 coloured yellow.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:r>
                  <a:rPr lang="en-GB" dirty="0">
                    <a:latin typeface="Candara" panose="020E0502030303020204" pitchFamily="34" charset="0"/>
                  </a:rPr>
                  <a:t>Three tokens are drawn from the bag without replacement.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probability that the third token is yellow, given that the first two are yellow.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754326"/>
              </a:xfrm>
              <a:prstGeom prst="rect">
                <a:avLst/>
              </a:prstGeom>
              <a:blipFill>
                <a:blip r:embed="rId2"/>
                <a:stretch>
                  <a:fillRect l="-1067" t="-2083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bag contains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tokens, 4 coloured purple, 7 coloured orange and 3 coloured green.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:r>
                  <a:rPr lang="en-GB" dirty="0">
                    <a:latin typeface="Candara" panose="020E0502030303020204" pitchFamily="34" charset="0"/>
                  </a:rPr>
                  <a:t>Three tokens are drawn from the bag without replacement.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probability that the third token is purple, given that the first two are purple.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200" t="-1736" r="-133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177114"/>
                <a:ext cx="4572001" cy="610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177114"/>
                <a:ext cx="4572001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633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bag contains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tokens, 3 coloured blue, 5 coloured red and 7 coloured yellow.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:r>
                  <a:rPr lang="en-GB" dirty="0">
                    <a:latin typeface="Candara" panose="020E0502030303020204" pitchFamily="34" charset="0"/>
                  </a:rPr>
                  <a:t>Three tokens are drawn from the bag without replacement.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probability that all three tokens are different colours.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754326"/>
              </a:xfrm>
              <a:prstGeom prst="rect">
                <a:avLst/>
              </a:prstGeom>
              <a:blipFill>
                <a:blip r:embed="rId2"/>
                <a:stretch>
                  <a:fillRect l="-1067" t="-2083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bag contains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tokens, 4 coloured purple, 7 coloured orange and 3 coloured green.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:r>
                  <a:rPr lang="en-GB" dirty="0">
                    <a:latin typeface="Candara" panose="020E0502030303020204" pitchFamily="34" charset="0"/>
                  </a:rPr>
                  <a:t>Three tokens are drawn from the bag without replacement.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probability that all three tokens are different colours.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200" t="-1736" r="-133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177114"/>
                <a:ext cx="4572001" cy="612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177114"/>
                <a:ext cx="4572001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743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The probability I hit a target on each shot is 0.4. I keep firing until I hit the target. Determine the probability I hit the target on the 6</a:t>
            </a:r>
            <a:r>
              <a:rPr lang="en-GB" baseline="30000" dirty="0">
                <a:latin typeface="Candara" panose="020E0502030303020204" pitchFamily="34" charset="0"/>
              </a:rPr>
              <a:t>th</a:t>
            </a:r>
            <a:r>
              <a:rPr lang="en-GB" dirty="0">
                <a:latin typeface="Candara" panose="020E0502030303020204" pitchFamily="34" charset="0"/>
              </a:rPr>
              <a:t> shot.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The probability I hit a target on each shot is 0.3. I keep firing until I hit the target. Determine the probability I hit the target on the 5</a:t>
            </a:r>
            <a:r>
              <a:rPr lang="en-GB" baseline="30000" dirty="0">
                <a:latin typeface="Candara" panose="020E0502030303020204" pitchFamily="34" charset="0"/>
              </a:rPr>
              <a:t>th</a:t>
            </a:r>
            <a:r>
              <a:rPr lang="en-GB" dirty="0">
                <a:latin typeface="Candara" panose="020E0502030303020204" pitchFamily="34" charset="0"/>
              </a:rPr>
              <a:t> shot.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657803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0.0720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657803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7852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0401F2-C529-47D1-8FB5-62137EF551FA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A05C4DF-0A8E-4F79-80E2-D3FF0BA9A3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4EBBBB-EEB1-4FED-BBDF-B11A00D221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17020</TotalTime>
  <Words>485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5.4) Tree diagrams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600</cp:revision>
  <dcterms:created xsi:type="dcterms:W3CDTF">2020-05-18T02:11:06Z</dcterms:created>
  <dcterms:modified xsi:type="dcterms:W3CDTF">2021-09-04T15:22:05Z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