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5"/>
  </p:notesMasterIdLst>
  <p:handoutMasterIdLst>
    <p:handoutMasterId r:id="rId4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00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7.xml"/><Relationship Id="rId5" Type="http://schemas.openxmlformats.org/officeDocument/2006/relationships/slide" Target="slide25.xml"/><Relationship Id="rId4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1.png"/><Relationship Id="rId2" Type="http://schemas.openxmlformats.org/officeDocument/2006/relationships/image" Target="../media/image4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5.png"/><Relationship Id="rId2" Type="http://schemas.openxmlformats.org/officeDocument/2006/relationships/image" Target="../media/image4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8.png"/><Relationship Id="rId2" Type="http://schemas.openxmlformats.org/officeDocument/2006/relationships/image" Target="../media/image48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1.png"/><Relationship Id="rId2" Type="http://schemas.openxmlformats.org/officeDocument/2006/relationships/image" Target="../media/image5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00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40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3.png"/><Relationship Id="rId2" Type="http://schemas.openxmlformats.org/officeDocument/2006/relationships/image" Target="../media/image5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7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5.png"/><Relationship Id="rId2" Type="http://schemas.openxmlformats.org/officeDocument/2006/relationships/image" Target="../media/image5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7.png"/><Relationship Id="rId2" Type="http://schemas.openxmlformats.org/officeDocument/2006/relationships/image" Target="../media/image536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9.png"/><Relationship Id="rId2" Type="http://schemas.openxmlformats.org/officeDocument/2006/relationships/image" Target="../media/image53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8.png"/><Relationship Id="rId2" Type="http://schemas.openxmlformats.org/officeDocument/2006/relationships/image" Target="../media/image47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5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7.png"/><Relationship Id="rId2" Type="http://schemas.openxmlformats.org/officeDocument/2006/relationships/image" Target="../media/image5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0.png"/><Relationship Id="rId2" Type="http://schemas.openxmlformats.org/officeDocument/2006/relationships/image" Target="../media/image5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3.png"/><Relationship Id="rId2" Type="http://schemas.openxmlformats.org/officeDocument/2006/relationships/image" Target="../media/image5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6.png"/><Relationship Id="rId2" Type="http://schemas.openxmlformats.org/officeDocument/2006/relationships/image" Target="../media/image5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30.png"/><Relationship Id="rId2" Type="http://schemas.openxmlformats.org/officeDocument/2006/relationships/image" Target="../media/image5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9.png"/><Relationship Id="rId2" Type="http://schemas.openxmlformats.org/officeDocument/2006/relationships/image" Target="../media/image5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5.png"/><Relationship Id="rId2" Type="http://schemas.openxmlformats.org/officeDocument/2006/relationships/image" Target="../media/image5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9.png"/><Relationship Id="rId2" Type="http://schemas.openxmlformats.org/officeDocument/2006/relationships/image" Target="../media/image5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2.png"/><Relationship Id="rId2" Type="http://schemas.openxmlformats.org/officeDocument/2006/relationships/image" Target="../media/image6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4.png"/><Relationship Id="rId2" Type="http://schemas.openxmlformats.org/officeDocument/2006/relationships/image" Target="../media/image6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7.png"/><Relationship Id="rId2" Type="http://schemas.openxmlformats.org/officeDocument/2006/relationships/image" Target="../media/image6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8.png"/><Relationship Id="rId2" Type="http://schemas.openxmlformats.org/officeDocument/2006/relationships/image" Target="../media/image47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1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2.png"/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5.png"/><Relationship Id="rId2" Type="http://schemas.openxmlformats.org/officeDocument/2006/relationships/image" Target="../media/image6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4.png"/><Relationship Id="rId2" Type="http://schemas.openxmlformats.org/officeDocument/2006/relationships/image" Target="../media/image5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8.png"/><Relationship Id="rId2" Type="http://schemas.openxmlformats.org/officeDocument/2006/relationships/image" Target="../media/image6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7.png"/><Relationship Id="rId2" Type="http://schemas.openxmlformats.org/officeDocument/2006/relationships/image" Target="../media/image566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esmos.com/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0.png"/><Relationship Id="rId2" Type="http://schemas.openxmlformats.org/officeDocument/2006/relationships/image" Target="../media/image5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3.png"/><Relationship Id="rId2" Type="http://schemas.openxmlformats.org/officeDocument/2006/relationships/image" Target="../media/image572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esmos.com/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6.png"/><Relationship Id="rId2" Type="http://schemas.openxmlformats.org/officeDocument/2006/relationships/image" Target="../media/image575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esmos.com/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5) Radians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514320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5.1) Radian measure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5.2) Arc length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5.3) Areas of sectors and segments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5.4) Solving trigonometric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82017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5.5) Small angle approximations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373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943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Find the length of the arc of a circle of radius 5.2 cm, given that the arc subtends an angle of 0.4 radians at the centre of the circle.</a:t>
            </a:r>
          </a:p>
          <a:p>
            <a:endParaRPr lang="en-GB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</a:rPr>
              <a:t>Find the length of the arc of a circle of radius 10.4 cm, given that the arc subtends an angle of 0.2 radians at the centre of the circle.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54968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Find the length of the arc of a circle of radius 5.2 cm, given that the arc subtends an angle of 0.8 radians at the centre of the circle.</a:t>
            </a:r>
            <a:endParaRPr lang="en-US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34690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4.16 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46906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793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An arc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of a circle with radius 0.35 cm and centre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has a length of 2.45 cm. Find the angle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𝐴𝑂𝐵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subtended by the arc at the centre of the circle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An arc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of a circle with radius 0.7 cm and centre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has a length of 4.9 cm. Find the angle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𝐴𝑂𝐵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subtended by the arc at the centre of the circle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247317"/>
              </a:xfrm>
              <a:prstGeom prst="rect">
                <a:avLst/>
              </a:prstGeom>
              <a:blipFill>
                <a:blip r:embed="rId2"/>
                <a:stretch>
                  <a:fillRect l="-1067" t="-717" b="-12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arc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a circle with radius 7 cm and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a length of 2.45 cm. Find the 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𝐴𝑂𝐵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subtended by the arc at the centre of the circle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0854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0.35 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𝑟𝑎𝑑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0854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547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border of a garden pond consists of a straight edge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length 4.8 m, and a curved part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also connecting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The curve part is an arc of a circle,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m.</a:t>
                </a: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Find the length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border of a garden pond consists of a straight edge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length 2.4 m, and a curved part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also connecting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The curve part is an arc of a circle,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length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067" t="-209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220929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9.99 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20929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109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triangle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such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=4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=5.5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𝐵𝐴𝐶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=0.35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arc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lies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is an arc of a circle with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4 cm.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region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is bounded by the straight lines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arc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perimeter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1067" t="-1502" r="-400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triangle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such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=8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=11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𝐵𝐴𝐶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=0.7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arc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lies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is an arc of a circle with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8 cm.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region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is bounded by the straight lines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arc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perimeter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1067" t="-1802" r="-400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48629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15.7 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8629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800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sector of a circle of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cm contains an angle of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radians. Given that the perimeter of the sector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cm, find the value of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sector of a circle of radius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cm contains an angle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radians. Given that the perimeter of the sector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cm,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6951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=0.8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rad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6951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849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 perimeter of a sector OAB is four times the length of the arc AB. Find the size of angle AOB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54968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 perimeter of a sector OAB is four times the length of the arc AB. Find the size of angle AOB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8682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rad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8682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15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5.3) Areas of sectors and segments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775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circle, centre O, radius 5.2 cm has a minor sector OAB where the arc AB subtends an angle of 0.4 radians at the centre of the circle.</a:t>
            </a:r>
          </a:p>
          <a:p>
            <a:r>
              <a:rPr lang="en-GB" dirty="0">
                <a:latin typeface="Candara" panose="020E0502030303020204" pitchFamily="34" charset="0"/>
              </a:rPr>
              <a:t>Find the area of the sector.</a:t>
            </a:r>
          </a:p>
          <a:p>
            <a:endParaRPr lang="en-GB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</a:rPr>
              <a:t>A circle, centre O, radius 5.2 cm has a minor sector OAB where the arc AB subtends an angle of 0.2 radians at the centre of the circle.</a:t>
            </a:r>
          </a:p>
          <a:p>
            <a:r>
              <a:rPr lang="en-GB" dirty="0">
                <a:latin typeface="Candara" panose="020E0502030303020204" pitchFamily="34" charset="0"/>
              </a:rPr>
              <a:t>Find the area of the sector.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54968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circle, centre O, radius 5.2 cm has a minor sector OAB where the arc AB subtends an angle of 0.8 radians at the centre of the circle.</a:t>
            </a:r>
          </a:p>
          <a:p>
            <a:r>
              <a:rPr lang="en-GB" dirty="0">
                <a:latin typeface="Candara" panose="020E0502030303020204" pitchFamily="34" charset="0"/>
              </a:rPr>
              <a:t>Find the area of the sector.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93229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10.816 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32296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620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circle, centre O, radius 5.2 cm has a minor sector OAB where the arc AB subtends an angle of 0.4 radians at the centre of the circle.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segment is enclosed by a chord AB and the arc AB.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Find the area of the segment.</a:t>
            </a:r>
          </a:p>
          <a:p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r>
              <a:rPr lang="en-GB" sz="1600" dirty="0">
                <a:latin typeface="Candara" panose="020E0502030303020204" pitchFamily="34" charset="0"/>
              </a:rPr>
              <a:t>A circle, centre O, radius 5.2 cm has a minor sector OAB where the arc AB subtends an angle of 0.2 radians at the centre of the circle.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segment is enclosed by a chord AB and the arc AB.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Find the area of the segment.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54968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circle, centre O, radius 5.2 cm has a minor sector OAB where the arc AB subtends an angle of 0.8 radians at the centre of the circle.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segment is enclosed by a chord AB and the arc AB.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Find the area of the segment.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024628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1.12 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24628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644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area of the minor sector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𝐴𝑂𝐵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14.45 cm</a:t>
                </a:r>
                <a:r>
                  <a:rPr lang="en-GB" sz="2000" baseline="30000" dirty="0">
                    <a:latin typeface="Candara" panose="020E0502030303020204" pitchFamily="34" charset="0"/>
                  </a:rPr>
                  <a:t>2</a:t>
                </a:r>
                <a:r>
                  <a:rPr lang="en-GB" sz="20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𝐴𝑂𝐵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radians and O is the centre of the circle, calculate the length of the radius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t="-230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area of the minor sector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𝐴𝑂𝐵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28.9 cm</a:t>
                </a:r>
                <a:r>
                  <a:rPr lang="en-GB" sz="2000" baseline="30000" dirty="0">
                    <a:latin typeface="Candara" panose="020E0502030303020204" pitchFamily="34" charset="0"/>
                  </a:rPr>
                  <a:t>2</a:t>
                </a:r>
                <a:r>
                  <a:rPr lang="en-GB" sz="20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𝐴𝑂𝐵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=0.8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radians and O is the centre of the circle, calculate the length of the radius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765" r="-1867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9333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8.5 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9333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312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5.1) Radian measure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30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A sector of a circle of radius 110 m and perimeter 352 m.</a:t>
            </a:r>
          </a:p>
          <a:p>
            <a:r>
              <a:rPr lang="en-GB" sz="2000" dirty="0">
                <a:latin typeface="Candara" panose="020E0502030303020204" pitchFamily="34" charset="0"/>
              </a:rPr>
              <a:t>Calculate the area of the sector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54968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A sector of a circle of radius 110 m and perimeter 176 m.</a:t>
            </a:r>
          </a:p>
          <a:p>
            <a:r>
              <a:rPr lang="en-GB" sz="2000" dirty="0">
                <a:latin typeface="Candara" panose="020E0502030303020204" pitchFamily="34" charset="0"/>
              </a:rPr>
              <a:t>Calculate the area of the sector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55626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1815 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56267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557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OAB is a sector of a circle, centre O, radius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The chord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10m long.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area of the segment.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t="-230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OAB is a sector of a circle, centre O, radius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The chord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5m long.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area of the segment.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765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7840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3.00 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7840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797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AB is the diameter of a semicircle, centre O, radius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cm.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 is a point on the semicircle.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&lt;BOC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radians.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area of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AOC is six times the segment enclosed by CB, show that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−7</m:t>
                    </m:r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1042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AB is the diameter of a semicircle, centre O, radius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cm.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 is a point on the semicircle.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&lt;BOC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radians.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area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AOC is three times the segment enclosed by CB, show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400" t="-1047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1778407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85461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OAB is a sector of a circle, centre O, radius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cm and angle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0.35 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radians.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 lies outside the sector.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AC is a straight line, perpendicular to OA.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OBC is a straight line.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area of the region bounded by the arc AB and the lines AC and BC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OAB is a sector of a circle, centre O, radius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cm and angle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0.7 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radians.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 lies outside the sector.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AC is a straight line, perpendicular to OA.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OBC is a straight line.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area of the region bounded by the arc AB and the lines AC and BC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227085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5.76 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27085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168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OPQ is a sector of a circle, centre O, radius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cm where &lt;POQ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point R is on OQ such that the ratio OR:RQ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1:3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region is bounded by the arc PQ, QR and a line RP.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perimeter of the region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area of the region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OPQ is a sector of a circle, centre O, radius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cm where &lt;POQ</a:t>
                </a:r>
                <a14:m>
                  <m:oMath xmlns:m="http://schemas.openxmlformats.org/officeDocument/2006/math">
                    <m:r>
                      <a:rPr lang="en-GB" sz="16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point R is on OQ such that the ratio OR:RQ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1:3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region is bounded by the arc PQ, QR and a line RP.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perimeter of the region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area of the region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667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517071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18.1 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11.3 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517071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013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5.4) Solving trigonometric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1069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57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57924"/>
              </a:xfrm>
              <a:prstGeom prst="rect">
                <a:avLst/>
              </a:prstGeom>
              <a:blipFill>
                <a:blip r:embed="rId2"/>
                <a:stretch>
                  <a:fillRect l="-1067" t="-8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87935"/>
              </a:xfrm>
              <a:prstGeom prst="rect">
                <a:avLst/>
              </a:prstGeom>
              <a:blipFill>
                <a:blip r:embed="rId3"/>
                <a:stretch>
                  <a:fillRect l="-1067" t="-41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13153"/>
                <a:ext cx="4572001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13153"/>
                <a:ext cx="4572001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391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57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57924"/>
              </a:xfrm>
              <a:prstGeom prst="rect">
                <a:avLst/>
              </a:prstGeom>
              <a:blipFill>
                <a:blip r:embed="rId2"/>
                <a:stretch>
                  <a:fillRect l="-1067" t="-8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87935"/>
              </a:xfrm>
              <a:prstGeom prst="rect">
                <a:avLst/>
              </a:prstGeom>
              <a:blipFill>
                <a:blip r:embed="rId3"/>
                <a:stretch>
                  <a:fillRect l="-1067" t="-41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13153"/>
                <a:ext cx="4572001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13153"/>
                <a:ext cx="4572001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97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2.3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.4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1315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=3.34, 6.08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1315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835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853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853363"/>
              </a:xfrm>
              <a:prstGeom prst="rect">
                <a:avLst/>
              </a:prstGeom>
              <a:blipFill>
                <a:blip r:embed="rId2"/>
                <a:stretch>
                  <a:fillRect l="-1067" t="-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87935"/>
              </a:xfrm>
              <a:prstGeom prst="rect">
                <a:avLst/>
              </a:prstGeom>
              <a:blipFill>
                <a:blip r:embed="rId3"/>
                <a:stretch>
                  <a:fillRect l="-1067" t="-41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13153"/>
                <a:ext cx="4572001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13153"/>
                <a:ext cx="4572001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80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90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to radians: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80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135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720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909310"/>
              </a:xfrm>
              <a:prstGeom prst="rect">
                <a:avLst/>
              </a:prstGeom>
              <a:blipFill>
                <a:blip r:embed="rId2"/>
                <a:stretch>
                  <a:fillRect l="-1067" t="-5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90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to radians: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72°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909310"/>
              </a:xfrm>
              <a:prstGeom prst="rect">
                <a:avLst/>
              </a:prstGeom>
              <a:blipFill>
                <a:blip r:embed="rId3"/>
                <a:stretch>
                  <a:fillRect l="-1067" t="-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39089"/>
                <a:ext cx="4572001" cy="59506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1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39089"/>
                <a:ext cx="4572001" cy="59506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309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52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52887"/>
              </a:xfrm>
              <a:prstGeom prst="rect">
                <a:avLst/>
              </a:prstGeom>
              <a:blipFill>
                <a:blip r:embed="rId2"/>
                <a:stretch>
                  <a:fillRect l="-1067" t="-8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50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50260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13153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13153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373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905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90562"/>
              </a:xfrm>
              <a:prstGeom prst="rect">
                <a:avLst/>
              </a:prstGeom>
              <a:blipFill>
                <a:blip r:embed="rId2"/>
                <a:stretch>
                  <a:fillRect l="-1067" t="-8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87935"/>
              </a:xfrm>
              <a:prstGeom prst="rect">
                <a:avLst/>
              </a:prstGeom>
              <a:blipFill>
                <a:blip r:embed="rId3"/>
                <a:stretch>
                  <a:fillRect l="-1067" t="-41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13153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13153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803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−3=0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−5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−3=0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5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−3=0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39743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39743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482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3974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=0, 0.412, 2.73,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3974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21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3974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=0, 1.98,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4.30, 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3974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820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=5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3974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=0, 0.841,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5.44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3974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346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63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Find all the solutions, in the interval </a:t>
                </a:r>
                <a:endParaRPr lang="en-GB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 ≤ 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&lt; 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of the equation</a:t>
                </a:r>
                <a:endParaRPr lang="en-GB" sz="1600" dirty="0"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2 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US" i="1" baseline="30000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+ 1 =−5 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𝑐𝑜𝑠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⁡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en-GB" sz="1600" dirty="0"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giving each solution in terms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63936"/>
              </a:xfrm>
              <a:prstGeom prst="rect">
                <a:avLst/>
              </a:prstGeom>
              <a:blipFill>
                <a:blip r:embed="rId2"/>
                <a:stretch>
                  <a:fillRect l="-1067" t="-1932" b="-72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63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Find all the solutions, in the interval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 ≤ 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&lt; 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of the equation</a:t>
                </a:r>
                <a:endParaRPr lang="en-GB" sz="1600" dirty="0"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2 </m:t>
                    </m:r>
                    <m:r>
                      <m:rPr>
                        <m:sty m:val="p"/>
                      </m:rP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cos</m:t>
                    </m:r>
                    <m:r>
                      <a:rPr lang="en-US" i="1" baseline="30000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+ 1 = 5 </m:t>
                    </m:r>
                    <m:r>
                      <m:rPr>
                        <m:sty m:val="p"/>
                      </m:rP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sin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⁡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en-GB" sz="1600" dirty="0"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giving each solution in terms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63936"/>
              </a:xfrm>
              <a:prstGeom prst="rect">
                <a:avLst/>
              </a:prstGeom>
              <a:blipFill>
                <a:blip r:embed="rId3"/>
                <a:stretch>
                  <a:fillRect l="-1067" t="-2415" b="-72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32410"/>
                <a:ext cx="4572001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32410"/>
                <a:ext cx="4572001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65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5.5) Small angle approximations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27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97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small, find the approximate value of:</a:t>
                </a:r>
              </a:p>
              <a:p>
                <a:pPr marL="342900" indent="-342900">
                  <a:buAutoNum type="alphaLcParenR"/>
                </a:pPr>
                <a:r>
                  <a:rPr lang="en-GB" b="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97177"/>
              </a:xfrm>
              <a:prstGeom prst="rect">
                <a:avLst/>
              </a:prstGeom>
              <a:blipFill>
                <a:blip r:embed="rId2"/>
                <a:stretch>
                  <a:fillRect l="-1067" t="-1310" b="-48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97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small, find the approximate value of: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97177"/>
              </a:xfrm>
              <a:prstGeom prst="rect">
                <a:avLst/>
              </a:prstGeom>
              <a:blipFill>
                <a:blip r:embed="rId3"/>
                <a:stretch>
                  <a:fillRect l="-1067" t="-1310" b="-48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852145"/>
                <a:ext cx="4572001" cy="10380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852145"/>
                <a:ext cx="4572001" cy="1038041"/>
              </a:xfrm>
              <a:prstGeom prst="rect">
                <a:avLst/>
              </a:prstGeom>
              <a:blipFill>
                <a:blip r:embed="rId4"/>
                <a:stretch>
                  <a:fillRect l="-1067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170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percentage error when calculating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(0.123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𝑟𝑎𝑑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using the small-angle approximations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311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percentage error when calculating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(0.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246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𝑟𝑎𝑑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using the small-angle approximations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38053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.015701%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(6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8053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677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9580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Convert to degrees:</a:t>
                </a: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958041"/>
              </a:xfrm>
              <a:prstGeom prst="rect">
                <a:avLst/>
              </a:prstGeom>
              <a:blipFill>
                <a:blip r:embed="rId2"/>
                <a:stretch>
                  <a:fillRect l="-1067" t="-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006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to degrees: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006773"/>
              </a:xfrm>
              <a:prstGeom prst="rect">
                <a:avLst/>
              </a:prstGeom>
              <a:blipFill>
                <a:blip r:embed="rId3"/>
                <a:stretch>
                  <a:fillRect l="-1067" t="-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66249"/>
                <a:ext cx="4572001" cy="5909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900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150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405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1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144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66249"/>
                <a:ext cx="4572001" cy="59093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682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87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small, find the approximate value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87422"/>
              </a:xfrm>
              <a:prstGeom prst="rect">
                <a:avLst/>
              </a:prstGeom>
              <a:blipFill>
                <a:blip r:embed="rId2"/>
                <a:stretch>
                  <a:fillRect l="-667" t="-20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65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small, find the approximate value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1−2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65878"/>
              </a:xfrm>
              <a:prstGeom prst="rect">
                <a:avLst/>
              </a:prstGeom>
              <a:blipFill>
                <a:blip r:embed="rId3"/>
                <a:stretch>
                  <a:fillRect l="-667" t="-2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38053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8053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996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Sketch the graph for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b="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862322"/>
              </a:xfrm>
              <a:prstGeom prst="rect">
                <a:avLst/>
              </a:prstGeom>
              <a:blipFill>
                <a:blip r:embed="rId2"/>
                <a:stretch>
                  <a:fillRect l="-1067" t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graph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EBDFE570-D89E-412B-8CA4-87C80FAE4F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4369" y="1101299"/>
            <a:ext cx="4124240" cy="41044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F44BEAC-08A3-48E7-A320-89685D9B3795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58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34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Find the exact values, without a calculator: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34200"/>
              </a:xfrm>
              <a:prstGeom prst="rect">
                <a:avLst/>
              </a:prstGeom>
              <a:blipFill>
                <a:blip r:embed="rId2"/>
                <a:stretch>
                  <a:fillRect l="-1067" t="-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3635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values, without a calculator: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3635034"/>
              </a:xfrm>
              <a:prstGeom prst="rect">
                <a:avLst/>
              </a:prstGeom>
              <a:blipFill>
                <a:blip r:embed="rId3"/>
                <a:stretch>
                  <a:fillRect l="-1067" t="-10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346906"/>
                <a:ext cx="4572001" cy="33455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46906"/>
                <a:ext cx="4572001" cy="33455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010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28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Sketch the graph for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b="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28402"/>
              </a:xfrm>
              <a:prstGeom prst="rect">
                <a:avLst/>
              </a:prstGeom>
              <a:blipFill>
                <a:blip r:embed="rId2"/>
                <a:stretch>
                  <a:fillRect l="-1067" t="-8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9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graph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9974"/>
              </a:xfrm>
              <a:prstGeom prst="rect">
                <a:avLst/>
              </a:prstGeom>
              <a:blipFill>
                <a:blip r:embed="rId3"/>
                <a:stretch>
                  <a:fillRect l="-1067" t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7FF366FB-8CE3-48D5-ABF4-941A58FB5F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2116" y="1477448"/>
            <a:ext cx="4211767" cy="436416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CE01E25-7397-486F-90FD-8EF53825BEE3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83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Sketch the graph for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(4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b="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139321"/>
              </a:xfrm>
              <a:prstGeom prst="rect">
                <a:avLst/>
              </a:prstGeom>
              <a:blipFill>
                <a:blip r:embed="rId2"/>
                <a:stretch>
                  <a:fillRect l="-1067" t="-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graph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24E6A64-EE75-4767-91C8-75F0AE55B4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4744" y="1164521"/>
            <a:ext cx="4033068" cy="413175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5FF0302-7534-45D5-B74C-3800FE14A08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30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5.2) Arc length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566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EF2531-2A10-4C64-A09D-F45CE72929B5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20796</TotalTime>
  <Words>3191</Words>
  <Application>Microsoft Office PowerPoint</Application>
  <PresentationFormat>On-screen Show (4:3)</PresentationFormat>
  <Paragraphs>532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Cambria Math</vt:lpstr>
      <vt:lpstr>Candara</vt:lpstr>
      <vt:lpstr>Times New Roman</vt:lpstr>
      <vt:lpstr>Office Theme</vt:lpstr>
      <vt:lpstr>5) Radians</vt:lpstr>
      <vt:lpstr>5.1) Radian measure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5.2) Arc length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5.3) Areas of sectors and segments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5.4) Solving trigonometric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5.5) Small angle approximations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527</cp:revision>
  <dcterms:created xsi:type="dcterms:W3CDTF">2020-05-18T02:11:06Z</dcterms:created>
  <dcterms:modified xsi:type="dcterms:W3CDTF">2021-09-04T09:58:34Z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