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2707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4" Type="http://schemas.openxmlformats.org/officeDocument/2006/relationships/slide" Target="slide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6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44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44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1.png"/><Relationship Id="rId2" Type="http://schemas.openxmlformats.org/officeDocument/2006/relationships/image" Target="../media/image4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5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4.png"/><Relationship Id="rId2" Type="http://schemas.openxmlformats.org/officeDocument/2006/relationships/image" Target="../media/image453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6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45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45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0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2.png"/><Relationship Id="rId2" Type="http://schemas.openxmlformats.org/officeDocument/2006/relationships/image" Target="../media/image46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6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5.png"/><Relationship Id="rId2" Type="http://schemas.openxmlformats.org/officeDocument/2006/relationships/image" Target="../media/image46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6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8.png"/><Relationship Id="rId2" Type="http://schemas.openxmlformats.org/officeDocument/2006/relationships/image" Target="../media/image46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6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9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41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4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9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41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42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9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41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2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9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41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42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3.png"/><Relationship Id="rId2" Type="http://schemas.openxmlformats.org/officeDocument/2006/relationships/image" Target="../media/image43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3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6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43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43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1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44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4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5) Forces and friction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096502"/>
              </p:ext>
            </p:extLst>
          </p:nvPr>
        </p:nvGraphicFramePr>
        <p:xfrm>
          <a:off x="-1" y="737040"/>
          <a:ext cx="9143999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5.1) Resolving forces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5.2) Inclined planes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5.3) Friction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9632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Three forces act on a particle as shown.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the particle is in equilibrium, calculate the magnitude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738664"/>
              </a:xfrm>
              <a:prstGeom prst="rect">
                <a:avLst/>
              </a:prstGeom>
              <a:blipFill>
                <a:blip r:embed="rId2"/>
                <a:stretch>
                  <a:fillRect l="-400" t="-1653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Three forces act on a particle as shown.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the particle is in equilibrium, calculate the magnitude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738664"/>
              </a:xfrm>
              <a:prstGeom prst="rect">
                <a:avLst/>
              </a:prstGeom>
              <a:blipFill>
                <a:blip r:embed="rId3"/>
                <a:stretch>
                  <a:fillRect l="-400" t="-1653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66983" y="3429000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150 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429000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455" b="-2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18119143-43A3-45E7-9BFA-5AFDF12683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01022" y="1205068"/>
            <a:ext cx="2523990" cy="218659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CD3A2E1-C2E5-4E3B-A6DA-6E59531F1D7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3642" y="1292225"/>
            <a:ext cx="2523991" cy="201227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133754B-A3D2-4221-9632-7A93BE3142E5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45853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5.2) Inclined planes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42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block of mass 15kg slides down a smooth slope angled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Calculate the magnitude of the normal reaction of the slope on the block.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acceleration of the block.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169551"/>
              </a:xfrm>
              <a:prstGeom prst="rect">
                <a:avLst/>
              </a:prstGeom>
              <a:blipFill>
                <a:blip r:embed="rId2"/>
                <a:stretch>
                  <a:fillRect l="-400" t="-1047" r="-800" b="-52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block of mass 10kg slides down a smooth slope angled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15°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Calculate the magnitude of the normal reaction of the slope on the block.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acceleration of the block.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169551"/>
              </a:xfrm>
              <a:prstGeom prst="rect">
                <a:avLst/>
              </a:prstGeom>
              <a:blipFill>
                <a:blip r:embed="rId3"/>
                <a:stretch>
                  <a:fillRect l="-533" t="-1042" r="-800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1635955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95 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 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2.5 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635955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1332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3222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of mass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pushed up a smooth slope, inclined 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by a force of magnitude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N acting at angle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slope, causing the particle to accelerate up the slope at 0.25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Show that the mass of the particle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20</m:t>
                            </m:r>
                            <m:rad>
                              <m:radPr>
                                <m:degHide m:val="on"/>
                                <m:ctrlPr>
                                  <a:rPr lang="en-GB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num>
                          <m:den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1+2</m:t>
                            </m:r>
                            <m:rad>
                              <m:radPr>
                                <m:degHide m:val="on"/>
                                <m:ctrlPr>
                                  <a:rPr lang="en-GB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  <m:r>
                              <a:rPr lang="en-GB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𝑔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kg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322285"/>
              </a:xfrm>
              <a:prstGeom prst="rect">
                <a:avLst/>
              </a:prstGeom>
              <a:blipFill>
                <a:blip r:embed="rId2"/>
                <a:stretch>
                  <a:fillRect l="-400" t="-926" r="-2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2957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of mass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pushed up a smooth slope, inclined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30°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by a force of magnitude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N acting at angle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60°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slope, causing the particle to accelerate up the slope at 0.5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Show that the mass of the particle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num>
                          <m:den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kg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295739"/>
              </a:xfrm>
              <a:prstGeom prst="rect">
                <a:avLst/>
              </a:prstGeom>
              <a:blipFill>
                <a:blip r:embed="rId3"/>
                <a:stretch>
                  <a:fillRect l="-400" t="-939" r="-2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7ABAE97A-8CAC-449E-AADF-D2C0B12BD954}"/>
              </a:ext>
            </a:extLst>
          </p:cNvPr>
          <p:cNvSpPr/>
          <p:nvPr/>
        </p:nvSpPr>
        <p:spPr>
          <a:xfrm>
            <a:off x="4566983" y="1753213"/>
            <a:ext cx="45720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53298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4932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of mass 4kg is moving on a smooth slope and is being acted on by a force of 8N that acts parallel to the slope, as shown.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slop is inclined at an 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horizontal,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Work out the acceleration of the particle.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493294"/>
              </a:xfrm>
              <a:prstGeom prst="rect">
                <a:avLst/>
              </a:prstGeom>
              <a:blipFill>
                <a:blip r:embed="rId2"/>
                <a:stretch>
                  <a:fillRect l="-400" t="-820" b="-24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4741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of mass 2kg is moving on a smooth slope and is being acted on by a force of 4N that acts parallel to the slope, as shown.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slop is inclined at an 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horizontal,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Work out the acceleration of the particle.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474186"/>
              </a:xfrm>
              <a:prstGeom prst="rect">
                <a:avLst/>
              </a:prstGeom>
              <a:blipFill>
                <a:blip r:embed="rId3"/>
                <a:stretch>
                  <a:fillRect l="-400" t="-826" b="-37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3862482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3.9 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down the slope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862482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D7375470-84B0-4C1D-90CF-EFD8C878E0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5381" y="2006359"/>
            <a:ext cx="4105848" cy="178142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7F91671-F606-494D-A7D9-12D82DBBB83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3151" y="1931660"/>
            <a:ext cx="3853447" cy="188611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FDBDB98-F0CB-4AD2-9C58-B0C3F34D2991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197781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5.3) Friction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538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ndara" panose="020E0502030303020204" pitchFamily="34" charset="0"/>
              </a:rPr>
              <a:t>A particle of mass 10kg is pulled along a rough horizontal surface by a horizontal force of magnitude 40N. The coefficient of friction between the particle and the floor is 0.4. Calculate:</a:t>
            </a:r>
          </a:p>
          <a:p>
            <a:pPr marL="342900" indent="-342900">
              <a:buAutoNum type="alphaLcParenBoth"/>
            </a:pPr>
            <a:r>
              <a:rPr lang="en-GB" sz="1400" dirty="0">
                <a:latin typeface="Candara" panose="020E0502030303020204" pitchFamily="34" charset="0"/>
              </a:rPr>
              <a:t>the magnitude of frictional force</a:t>
            </a:r>
          </a:p>
          <a:p>
            <a:pPr marL="342900" indent="-342900">
              <a:buAutoNum type="alphaLcParenBoth"/>
            </a:pPr>
            <a:r>
              <a:rPr lang="en-GB" sz="1400" dirty="0">
                <a:latin typeface="Candara" panose="020E0502030303020204" pitchFamily="34" charset="0"/>
              </a:rPr>
              <a:t>the acceleration of the particle.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ndara" panose="020E0502030303020204" pitchFamily="34" charset="0"/>
              </a:rPr>
              <a:t>A particle of mass 5kg is pulled along a rough horizontal surface by a horizontal force of magnitude 20N. The coefficient of friction between the particle and the floor is 0.2. Calculate:</a:t>
            </a:r>
          </a:p>
          <a:p>
            <a:pPr marL="342900" indent="-342900">
              <a:buAutoNum type="alphaLcParenBoth"/>
            </a:pPr>
            <a:r>
              <a:rPr lang="en-GB" sz="1400" dirty="0">
                <a:latin typeface="Candara" panose="020E0502030303020204" pitchFamily="34" charset="0"/>
              </a:rPr>
              <a:t>the magnitude of frictional force</a:t>
            </a:r>
          </a:p>
          <a:p>
            <a:pPr marL="342900" indent="-342900">
              <a:buAutoNum type="alphaLcParenBoth"/>
            </a:pPr>
            <a:r>
              <a:rPr lang="en-GB" sz="1400" dirty="0">
                <a:latin typeface="Candara" panose="020E0502030303020204" pitchFamily="34" charset="0"/>
              </a:rPr>
              <a:t>the acceleration of the particle.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1949792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9.8 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2.0 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949792"/>
                <a:ext cx="4572001" cy="584775"/>
              </a:xfrm>
              <a:prstGeom prst="rect">
                <a:avLst/>
              </a:prstGeom>
              <a:blipFill>
                <a:blip r:embed="rId2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340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block of mass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lies on rough horizontal ground.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coefficient of friction between the block and the ground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0.4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horizontal force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applied to the block.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magnitude of the frictional force acting on the block and the acceleration of the block when the magnitude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39.2 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90 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246769"/>
              </a:xfrm>
              <a:prstGeom prst="rect">
                <a:avLst/>
              </a:prstGeom>
              <a:blipFill>
                <a:blip r:embed="rId2"/>
                <a:stretch>
                  <a:fillRect l="-400" t="-543" b="-19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block of mass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lies on rough horizontal ground.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coefficient of friction between the block and the ground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0.4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horizontal force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applied to the block.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magnitude of the frictional force acting on the block and the acceleration of the block when the magnitude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19.6 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30 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246769"/>
              </a:xfrm>
              <a:prstGeom prst="rect">
                <a:avLst/>
              </a:prstGeom>
              <a:blipFill>
                <a:blip r:embed="rId3"/>
                <a:stretch>
                  <a:fillRect l="-400" t="-542" b="-1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771913"/>
                <a:ext cx="4572001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;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; Block at rest in equilibrium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19.6 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;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; Block at rest in limiting equilibrium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19.6 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;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2.1 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in the direction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771913"/>
                <a:ext cx="4572001" cy="738664"/>
              </a:xfrm>
              <a:prstGeom prst="rect">
                <a:avLst/>
              </a:prstGeom>
              <a:blipFill>
                <a:blip r:embed="rId4"/>
                <a:stretch>
                  <a:fillRect l="-400" t="-826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686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of mass 4kg is sliding down a rough slope that is inclined 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60°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the acceleration of the particle is 2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find the coefficient of friction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between the particle and the slope.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169551"/>
              </a:xfrm>
              <a:prstGeom prst="rect">
                <a:avLst/>
              </a:prstGeom>
              <a:blipFill>
                <a:blip r:embed="rId2"/>
                <a:stretch>
                  <a:fillRect l="-400" t="-1047" r="-267" b="-47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of mass 2kg is sliding down a rough slope that is inclined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30°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the acceleration of the particle is 1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find the coefficient of friction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between the particle and the slope.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169551"/>
              </a:xfrm>
              <a:prstGeom prst="rect">
                <a:avLst/>
              </a:prstGeom>
              <a:blipFill>
                <a:blip r:embed="rId3"/>
                <a:stretch>
                  <a:fillRect l="-400" t="-1042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1949792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0.46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949792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5510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8566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box of mass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held in equilibrium on a fixed rough inclined plane by a rope.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rope lies in a vertical plane containing a line of greatest slope of the inclined plane.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ropes is inclined to the plane at an angle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and the plane is at an angle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45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coefficient of friction between the box and the inclined plane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box is on the point of slipping up the plane.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By modelling the box as a particle and the rope as a light inextensible string, find the tension in the rope.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856679"/>
              </a:xfrm>
              <a:prstGeom prst="rect">
                <a:avLst/>
              </a:prstGeom>
              <a:blipFill>
                <a:blip r:embed="rId2"/>
                <a:stretch>
                  <a:fillRect l="-400" t="-427" b="-14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8566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box of mass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held in equilibrium on a fixed rough inclined plane by a rope.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rope lies in a vertical plane containing a line of greatest slope of the inclined plane.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ropes is inclined to the plane at an 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and the plane is at an angle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coefficient of friction between the box and the inclined plane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box is on the point of slipping up the plane.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By modelling the box as a particle and the rope as a light inextensible string, find the tension in the rope.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856679"/>
              </a:xfrm>
              <a:prstGeom prst="rect">
                <a:avLst/>
              </a:prstGeom>
              <a:blipFill>
                <a:blip r:embed="rId3"/>
                <a:stretch>
                  <a:fillRect l="-400" t="-426" b="-1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3314153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15 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314153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625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5.1) Resolving forces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307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Convert each force to the form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the positive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directions respectively.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Convert each force to the form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the positive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directions respectively.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800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1999" y="3350574"/>
                <a:ext cx="4572001" cy="4019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ad>
                        <m:radPr>
                          <m:degHide m:val="on"/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3350574"/>
                <a:ext cx="4572001" cy="401970"/>
              </a:xfrm>
              <a:prstGeom prst="rect">
                <a:avLst/>
              </a:prstGeom>
              <a:blipFill>
                <a:blip r:embed="rId4"/>
                <a:stretch>
                  <a:fillRect b="-121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36D22F21-2748-40CE-AD5E-B019CD1FAD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40254" y="1245404"/>
            <a:ext cx="2035490" cy="190201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03E30A9-91E7-4536-935C-24E22470E01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46728" y="1311369"/>
            <a:ext cx="1706865" cy="177008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9D743B1-FE5A-4B83-8E4F-92F01F7A0CB9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139307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Convert each force to the form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the positive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directions respectively.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Convert each force to the form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the positive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directions respectively.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800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1999" y="3350574"/>
                <a:ext cx="4572001" cy="4019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ad>
                        <m:radPr>
                          <m:degHide m:val="on"/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ad>
                        <m:radPr>
                          <m:degHide m:val="on"/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3350574"/>
                <a:ext cx="4572001" cy="401970"/>
              </a:xfrm>
              <a:prstGeom prst="rect">
                <a:avLst/>
              </a:prstGeom>
              <a:blipFill>
                <a:blip r:embed="rId4"/>
                <a:stretch>
                  <a:fillRect b="-121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4B10824E-1B6F-4344-B448-EDAB51F2C0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00576" y="1234252"/>
            <a:ext cx="2114845" cy="192431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77EA223-2E5C-4EE0-8AB1-3CE9A27B0B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9522" y="1308188"/>
            <a:ext cx="2352343" cy="169507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BE315AB-427D-47C4-BF58-7965DEBE9EAE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37161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Convert each force to the form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the positive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directions respectively.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Convert each force to the form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the positive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directions respectively.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800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1999" y="335057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7.19</m:t>
                    </m:r>
                    <m:r>
                      <a:rPr lang="en-GB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5.42</m:t>
                    </m:r>
                    <m:r>
                      <a:rPr lang="en-GB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b="1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(3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3350574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68988D23-54DD-4374-88F2-B79B9487CF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35745" y="1096899"/>
            <a:ext cx="2247573" cy="194735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1A48BF3-59A2-4417-9B3B-B141A3396D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88674" y="1130940"/>
            <a:ext cx="1614585" cy="177452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95F3CD3-2C9D-417D-BD58-70DE5334DB02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458131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Convert each force to the form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the positive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directions respectively.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Convert each force to the form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the positive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directions respectively.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800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66983" y="290546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24.5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−37.7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2905460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8828EF45-983A-4801-8F1F-A8D1A6BB0F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53512" y="1051179"/>
            <a:ext cx="2603959" cy="178371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B5AD8D8-81C4-4065-A7DE-7A960E4A85A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1633" y="1124390"/>
            <a:ext cx="2808856" cy="178107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F887BBA-2671-4692-BABA-C0A5A75008EE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494680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box of mass 10kg lies on a smooth horizontal floor.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force of 8N is applied at an angle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causing the box to accelerate horizontally along the floor.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Work out the acceleration of the box.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Calculate the normal reaction between the box and the floor.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384995"/>
              </a:xfrm>
              <a:prstGeom prst="rect">
                <a:avLst/>
              </a:prstGeom>
              <a:blipFill>
                <a:blip r:embed="rId2"/>
                <a:stretch>
                  <a:fillRect l="-400" t="-881" b="-3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box of mass 8kg lies on a smooth horizontal floor.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force of 10N is applied at an angle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30°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causing the box to accelerate horizontally along the floor.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Work out the acceleration of the box.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Calculate the normal reaction between the box and the floor.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384995"/>
              </a:xfrm>
              <a:prstGeom prst="rect">
                <a:avLst/>
              </a:prstGeom>
              <a:blipFill>
                <a:blip r:embed="rId3"/>
                <a:stretch>
                  <a:fillRect l="-533" t="-881" r="-1067" b="-3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1999" y="1860602"/>
                <a:ext cx="4572001" cy="7318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ad>
                          <m:radPr>
                            <m:degHide m:val="on"/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=1.1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73 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860602"/>
                <a:ext cx="4572001" cy="731803"/>
              </a:xfrm>
              <a:prstGeom prst="rect">
                <a:avLst/>
              </a:prstGeom>
              <a:blipFill>
                <a:blip r:embed="rId4"/>
                <a:stretch>
                  <a:fillRect l="-667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2151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Two forces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act on a particle as shown. </a:t>
                </a:r>
              </a:p>
              <a:p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a magnitude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1400" b="0" i="0" dirty="0">
                    <a:latin typeface="Candara" panose="020E0502030303020204" pitchFamily="34" charset="0"/>
                  </a:rPr>
                  <a:t>N</a:t>
                </a:r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a magnitude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N. Work out the magnitude and direction of the resultant force.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954107"/>
              </a:xfrm>
              <a:prstGeom prst="rect">
                <a:avLst/>
              </a:prstGeom>
              <a:blipFill>
                <a:blip r:embed="rId2"/>
                <a:stretch>
                  <a:fillRect l="-400" t="-1282" b="-5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Two forces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act on a particle as shown.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a magnitude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N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a magnitude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N.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Work out the magnitude and direction of the resultant force.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954107"/>
              </a:xfrm>
              <a:prstGeom prst="rect">
                <a:avLst/>
              </a:prstGeom>
              <a:blipFill>
                <a:blip r:embed="rId3"/>
                <a:stretch>
                  <a:fillRect l="-400" t="-1274" b="-5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66983" y="2858906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14.3 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 acting at an angle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12.4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 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(3 sf) above the horizontal.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2858906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6010CCE2-1C1D-4088-8B66-FAAF8996CE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9049" y="1207214"/>
            <a:ext cx="1821256" cy="165169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EE5A449-027A-40F6-A0A6-9326D5713D9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87727" y="1268968"/>
            <a:ext cx="1821256" cy="172118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A57820D-2295-440D-90D7-F5E334B35C0C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19236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Two forces act on a particle as shown.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Determine the magnitude and direction (anticlockwise from the positive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direction) of the resultant force.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738664"/>
              </a:xfrm>
              <a:prstGeom prst="rect">
                <a:avLst/>
              </a:prstGeom>
              <a:blipFill>
                <a:blip r:embed="rId2"/>
                <a:stretch>
                  <a:fillRect l="-400" t="-1653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Two forces act on a particle as shown.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Determine the magnitude and direction (anticlockwise from the positive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direction) of the resultant force.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738664"/>
              </a:xfrm>
              <a:prstGeom prst="rect">
                <a:avLst/>
              </a:prstGeom>
              <a:blipFill>
                <a:blip r:embed="rId3"/>
                <a:stretch>
                  <a:fillRect l="-400" t="-1653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66983" y="3261578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2.21 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 acting at an angle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15.8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261578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961FCDD3-971F-4D26-8D83-EE5E744EE7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78922" y="1164846"/>
            <a:ext cx="2768195" cy="205875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AD79F44-F4B3-4839-9FC3-C7694072F7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6885" y="1241767"/>
            <a:ext cx="2768195" cy="190491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904EE84-9768-4167-A930-8F6FD45F2310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211542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EC87CD-41A7-446C-AAE9-6ECFB53563F8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17566</TotalTime>
  <Words>1855</Words>
  <Application>Microsoft Office PowerPoint</Application>
  <PresentationFormat>On-screen Show (4:3)</PresentationFormat>
  <Paragraphs>146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Cambria Math</vt:lpstr>
      <vt:lpstr>Candara</vt:lpstr>
      <vt:lpstr>Office Theme</vt:lpstr>
      <vt:lpstr>5) Forces and friction</vt:lpstr>
      <vt:lpstr>5.1) Resolving forces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5.2) Inclined planes</vt:lpstr>
      <vt:lpstr>PowerPoint Presentation</vt:lpstr>
      <vt:lpstr>PowerPoint Presentation</vt:lpstr>
      <vt:lpstr>PowerPoint Presentation</vt:lpstr>
      <vt:lpstr>5.3) Friction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553</cp:revision>
  <dcterms:created xsi:type="dcterms:W3CDTF">2020-05-18T02:11:06Z</dcterms:created>
  <dcterms:modified xsi:type="dcterms:W3CDTF">2021-09-04T11:27:11Z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