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99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50.png"/><Relationship Id="rId7" Type="http://schemas.openxmlformats.org/officeDocument/2006/relationships/image" Target="../media/image246.png"/><Relationship Id="rId2" Type="http://schemas.openxmlformats.org/officeDocument/2006/relationships/image" Target="../media/image249.png"/><Relationship Id="rId1" Type="http://schemas.openxmlformats.org/officeDocument/2006/relationships/slideLayout" Target="../slideLayouts/slideLayout12.xml"/><Relationship Id="rId11" Type="http://schemas.openxmlformats.org/officeDocument/2006/relationships/hyperlink" Target="https://www.drfrostmaths.com/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s://corbettmaths.com/" TargetMode="External"/><Relationship Id="rId4" Type="http://schemas.openxmlformats.org/officeDocument/2006/relationships/image" Target="../media/image251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255.png"/><Relationship Id="rId7" Type="http://schemas.openxmlformats.org/officeDocument/2006/relationships/hyperlink" Target="https://corbettmaths.com/" TargetMode="External"/><Relationship Id="rId2" Type="http://schemas.openxmlformats.org/officeDocument/2006/relationships/image" Target="../media/image25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4.2)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217951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following data was plotted on a scatter diagram.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these 8 students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=0.54+0.96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the regression line on your diagram.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an interpretation of the value of the gradient.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use of a linear regression line in this instance.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4832092"/>
              </a:xfrm>
              <a:prstGeom prst="rect">
                <a:avLst/>
              </a:prstGeom>
              <a:blipFill>
                <a:blip r:embed="rId2"/>
                <a:stretch>
                  <a:fillRect l="-400" t="-253" b="-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</a:t>
                </a:r>
                <a:r>
                  <a:rPr lang="en-GB" sz="1400" dirty="0" err="1">
                    <a:latin typeface="Candara" panose="020E0502030303020204" pitchFamily="34" charset="0"/>
                  </a:rPr>
                  <a:t>windspeed</a:t>
                </a:r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were recorded for the first 15 days in May in Camborne in 2015.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was plotted on a scatter diagram.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these 15 days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=7.23+1.82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the regression line on your diagram.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an interpretation of the value of the gradient.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use of a linear regression line in this instance.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4832092"/>
              </a:xfrm>
              <a:prstGeom prst="rect">
                <a:avLst/>
              </a:prstGeom>
              <a:blipFill>
                <a:blip r:embed="rId3"/>
                <a:stretch>
                  <a:fillRect l="-533" t="-252" b="-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/>
              <p:nvPr/>
            </p:nvSpPr>
            <p:spPr>
              <a:xfrm>
                <a:off x="4577017" y="5289566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Drawn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Gradient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=1.82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 If the daily mean windspeed increases by 10 knots the daily maximum gust increases by approximately 18 knots.</a:t>
                </a:r>
              </a:p>
              <a:p>
                <a:pPr marL="228600" indent="-228600">
                  <a:buAutoNum type="alphaLcParenR" startAt="3"/>
                </a:pP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The correlation suggests that there is a linear relationship </a:t>
                </a: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between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so a linear regression line is a suitable model.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5289566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33" t="-1015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FAB3C99B-CED4-4BC4-9EFD-A20645538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101" y="1622905"/>
            <a:ext cx="2411761" cy="21517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0">
                <a:extLst>
                  <a:ext uri="{FF2B5EF4-FFF2-40B4-BE49-F238E27FC236}">
                    <a16:creationId xmlns:a16="http://schemas.microsoft.com/office/drawing/2014/main" id="{75CA3BFC-F18B-4FC5-B042-0C45794308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7304" y="833561"/>
              <a:ext cx="4087356" cy="782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Maths score (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Physics score (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0">
                <a:extLst>
                  <a:ext uri="{FF2B5EF4-FFF2-40B4-BE49-F238E27FC236}">
                    <a16:creationId xmlns:a16="http://schemas.microsoft.com/office/drawing/2014/main" id="{75CA3BFC-F18B-4FC5-B042-0C45794308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4877908"/>
                  </p:ext>
                </p:extLst>
              </p:nvPr>
            </p:nvGraphicFramePr>
            <p:xfrm>
              <a:off x="237304" y="833561"/>
              <a:ext cx="4087356" cy="782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46" t="-1613" r="-268306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96774" t="-1613" r="-69193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96774" t="-1613" r="-59193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488889" t="-1613" r="-482540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98387" t="-1613" r="-39032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09836" t="-1613" r="-296721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71875" t="-1613" r="-18281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45763" t="-1613" r="-9830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101786" t="-1613" r="-3571" b="-1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46" t="-92647" r="-268306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96774" t="-92647" r="-69193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96774" t="-92647" r="-59193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488889" t="-92647" r="-482540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98387" t="-92647" r="-390323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09836" t="-92647" r="-296721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71875" t="-92647" r="-182813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45763" t="-92647" r="-9830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101786" t="-92647" r="-3571" b="-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0EA87D8-A7DF-4622-B945-A636470391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7336" y="1221906"/>
            <a:ext cx="4283514" cy="5985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A09E45-593D-4CDF-94B3-34488F39F0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8154" y="2119273"/>
            <a:ext cx="2161878" cy="173231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F92B259-DEC2-47DE-91D7-E20C0D0421BC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10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11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test score,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time spent revising,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hours, for a random sample of eight new students are recorded.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scatter graph shows the results.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=27.9+6.25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equation is used to estimate the test score of a student who revised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hours and a student who revised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hours.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Comment on the reliability of these estimates.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teacher wants to estimate the time spent revising for a student who achieved a test score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35%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Explain why the regression equation given above is not suitable for this estimate.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047536"/>
              </a:xfrm>
              <a:prstGeom prst="rect">
                <a:avLst/>
              </a:prstGeom>
              <a:blipFill>
                <a:blip r:embed="rId2"/>
                <a:stretch>
                  <a:fillRect l="-400" t="-242" r="-933" b="-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head circumference,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cm, and gestation period,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weeks, for a random sample of eight new born babies at a clinic are recorded.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scatter graph shows the results.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=8.91+0.624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equation is used to estimate the head circumference of a baby born at 39 weeks and a baby born at 30 weeks.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Comment on the reliability of these estimates.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nurse wants to estimate the gestation period for a baby born with a head circumference of 31.6cm.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Explain why the regression equation given above is not suitable for this estimate.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047536"/>
              </a:xfrm>
              <a:prstGeom prst="rect">
                <a:avLst/>
              </a:prstGeom>
              <a:blipFill>
                <a:blip r:embed="rId3"/>
                <a:stretch>
                  <a:fillRect l="-533" t="-242" r="-933" b="-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/>
              <p:nvPr/>
            </p:nvSpPr>
            <p:spPr>
              <a:xfrm>
                <a:off x="4582033" y="3505944"/>
                <a:ext cx="4572001" cy="2893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prediction for 39 weeks is within the range of the data (interpolation) so is more likely to be correct.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prediction for 30 weeks is outside the range of the data (extrapolation) so is less likely to be accurate.</a:t>
                </a: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independent variable in this model is the gestation period,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 You should not use this model to predict a value of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a given value of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505944"/>
                <a:ext cx="4572001" cy="2893100"/>
              </a:xfrm>
              <a:prstGeom prst="rect">
                <a:avLst/>
              </a:prstGeom>
              <a:blipFill>
                <a:blip r:embed="rId4"/>
                <a:stretch>
                  <a:fillRect l="-400" t="-421" r="-667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083FBB9-B85A-4423-8C2E-3B103412C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2979" y="975203"/>
            <a:ext cx="1360885" cy="1180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B48BA9-5357-43A3-A0F8-FBE7101EE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8426" y="975203"/>
            <a:ext cx="1361998" cy="116742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989423-2398-4103-88EF-28933EF7BB46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17016</TotalTime>
  <Words>596</Words>
  <Application>Microsoft Office PowerPoint</Application>
  <PresentationFormat>On-screen Show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4.2) Linear regression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2021-09-04T15:17:39Z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