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99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50.png"/><Relationship Id="rId7" Type="http://schemas.openxmlformats.org/officeDocument/2006/relationships/image" Target="../media/image246.png"/><Relationship Id="rId2" Type="http://schemas.openxmlformats.org/officeDocument/2006/relationships/image" Target="../media/image249.png"/><Relationship Id="rId1" Type="http://schemas.openxmlformats.org/officeDocument/2006/relationships/slideLayout" Target="../slideLayouts/slideLayout12.xml"/><Relationship Id="rId11" Type="http://schemas.openxmlformats.org/officeDocument/2006/relationships/hyperlink" Target="https://www.drfrostmaths.com/" TargetMode="External"/><Relationship Id="rId5" Type="http://schemas.openxmlformats.org/officeDocument/2006/relationships/image" Target="../media/image1.png"/><Relationship Id="rId10" Type="http://schemas.openxmlformats.org/officeDocument/2006/relationships/hyperlink" Target="https://corbettmaths.com/" TargetMode="External"/><Relationship Id="rId4" Type="http://schemas.openxmlformats.org/officeDocument/2006/relationships/image" Target="../media/image251.png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frostmaths.com/" TargetMode="External"/><Relationship Id="rId3" Type="http://schemas.openxmlformats.org/officeDocument/2006/relationships/image" Target="../media/image255.png"/><Relationship Id="rId7" Type="http://schemas.openxmlformats.org/officeDocument/2006/relationships/hyperlink" Target="https://corbettmaths.com/" TargetMode="External"/><Relationship Id="rId2" Type="http://schemas.openxmlformats.org/officeDocument/2006/relationships/image" Target="../media/image25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4.2) Linear regression</a:t>
            </a:r>
          </a:p>
        </p:txBody>
      </p:sp>
    </p:spTree>
    <p:extLst>
      <p:ext uri="{BB962C8B-B14F-4D97-AF65-F5344CB8AC3E}">
        <p14:creationId xmlns:p14="http://schemas.microsoft.com/office/powerpoint/2010/main" val="217951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following data was plotted on a scatter diagram.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equation of the regression line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these 8 students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=0.54+0.96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Draw the regression line on your diagram.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 an interpretation of the value of the gradient.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Justify the use of a linear regression line in this instance.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4832092"/>
              </a:xfrm>
              <a:prstGeom prst="rect">
                <a:avLst/>
              </a:prstGeom>
              <a:blipFill>
                <a:blip r:embed="rId2"/>
                <a:stretch>
                  <a:fillRect l="-400" t="-253" b="-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From the large data set, the daily mean </a:t>
                </a:r>
                <a:r>
                  <a:rPr lang="en-GB" sz="1400" dirty="0" err="1">
                    <a:latin typeface="Candara" panose="020E0502030303020204" pitchFamily="34" charset="0"/>
                  </a:rPr>
                  <a:t>windspeed</a:t>
                </a:r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knots, and the daily maximum gust,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knots, were recorded for the first 15 days in May in Camborne in 2015.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data was plotted on a scatter diagram.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equation of the regression line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these 15 days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=7.23+1.82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Draw the regression line on your diagram.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 an interpretation of the value of the gradient.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Justify the use of a linear regression line in this instance.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4832092"/>
              </a:xfrm>
              <a:prstGeom prst="rect">
                <a:avLst/>
              </a:prstGeom>
              <a:blipFill>
                <a:blip r:embed="rId3"/>
                <a:stretch>
                  <a:fillRect l="-533" t="-252" b="-3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EC35FBC-606B-4D77-B5D0-2E8A3C86D695}"/>
                  </a:ext>
                </a:extLst>
              </p:cNvPr>
              <p:cNvSpPr/>
              <p:nvPr/>
            </p:nvSpPr>
            <p:spPr>
              <a:xfrm>
                <a:off x="4577017" y="5289566"/>
                <a:ext cx="457200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Drawn</a:t>
                </a:r>
              </a:p>
              <a:p>
                <a:pPr marL="342900" indent="-342900">
                  <a:buAutoNum type="alphaLcParenR"/>
                </a:pPr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Gradient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=1.82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 If the daily mean windspeed increases by 10 knots the daily maximum gust increases by approximately 18 knots.</a:t>
                </a:r>
              </a:p>
              <a:p>
                <a:pPr marL="228600" indent="-228600">
                  <a:buAutoNum type="alphaLcParenR" startAt="3"/>
                </a:pPr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The correlation suggests that there is a linear relationship 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between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so a linear regression line is a suitable model.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EC35FBC-606B-4D77-B5D0-2E8A3C86D6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5289566"/>
                <a:ext cx="4572001" cy="1200329"/>
              </a:xfrm>
              <a:prstGeom prst="rect">
                <a:avLst/>
              </a:prstGeom>
              <a:blipFill>
                <a:blip r:embed="rId4"/>
                <a:stretch>
                  <a:fillRect l="-133" t="-1015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FAB3C99B-CED4-4BC4-9EFD-A20645538B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101" y="1622905"/>
            <a:ext cx="2411761" cy="21517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20">
                <a:extLst>
                  <a:ext uri="{FF2B5EF4-FFF2-40B4-BE49-F238E27FC236}">
                    <a16:creationId xmlns:a16="http://schemas.microsoft.com/office/drawing/2014/main" id="{75CA3BFC-F18B-4FC5-B042-0C45794308B1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37304" y="833561"/>
              <a:ext cx="4087356" cy="782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12051">
                      <a:extLst>
                        <a:ext uri="{9D8B030D-6E8A-4147-A177-3AD203B41FA5}">
                          <a16:colId xmlns:a16="http://schemas.microsoft.com/office/drawing/2014/main" val="205599968"/>
                        </a:ext>
                      </a:extLst>
                    </a:gridCol>
                    <a:gridCol w="377504">
                      <a:extLst>
                        <a:ext uri="{9D8B030D-6E8A-4147-A177-3AD203B41FA5}">
                          <a16:colId xmlns:a16="http://schemas.microsoft.com/office/drawing/2014/main" val="1839168852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2039154044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3536852449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182056878"/>
                        </a:ext>
                      </a:extLst>
                    </a:gridCol>
                    <a:gridCol w="369116">
                      <a:extLst>
                        <a:ext uri="{9D8B030D-6E8A-4147-A177-3AD203B41FA5}">
                          <a16:colId xmlns:a16="http://schemas.microsoft.com/office/drawing/2014/main" val="2619584435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558799897"/>
                        </a:ext>
                      </a:extLst>
                    </a:gridCol>
                    <a:gridCol w="360727">
                      <a:extLst>
                        <a:ext uri="{9D8B030D-6E8A-4147-A177-3AD203B41FA5}">
                          <a16:colId xmlns:a16="http://schemas.microsoft.com/office/drawing/2014/main" val="2208993869"/>
                        </a:ext>
                      </a:extLst>
                    </a:gridCol>
                    <a:gridCol w="341162">
                      <a:extLst>
                        <a:ext uri="{9D8B030D-6E8A-4147-A177-3AD203B41FA5}">
                          <a16:colId xmlns:a16="http://schemas.microsoft.com/office/drawing/2014/main" val="9028029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Maths score (</a:t>
                          </a:r>
                          <a14:m>
                            <m:oMath xmlns:m="http://schemas.openxmlformats.org/officeDocument/2006/math">
                              <m:r>
                                <a:rPr lang="en-GB" sz="105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78390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Physics score (</a:t>
                          </a:r>
                          <a14:m>
                            <m:oMath xmlns:m="http://schemas.openxmlformats.org/officeDocument/2006/math">
                              <m:r>
                                <a:rPr lang="en-GB" sz="105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26680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20">
                <a:extLst>
                  <a:ext uri="{FF2B5EF4-FFF2-40B4-BE49-F238E27FC236}">
                    <a16:creationId xmlns:a16="http://schemas.microsoft.com/office/drawing/2014/main" id="{75CA3BFC-F18B-4FC5-B042-0C45794308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4877908"/>
                  </p:ext>
                </p:extLst>
              </p:nvPr>
            </p:nvGraphicFramePr>
            <p:xfrm>
              <a:off x="237304" y="833561"/>
              <a:ext cx="4087356" cy="782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12051">
                      <a:extLst>
                        <a:ext uri="{9D8B030D-6E8A-4147-A177-3AD203B41FA5}">
                          <a16:colId xmlns:a16="http://schemas.microsoft.com/office/drawing/2014/main" val="205599968"/>
                        </a:ext>
                      </a:extLst>
                    </a:gridCol>
                    <a:gridCol w="377504">
                      <a:extLst>
                        <a:ext uri="{9D8B030D-6E8A-4147-A177-3AD203B41FA5}">
                          <a16:colId xmlns:a16="http://schemas.microsoft.com/office/drawing/2014/main" val="1839168852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2039154044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3536852449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182056878"/>
                        </a:ext>
                      </a:extLst>
                    </a:gridCol>
                    <a:gridCol w="369116">
                      <a:extLst>
                        <a:ext uri="{9D8B030D-6E8A-4147-A177-3AD203B41FA5}">
                          <a16:colId xmlns:a16="http://schemas.microsoft.com/office/drawing/2014/main" val="2619584435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558799897"/>
                        </a:ext>
                      </a:extLst>
                    </a:gridCol>
                    <a:gridCol w="360727">
                      <a:extLst>
                        <a:ext uri="{9D8B030D-6E8A-4147-A177-3AD203B41FA5}">
                          <a16:colId xmlns:a16="http://schemas.microsoft.com/office/drawing/2014/main" val="2208993869"/>
                        </a:ext>
                      </a:extLst>
                    </a:gridCol>
                    <a:gridCol w="341162">
                      <a:extLst>
                        <a:ext uri="{9D8B030D-6E8A-4147-A177-3AD203B41FA5}">
                          <a16:colId xmlns:a16="http://schemas.microsoft.com/office/drawing/2014/main" val="9028029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46" t="-1613" r="-268306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296774" t="-1613" r="-691935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396774" t="-1613" r="-591935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488889" t="-1613" r="-482540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98387" t="-1613" r="-390323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709836" t="-1613" r="-296721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771875" t="-1613" r="-182813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45763" t="-1613" r="-98305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101786" t="-1613" r="-3571" b="-1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7839067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46" t="-92647" r="-268306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296774" t="-92647" r="-691935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396774" t="-92647" r="-591935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488889" t="-92647" r="-482540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98387" t="-92647" r="-390323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709836" t="-92647" r="-296721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771875" t="-92647" r="-182813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45763" t="-92647" r="-98305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101786" t="-92647" r="-3571" b="-88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266807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50EA87D8-A7DF-4622-B945-A636470391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7336" y="1221906"/>
            <a:ext cx="4283514" cy="5985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4A09E45-593D-4CDF-94B3-34488F39F09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18154" y="2119273"/>
            <a:ext cx="2161878" cy="173231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F92B259-DEC2-47DE-91D7-E20C0D0421BC}"/>
              </a:ext>
            </a:extLst>
          </p:cNvPr>
          <p:cNvSpPr txBox="1"/>
          <p:nvPr/>
        </p:nvSpPr>
        <p:spPr>
          <a:xfrm>
            <a:off x="0" y="655022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10"/>
              </a:rPr>
              <a:t>https://corbettmaths.com/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 and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11"/>
              </a:rPr>
              <a:t>https://www.drfrostmaths.com/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</a:t>
            </a:r>
          </a:p>
          <a:p>
            <a:pPr algn="ctr"/>
            <a:endParaRPr lang="en-US" sz="12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7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test score,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time spent revising,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hours, for a random sample of eight new students are recorded.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scatter graph shows the results.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equation of the regression line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=27.9+6.25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regression equation is used to estimate the test score of a student who revised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5.5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hours and a student who revised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15.5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hours.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Comment on the reliability of these estimates.</a:t>
                </a: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teacher wants to estimate the time spent revising for a student who achieved a test score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35%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Explain why the regression equation given above is not suitable for this estimate.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047536"/>
              </a:xfrm>
              <a:prstGeom prst="rect">
                <a:avLst/>
              </a:prstGeom>
              <a:blipFill>
                <a:blip r:embed="rId2"/>
                <a:stretch>
                  <a:fillRect l="-400" t="-242" r="-933" b="-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047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head circumference,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cm, and gestation period,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weeks, for a random sample of eight new born babies at a clinic are recorded.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scatter graph shows the results.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equation of the regression line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=8.91+0.624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regression equation is used to estimate the head circumference of a baby born at 39 weeks and a baby born at 30 weeks.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Comment on the reliability of these estimates.</a:t>
                </a: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nurse wants to estimate the gestation period for a baby born with a head circumference of 31.6cm.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Explain why the regression equation given above is not suitable for this estimate.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047536"/>
              </a:xfrm>
              <a:prstGeom prst="rect">
                <a:avLst/>
              </a:prstGeom>
              <a:blipFill>
                <a:blip r:embed="rId3"/>
                <a:stretch>
                  <a:fillRect l="-533" t="-242" r="-933" b="-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EC35FBC-606B-4D77-B5D0-2E8A3C86D695}"/>
                  </a:ext>
                </a:extLst>
              </p:cNvPr>
              <p:cNvSpPr/>
              <p:nvPr/>
            </p:nvSpPr>
            <p:spPr>
              <a:xfrm>
                <a:off x="4582033" y="3505944"/>
                <a:ext cx="4572001" cy="28931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prediction for 39 weeks is within the range of the data (interpolation) so is more likely to be correct.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prediction for 30 weeks is outside the range of the data (extrapolation) so is less likely to be accurate.</a:t>
                </a: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independent variable in this model is the gestation period,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 You should not use this model to predict a value of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for a given value of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EC35FBC-606B-4D77-B5D0-2E8A3C86D6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505944"/>
                <a:ext cx="4572001" cy="2893100"/>
              </a:xfrm>
              <a:prstGeom prst="rect">
                <a:avLst/>
              </a:prstGeom>
              <a:blipFill>
                <a:blip r:embed="rId4"/>
                <a:stretch>
                  <a:fillRect l="-400" t="-421" r="-667" b="-1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4083FBB9-B85A-4423-8C2E-3B103412C4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2979" y="975203"/>
            <a:ext cx="1360885" cy="11807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1B48BA9-5357-43A3-A0F8-FBE7101EE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28426" y="975203"/>
            <a:ext cx="1361998" cy="116742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989423-2398-4103-88EF-28933EF7BB46}"/>
              </a:ext>
            </a:extLst>
          </p:cNvPr>
          <p:cNvSpPr txBox="1"/>
          <p:nvPr/>
        </p:nvSpPr>
        <p:spPr>
          <a:xfrm>
            <a:off x="0" y="655022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https://corbettmaths.com/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 and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8"/>
              </a:rPr>
              <a:t>https://www.drfrostmaths.com/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</a:t>
            </a:r>
          </a:p>
          <a:p>
            <a:pPr algn="ctr"/>
            <a:endParaRPr lang="en-US" sz="12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46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17016</TotalTime>
  <Words>596</Words>
  <Application>Microsoft Office PowerPoint</Application>
  <PresentationFormat>On-screen Show (4:3)</PresentationFormat>
  <Paragraphs>109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4.2) Linear regression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597</cp:revision>
  <dcterms:created xsi:type="dcterms:W3CDTF">2020-05-18T02:11:06Z</dcterms:created>
  <dcterms:modified xsi:type="dcterms:W3CDTF">2021-09-04T15:17:39Z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