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975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3.png"/><Relationship Id="rId2" Type="http://schemas.openxmlformats.org/officeDocument/2006/relationships/image" Target="../media/image1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6.png"/><Relationship Id="rId2" Type="http://schemas.openxmlformats.org/officeDocument/2006/relationships/image" Target="../media/image1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rfrostmaths.com/" TargetMode="External"/><Relationship Id="rId3" Type="http://schemas.openxmlformats.org/officeDocument/2006/relationships/image" Target="../media/image166.png"/><Relationship Id="rId7" Type="http://schemas.openxmlformats.org/officeDocument/2006/relationships/image" Target="../media/image3.png"/><Relationship Id="rId2" Type="http://schemas.openxmlformats.org/officeDocument/2006/relationships/image" Target="../media/image16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6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rfrostmaths.com/" TargetMode="External"/><Relationship Id="rId3" Type="http://schemas.openxmlformats.org/officeDocument/2006/relationships/image" Target="../media/image166.png"/><Relationship Id="rId7" Type="http://schemas.openxmlformats.org/officeDocument/2006/relationships/image" Target="../media/image3.png"/><Relationship Id="rId2" Type="http://schemas.openxmlformats.org/officeDocument/2006/relationships/image" Target="../media/image16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7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rfrostmaths.com/" TargetMode="External"/><Relationship Id="rId3" Type="http://schemas.openxmlformats.org/officeDocument/2006/relationships/image" Target="../media/image166.png"/><Relationship Id="rId7" Type="http://schemas.openxmlformats.org/officeDocument/2006/relationships/image" Target="../media/image3.png"/><Relationship Id="rId2" Type="http://schemas.openxmlformats.org/officeDocument/2006/relationships/image" Target="../media/image16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7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rfrostmaths.com/" TargetMode="External"/><Relationship Id="rId3" Type="http://schemas.openxmlformats.org/officeDocument/2006/relationships/image" Target="../media/image166.png"/><Relationship Id="rId7" Type="http://schemas.openxmlformats.org/officeDocument/2006/relationships/image" Target="../media/image3.png"/><Relationship Id="rId2" Type="http://schemas.openxmlformats.org/officeDocument/2006/relationships/image" Target="../media/image16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7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rfrostmaths.com/" TargetMode="External"/><Relationship Id="rId3" Type="http://schemas.openxmlformats.org/officeDocument/2006/relationships/image" Target="../media/image166.png"/><Relationship Id="rId7" Type="http://schemas.openxmlformats.org/officeDocument/2006/relationships/image" Target="../media/image3.png"/><Relationship Id="rId2" Type="http://schemas.openxmlformats.org/officeDocument/2006/relationships/image" Target="../media/image16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8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4.png"/><Relationship Id="rId2" Type="http://schemas.openxmlformats.org/officeDocument/2006/relationships/image" Target="../media/image1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7.png"/><Relationship Id="rId2" Type="http://schemas.openxmlformats.org/officeDocument/2006/relationships/image" Target="../media/image1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563394" cy="527222"/>
          </a:xfrm>
        </p:spPr>
        <p:txBody>
          <a:bodyPr/>
          <a:lstStyle/>
          <a:p>
            <a:r>
              <a:rPr lang="en-GB" dirty="0"/>
              <a:t>4.1) Direct impact and Newton’s law of restitution</a:t>
            </a:r>
          </a:p>
        </p:txBody>
      </p:sp>
    </p:spTree>
    <p:extLst>
      <p:ext uri="{BB962C8B-B14F-4D97-AF65-F5344CB8AC3E}">
        <p14:creationId xmlns:p14="http://schemas.microsoft.com/office/powerpoint/2010/main" val="77425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uniform sphere A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a smooth horizontal table when it collides directly with another uniform sphere B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which is at rest on the table.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spheres are of equal radius and the coefficient of restitution between them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direction of motion of A is unchanged by the collision.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speeds of A and B immediately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range of possible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1167" r="-1867" b="-23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uniform sphere A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a smooth horizontal table when it collides directly with another uniform sphere B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which is at rest on the table.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spheres are of equal radius and the coefficient of restitution between them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direction of motion of A is unchanged by the collision.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speeds of A and B immediately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range of possible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blipFill>
                <a:blip r:embed="rId3"/>
                <a:stretch>
                  <a:fillRect l="-1200" t="-971" r="-1733" b="-2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614928"/>
                <a:ext cx="4572000" cy="854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1−2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; </m:t>
                    </m:r>
                    <m:sSub>
                      <m:sSub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(1+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614928"/>
                <a:ext cx="4572000" cy="854016"/>
              </a:xfrm>
              <a:prstGeom prst="rect">
                <a:avLst/>
              </a:prstGeom>
              <a:blipFill>
                <a:blip r:embed="rId4"/>
                <a:stretch>
                  <a:fillRect l="-1067" b="-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798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888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balls P and Q have massed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They are moving in opposite directions towards each other along the same straight line on a smooth level floor.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Immediately before they collide, P has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Q has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coefficient of restitution between P and Q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By modelling the balls as smooth spheres and the floor as a smooth horizontal plane,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speed of Q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Given that the direction of motion of P is unchanged, find the range of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Given that the magnitude of the impulse of P on Q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320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𝑚𝑢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888950"/>
              </a:xfrm>
              <a:prstGeom prst="rect">
                <a:avLst/>
              </a:prstGeom>
              <a:blipFill>
                <a:blip r:embed="rId2"/>
                <a:stretch>
                  <a:fillRect l="-667" t="-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888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balls P and Q have massed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They are moving in opposite directions towards each other along the same straight line on a smooth level floor.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Immediately before they collide, P has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Q has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coefficient of restitution between P and Q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By modelling the balls as smooth spheres and the floor as a smooth horizontal plane,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speed of Q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Given that the direction of motion of P is unchanged, find the range of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Given that the magnitude of the impulse of P on Q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𝑚𝑢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888950"/>
              </a:xfrm>
              <a:prstGeom prst="rect">
                <a:avLst/>
              </a:prstGeom>
              <a:blipFill>
                <a:blip r:embed="rId3"/>
                <a:stretch>
                  <a:fillRect l="-800" t="-4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4251792"/>
                <a:ext cx="4572000" cy="12463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251792"/>
                <a:ext cx="4572000" cy="1246367"/>
              </a:xfrm>
              <a:prstGeom prst="rect">
                <a:avLst/>
              </a:prstGeom>
              <a:blipFill>
                <a:blip r:embed="rId4"/>
                <a:stretch>
                  <a:fillRect l="-1200"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615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coefficient of restitution,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in the isolated system: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coefficient of restitution,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in the isolated system: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059668"/>
                <a:ext cx="45720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059668"/>
                <a:ext cx="45720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FED7787D-DDC2-4D61-88B1-350EB16B2A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3762" y="1241152"/>
            <a:ext cx="2934109" cy="17718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DAEA3AD-E638-412E-A70A-65DDF5A52F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2033" y="1316350"/>
            <a:ext cx="2857899" cy="174331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3694485-1C67-4B6D-9AE7-C78B4F68296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582" y="1551688"/>
            <a:ext cx="857051" cy="14159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A471317-87AD-4FB7-9A81-C762ABAC16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711" y="1480010"/>
            <a:ext cx="857051" cy="141599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5C1D1CC-3634-476C-89C9-F0C687476FCD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8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51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coefficient of restitution,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in the isolated system: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coefficient of restitution,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in the isolated system: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059668"/>
                <a:ext cx="45720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059668"/>
                <a:ext cx="457200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2BB51EA3-36A2-4613-8EC2-AC367089A7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8333" y="1200676"/>
            <a:ext cx="3000794" cy="17909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A2FA93E-15A8-41CA-863F-FD4A3D3E0E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0587" y="1186261"/>
            <a:ext cx="3000794" cy="17909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1FFB3DB-7100-40DE-90CE-C9D716197A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686" y="1378203"/>
            <a:ext cx="857051" cy="14159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D2481D6-0713-4A56-A48F-E85E3C8B88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81282" y="1389421"/>
            <a:ext cx="857051" cy="141599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0CFEFA1-0E04-4187-A2E1-4D104A1A75E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8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52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coefficient of restitution,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in the isolated system: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coefficient of restitution,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in the isolated system: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059668"/>
                <a:ext cx="45720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059668"/>
                <a:ext cx="45720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44FC6565-A6CC-46DE-8788-BB1F4A4F17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5884" y="1112735"/>
            <a:ext cx="3019846" cy="18195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C6036B5-0B9D-492C-AB4F-54D47C82F8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1935" y="1181200"/>
            <a:ext cx="3143689" cy="181000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5A149BE-227E-4ABA-8EC4-813D4636E3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26" y="1507337"/>
            <a:ext cx="857051" cy="14159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1B9400C-5657-4D0D-83A5-BAF3CDA3A6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68833" y="1373738"/>
            <a:ext cx="857051" cy="141599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E8A9994-9111-4904-8E13-A25B1FB0B91B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8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1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coefficient of restitution,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in the isolated system: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coefficient of restitution,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in the isolated system: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059668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Perfectly elastic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059668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E113C8C3-8D0D-417D-BF36-3FED06CFFA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8357" y="1252946"/>
            <a:ext cx="2829320" cy="165758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F7652F1-8C27-41AF-92A7-0D7CB69C8F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0398" y="1252945"/>
            <a:ext cx="2896004" cy="165758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EB81A2E-1FBB-42F3-847C-0C0E3316F6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3347" y="1494529"/>
            <a:ext cx="857051" cy="14159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24E68B0-7EC2-437E-B953-4BDEAC3CD2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70325" y="1499956"/>
            <a:ext cx="857051" cy="141599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AC40C6B-431C-48DE-A48D-DED6F93312F8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8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92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coefficient of restitution,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in the isolated system: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coefficient of restitution,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in the isolated system: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059668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Totally inelastic ; Particles coalesce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059668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6BA92D3B-0C71-43C5-8CFD-FFB3B700EB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095" y="1188935"/>
            <a:ext cx="3019846" cy="174331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0A24AB0-CEBF-4161-B0A2-21C2700851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59858" y="1112735"/>
            <a:ext cx="2991267" cy="17909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DB2532A-976C-4DFD-BC2B-FF1EE13C50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727" y="1378203"/>
            <a:ext cx="857051" cy="14159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09736D4-A0E2-440E-9DFE-0F92B7FBD4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54668" y="1334684"/>
            <a:ext cx="857051" cy="141599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1E60ECA-E174-4225-8ECE-1CC2BE83578F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8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49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700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A and B are travelling in the same direction on a smooth surface with speeds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They collide directly, and immediately after the collision continue to travel in the same direction with speeds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the coefficient of restitution between A and B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700868"/>
              </a:xfrm>
              <a:prstGeom prst="rect">
                <a:avLst/>
              </a:prstGeom>
              <a:blipFill>
                <a:blip r:embed="rId2"/>
                <a:stretch>
                  <a:fillRect l="-1067" t="-1354" b="-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700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A and B are travelling in the same direction on a smooth surface with speeds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They collide directly, and immediately after the collision continue to travel in the same direction with speeds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the coefficient of restitution between A and B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700868"/>
              </a:xfrm>
              <a:prstGeom prst="rect">
                <a:avLst/>
              </a:prstGeom>
              <a:blipFill>
                <a:blip r:embed="rId3"/>
                <a:stretch>
                  <a:fillRect l="-1200" t="-1129" b="-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24433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=2.33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44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228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530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A and B of masses 400g and 200g respectively are travelling in opposite directions towards each other on a smooth surface with speeds of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They collide directly, and immediately after their collision have velocities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respectively, measured in the direction of the motion of A before the collision.</a:t>
                </a:r>
              </a:p>
              <a:p>
                <a:r>
                  <a:rPr lang="en-US" dirty="0">
                    <a:latin typeface="Candara" panose="020E0502030303020204" pitchFamily="34" charset="0"/>
                  </a:rPr>
                  <a:t>Given that the coefficient of restitution between A and B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530454"/>
              </a:xfrm>
              <a:prstGeom prst="rect">
                <a:avLst/>
              </a:prstGeom>
              <a:blipFill>
                <a:blip r:embed="rId2"/>
                <a:stretch>
                  <a:fillRect l="-1067" t="-1036" b="-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530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A and B of masses 200g and 400g respectively are travelling in opposite directions towards each other on a smooth surface with speeds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They collide directly, and immediately after their collision have velocities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respectively, measured in the direction of the motion of A before the collision.</a:t>
                </a:r>
              </a:p>
              <a:p>
                <a:r>
                  <a:rPr lang="en-US" dirty="0">
                    <a:latin typeface="Candara" panose="020E0502030303020204" pitchFamily="34" charset="0"/>
                  </a:rPr>
                  <a:t>Given that the coefficient of restitution between A and B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530454"/>
              </a:xfrm>
              <a:prstGeom prst="rect">
                <a:avLst/>
              </a:prstGeom>
              <a:blipFill>
                <a:blip r:embed="rId3"/>
                <a:stretch>
                  <a:fillRect l="-1200" t="-864" b="-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82034" y="3987928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3987928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515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699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a smooth horizontal table.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collides directly with a particle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moving with speed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same direction as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coefficient of restitution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speed of B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speed of A after the collision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699457"/>
              </a:xfrm>
              <a:prstGeom prst="rect">
                <a:avLst/>
              </a:prstGeom>
              <a:blipFill>
                <a:blip r:embed="rId2"/>
                <a:stretch>
                  <a:fillRect l="-1067" t="-1357" r="-1333"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699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a smooth horizontal table.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collides directly with a particle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moving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same direction 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coefficient of restitution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speed of B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speed of A after the collision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699457"/>
              </a:xfrm>
              <a:prstGeom prst="rect">
                <a:avLst/>
              </a:prstGeom>
              <a:blipFill>
                <a:blip r:embed="rId3"/>
                <a:stretch>
                  <a:fillRect l="-1200" t="-1129" r="-1333" b="-27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166134"/>
                <a:ext cx="4572000" cy="761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166134"/>
                <a:ext cx="4572000" cy="761042"/>
              </a:xfrm>
              <a:prstGeom prst="rect">
                <a:avLst/>
              </a:prstGeom>
              <a:blipFill>
                <a:blip r:embed="rId4"/>
                <a:stretch>
                  <a:fillRect l="-1067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755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C636AB-F115-4085-B91A-A68997221572}">
  <ds:schemaRefs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2006/documentManagement/types"/>
    <ds:schemaRef ds:uri="00eee050-7eda-4a68-8825-514e694f5f09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13842</TotalTime>
  <Words>1440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Candara</vt:lpstr>
      <vt:lpstr>Office Theme</vt:lpstr>
      <vt:lpstr>4.1) Direct impact and Newton’s law of restitution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582</cp:revision>
  <dcterms:created xsi:type="dcterms:W3CDTF">2020-05-18T02:11:06Z</dcterms:created>
  <dcterms:modified xsi:type="dcterms:W3CDTF">2021-08-30T10:35:59Z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