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2987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47.png"/><Relationship Id="rId2" Type="http://schemas.openxmlformats.org/officeDocument/2006/relationships/hyperlink" Target="https://corbettmaths.com/" TargetMode="Externa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46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corbettmaths.com/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4.1) Correlation</a:t>
            </a:r>
          </a:p>
        </p:txBody>
      </p:sp>
    </p:spTree>
    <p:extLst>
      <p:ext uri="{BB962C8B-B14F-4D97-AF65-F5344CB8AC3E}">
        <p14:creationId xmlns:p14="http://schemas.microsoft.com/office/powerpoint/2010/main" val="336892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ndara" panose="020E0502030303020204" pitchFamily="34" charset="0"/>
              </a:rPr>
              <a:t>Plot a scatter diagram to represent this data: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ndara" panose="020E0502030303020204" pitchFamily="34" charset="0"/>
              </a:rPr>
              <a:t>Plot a scatter diagram to represent this data: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9CCAE7C-A9D5-4F31-A2A4-01BD5F29F7C5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Questions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Corbettmaths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2"/>
              </a:rPr>
              <a:t>https://corbettmaths.com/</a:t>
            </a:r>
            <a:endParaRPr lang="en-US" sz="1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3DD32DC-5245-421A-A874-8E6003C6EB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564" y="1639360"/>
            <a:ext cx="4230836" cy="378424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1E493A07-C634-41F2-B933-E88EBD0785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91453" y="1702838"/>
            <a:ext cx="4210225" cy="358205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9C80428-EDDB-4357-91F6-61BCFD103A2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67229" y="1702838"/>
            <a:ext cx="4381541" cy="386813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0" name="Table 20">
                <a:extLst>
                  <a:ext uri="{FF2B5EF4-FFF2-40B4-BE49-F238E27FC236}">
                    <a16:creationId xmlns:a16="http://schemas.microsoft.com/office/drawing/2014/main" id="{06BECC08-0391-41A2-AA4B-339BDBA0E710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237304" y="833561"/>
              <a:ext cx="4087356" cy="7823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12051">
                      <a:extLst>
                        <a:ext uri="{9D8B030D-6E8A-4147-A177-3AD203B41FA5}">
                          <a16:colId xmlns:a16="http://schemas.microsoft.com/office/drawing/2014/main" val="205599968"/>
                        </a:ext>
                      </a:extLst>
                    </a:gridCol>
                    <a:gridCol w="377504">
                      <a:extLst>
                        <a:ext uri="{9D8B030D-6E8A-4147-A177-3AD203B41FA5}">
                          <a16:colId xmlns:a16="http://schemas.microsoft.com/office/drawing/2014/main" val="1839168852"/>
                        </a:ext>
                      </a:extLst>
                    </a:gridCol>
                    <a:gridCol w="377505">
                      <a:extLst>
                        <a:ext uri="{9D8B030D-6E8A-4147-A177-3AD203B41FA5}">
                          <a16:colId xmlns:a16="http://schemas.microsoft.com/office/drawing/2014/main" val="2039154044"/>
                        </a:ext>
                      </a:extLst>
                    </a:gridCol>
                    <a:gridCol w="385893">
                      <a:extLst>
                        <a:ext uri="{9D8B030D-6E8A-4147-A177-3AD203B41FA5}">
                          <a16:colId xmlns:a16="http://schemas.microsoft.com/office/drawing/2014/main" val="3536852449"/>
                        </a:ext>
                      </a:extLst>
                    </a:gridCol>
                    <a:gridCol w="377505">
                      <a:extLst>
                        <a:ext uri="{9D8B030D-6E8A-4147-A177-3AD203B41FA5}">
                          <a16:colId xmlns:a16="http://schemas.microsoft.com/office/drawing/2014/main" val="182056878"/>
                        </a:ext>
                      </a:extLst>
                    </a:gridCol>
                    <a:gridCol w="369116">
                      <a:extLst>
                        <a:ext uri="{9D8B030D-6E8A-4147-A177-3AD203B41FA5}">
                          <a16:colId xmlns:a16="http://schemas.microsoft.com/office/drawing/2014/main" val="2619584435"/>
                        </a:ext>
                      </a:extLst>
                    </a:gridCol>
                    <a:gridCol w="385893">
                      <a:extLst>
                        <a:ext uri="{9D8B030D-6E8A-4147-A177-3AD203B41FA5}">
                          <a16:colId xmlns:a16="http://schemas.microsoft.com/office/drawing/2014/main" val="558799897"/>
                        </a:ext>
                      </a:extLst>
                    </a:gridCol>
                    <a:gridCol w="360727">
                      <a:extLst>
                        <a:ext uri="{9D8B030D-6E8A-4147-A177-3AD203B41FA5}">
                          <a16:colId xmlns:a16="http://schemas.microsoft.com/office/drawing/2014/main" val="2208993869"/>
                        </a:ext>
                      </a:extLst>
                    </a:gridCol>
                    <a:gridCol w="341162">
                      <a:extLst>
                        <a:ext uri="{9D8B030D-6E8A-4147-A177-3AD203B41FA5}">
                          <a16:colId xmlns:a16="http://schemas.microsoft.com/office/drawing/2014/main" val="90280297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b="1" dirty="0">
                              <a:latin typeface="Candara" panose="020E0502030303020204" pitchFamily="34" charset="0"/>
                            </a:rPr>
                            <a:t>Maths score (</a:t>
                          </a:r>
                          <a14:m>
                            <m:oMath xmlns:m="http://schemas.openxmlformats.org/officeDocument/2006/math">
                              <m:r>
                                <a:rPr lang="en-GB" sz="105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r>
                            <a:rPr lang="en-GB" sz="1050" b="1" dirty="0">
                              <a:latin typeface="Candara" panose="020E0502030303020204" pitchFamily="34" charset="0"/>
                            </a:rPr>
                            <a:t>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13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18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15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8783906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b="1" dirty="0">
                              <a:latin typeface="Candara" panose="020E0502030303020204" pitchFamily="34" charset="0"/>
                            </a:rPr>
                            <a:t>Physics score (</a:t>
                          </a:r>
                          <a14:m>
                            <m:oMath xmlns:m="http://schemas.openxmlformats.org/officeDocument/2006/math">
                              <m:r>
                                <a:rPr lang="en-GB" sz="105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oMath>
                          </a14:m>
                          <a:r>
                            <a:rPr lang="en-GB" sz="1050" b="1" dirty="0">
                              <a:latin typeface="Candara" panose="020E0502030303020204" pitchFamily="34" charset="0"/>
                            </a:rPr>
                            <a:t>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13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14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526680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0" name="Table 20">
                <a:extLst>
                  <a:ext uri="{FF2B5EF4-FFF2-40B4-BE49-F238E27FC236}">
                    <a16:creationId xmlns:a16="http://schemas.microsoft.com/office/drawing/2014/main" id="{06BECC08-0391-41A2-AA4B-339BDBA0E71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39295322"/>
                  </p:ext>
                </p:extLst>
              </p:nvPr>
            </p:nvGraphicFramePr>
            <p:xfrm>
              <a:off x="237304" y="833561"/>
              <a:ext cx="4087356" cy="7823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12051">
                      <a:extLst>
                        <a:ext uri="{9D8B030D-6E8A-4147-A177-3AD203B41FA5}">
                          <a16:colId xmlns:a16="http://schemas.microsoft.com/office/drawing/2014/main" val="205599968"/>
                        </a:ext>
                      </a:extLst>
                    </a:gridCol>
                    <a:gridCol w="377504">
                      <a:extLst>
                        <a:ext uri="{9D8B030D-6E8A-4147-A177-3AD203B41FA5}">
                          <a16:colId xmlns:a16="http://schemas.microsoft.com/office/drawing/2014/main" val="1839168852"/>
                        </a:ext>
                      </a:extLst>
                    </a:gridCol>
                    <a:gridCol w="377505">
                      <a:extLst>
                        <a:ext uri="{9D8B030D-6E8A-4147-A177-3AD203B41FA5}">
                          <a16:colId xmlns:a16="http://schemas.microsoft.com/office/drawing/2014/main" val="2039154044"/>
                        </a:ext>
                      </a:extLst>
                    </a:gridCol>
                    <a:gridCol w="385893">
                      <a:extLst>
                        <a:ext uri="{9D8B030D-6E8A-4147-A177-3AD203B41FA5}">
                          <a16:colId xmlns:a16="http://schemas.microsoft.com/office/drawing/2014/main" val="3536852449"/>
                        </a:ext>
                      </a:extLst>
                    </a:gridCol>
                    <a:gridCol w="377505">
                      <a:extLst>
                        <a:ext uri="{9D8B030D-6E8A-4147-A177-3AD203B41FA5}">
                          <a16:colId xmlns:a16="http://schemas.microsoft.com/office/drawing/2014/main" val="182056878"/>
                        </a:ext>
                      </a:extLst>
                    </a:gridCol>
                    <a:gridCol w="369116">
                      <a:extLst>
                        <a:ext uri="{9D8B030D-6E8A-4147-A177-3AD203B41FA5}">
                          <a16:colId xmlns:a16="http://schemas.microsoft.com/office/drawing/2014/main" val="2619584435"/>
                        </a:ext>
                      </a:extLst>
                    </a:gridCol>
                    <a:gridCol w="385893">
                      <a:extLst>
                        <a:ext uri="{9D8B030D-6E8A-4147-A177-3AD203B41FA5}">
                          <a16:colId xmlns:a16="http://schemas.microsoft.com/office/drawing/2014/main" val="558799897"/>
                        </a:ext>
                      </a:extLst>
                    </a:gridCol>
                    <a:gridCol w="360727">
                      <a:extLst>
                        <a:ext uri="{9D8B030D-6E8A-4147-A177-3AD203B41FA5}">
                          <a16:colId xmlns:a16="http://schemas.microsoft.com/office/drawing/2014/main" val="2208993869"/>
                        </a:ext>
                      </a:extLst>
                    </a:gridCol>
                    <a:gridCol w="341162">
                      <a:extLst>
                        <a:ext uri="{9D8B030D-6E8A-4147-A177-3AD203B41FA5}">
                          <a16:colId xmlns:a16="http://schemas.microsoft.com/office/drawing/2014/main" val="90280297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546" t="-1613" r="-268306" b="-1193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296774" t="-1613" r="-691935" b="-1193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96774" t="-1613" r="-591935" b="-1193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488889" t="-1613" r="-482540" b="-1193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598387" t="-1613" r="-390323" b="-1193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709836" t="-1613" r="-296721" b="-1193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771875" t="-1613" r="-182813" b="-1193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945763" t="-1613" r="-98305" b="-1193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101786" t="-1613" r="-3571" b="-11935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87839067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546" t="-92647" r="-268306" b="-88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296774" t="-92647" r="-691935" b="-88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96774" t="-92647" r="-591935" b="-88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488889" t="-92647" r="-482540" b="-88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598387" t="-92647" r="-390323" b="-88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709836" t="-92647" r="-296721" b="-88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771875" t="-92647" r="-182813" b="-88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945763" t="-92647" r="-98305" b="-88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101786" t="-92647" r="-3571" b="-882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5266807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1" name="Table 20">
                <a:extLst>
                  <a:ext uri="{FF2B5EF4-FFF2-40B4-BE49-F238E27FC236}">
                    <a16:creationId xmlns:a16="http://schemas.microsoft.com/office/drawing/2014/main" id="{362E0C65-9443-4C9B-BD1E-09F0C19DF809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814322" y="827964"/>
              <a:ext cx="4087356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12051">
                      <a:extLst>
                        <a:ext uri="{9D8B030D-6E8A-4147-A177-3AD203B41FA5}">
                          <a16:colId xmlns:a16="http://schemas.microsoft.com/office/drawing/2014/main" val="205599968"/>
                        </a:ext>
                      </a:extLst>
                    </a:gridCol>
                    <a:gridCol w="377504">
                      <a:extLst>
                        <a:ext uri="{9D8B030D-6E8A-4147-A177-3AD203B41FA5}">
                          <a16:colId xmlns:a16="http://schemas.microsoft.com/office/drawing/2014/main" val="1839168852"/>
                        </a:ext>
                      </a:extLst>
                    </a:gridCol>
                    <a:gridCol w="377505">
                      <a:extLst>
                        <a:ext uri="{9D8B030D-6E8A-4147-A177-3AD203B41FA5}">
                          <a16:colId xmlns:a16="http://schemas.microsoft.com/office/drawing/2014/main" val="2039154044"/>
                        </a:ext>
                      </a:extLst>
                    </a:gridCol>
                    <a:gridCol w="385893">
                      <a:extLst>
                        <a:ext uri="{9D8B030D-6E8A-4147-A177-3AD203B41FA5}">
                          <a16:colId xmlns:a16="http://schemas.microsoft.com/office/drawing/2014/main" val="3536852449"/>
                        </a:ext>
                      </a:extLst>
                    </a:gridCol>
                    <a:gridCol w="377505">
                      <a:extLst>
                        <a:ext uri="{9D8B030D-6E8A-4147-A177-3AD203B41FA5}">
                          <a16:colId xmlns:a16="http://schemas.microsoft.com/office/drawing/2014/main" val="182056878"/>
                        </a:ext>
                      </a:extLst>
                    </a:gridCol>
                    <a:gridCol w="369116">
                      <a:extLst>
                        <a:ext uri="{9D8B030D-6E8A-4147-A177-3AD203B41FA5}">
                          <a16:colId xmlns:a16="http://schemas.microsoft.com/office/drawing/2014/main" val="2619584435"/>
                        </a:ext>
                      </a:extLst>
                    </a:gridCol>
                    <a:gridCol w="385893">
                      <a:extLst>
                        <a:ext uri="{9D8B030D-6E8A-4147-A177-3AD203B41FA5}">
                          <a16:colId xmlns:a16="http://schemas.microsoft.com/office/drawing/2014/main" val="558799897"/>
                        </a:ext>
                      </a:extLst>
                    </a:gridCol>
                    <a:gridCol w="360727">
                      <a:extLst>
                        <a:ext uri="{9D8B030D-6E8A-4147-A177-3AD203B41FA5}">
                          <a16:colId xmlns:a16="http://schemas.microsoft.com/office/drawing/2014/main" val="2208993869"/>
                        </a:ext>
                      </a:extLst>
                    </a:gridCol>
                    <a:gridCol w="341162">
                      <a:extLst>
                        <a:ext uri="{9D8B030D-6E8A-4147-A177-3AD203B41FA5}">
                          <a16:colId xmlns:a16="http://schemas.microsoft.com/office/drawing/2014/main" val="90280297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b="1" dirty="0">
                              <a:latin typeface="Candara" panose="020E0502030303020204" pitchFamily="34" charset="0"/>
                            </a:rPr>
                            <a:t>Age, years </a:t>
                          </a:r>
                          <a14:m>
                            <m:oMath xmlns:m="http://schemas.openxmlformats.org/officeDocument/2006/math">
                              <m:r>
                                <a:rPr lang="en-GB" sz="1050" b="1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sz="105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1050" b="1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GB" sz="1050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8783906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b="1" dirty="0">
                              <a:latin typeface="Candara" panose="020E0502030303020204" pitchFamily="34" charset="0"/>
                            </a:rPr>
                            <a:t>Cost,</a:t>
                          </a:r>
                          <a:r>
                            <a:rPr lang="en-GB" sz="1050" b="1" baseline="0" dirty="0">
                              <a:latin typeface="Candara" panose="020E050203030302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050" b="1" i="1" baseline="0" smtClean="0">
                                  <a:latin typeface="Cambria Math" panose="02040503050406030204" pitchFamily="18" charset="0"/>
                                </a:rPr>
                                <m:t>£</m:t>
                              </m:r>
                            </m:oMath>
                          </a14:m>
                          <a:r>
                            <a:rPr lang="en-GB" sz="1050" b="1" dirty="0">
                              <a:latin typeface="Candara" panose="020E0502030303020204" pitchFamily="34" charset="0"/>
                            </a:rPr>
                            <a:t> (</a:t>
                          </a:r>
                          <a14:m>
                            <m:oMath xmlns:m="http://schemas.openxmlformats.org/officeDocument/2006/math">
                              <m:r>
                                <a:rPr lang="en-GB" sz="105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oMath>
                          </a14:m>
                          <a:r>
                            <a:rPr lang="en-GB" sz="1050" b="1" dirty="0">
                              <a:latin typeface="Candara" panose="020E0502030303020204" pitchFamily="34" charset="0"/>
                            </a:rPr>
                            <a:t>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6000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3000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7500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5000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8000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1500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6000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050" b="0" i="1" smtClean="0">
                                    <a:latin typeface="Cambria Math" panose="02040503050406030204" pitchFamily="18" charset="0"/>
                                  </a:rPr>
                                  <m:t>4000</m:t>
                                </m:r>
                              </m:oMath>
                            </m:oMathPara>
                          </a14:m>
                          <a:endParaRPr lang="en-GB" sz="105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526680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1" name="Table 20">
                <a:extLst>
                  <a:ext uri="{FF2B5EF4-FFF2-40B4-BE49-F238E27FC236}">
                    <a16:creationId xmlns:a16="http://schemas.microsoft.com/office/drawing/2014/main" id="{362E0C65-9443-4C9B-BD1E-09F0C19DF80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51172363"/>
                  </p:ext>
                </p:extLst>
              </p:nvPr>
            </p:nvGraphicFramePr>
            <p:xfrm>
              <a:off x="4814322" y="827964"/>
              <a:ext cx="4087356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12051">
                      <a:extLst>
                        <a:ext uri="{9D8B030D-6E8A-4147-A177-3AD203B41FA5}">
                          <a16:colId xmlns:a16="http://schemas.microsoft.com/office/drawing/2014/main" val="205599968"/>
                        </a:ext>
                      </a:extLst>
                    </a:gridCol>
                    <a:gridCol w="377504">
                      <a:extLst>
                        <a:ext uri="{9D8B030D-6E8A-4147-A177-3AD203B41FA5}">
                          <a16:colId xmlns:a16="http://schemas.microsoft.com/office/drawing/2014/main" val="1839168852"/>
                        </a:ext>
                      </a:extLst>
                    </a:gridCol>
                    <a:gridCol w="377505">
                      <a:extLst>
                        <a:ext uri="{9D8B030D-6E8A-4147-A177-3AD203B41FA5}">
                          <a16:colId xmlns:a16="http://schemas.microsoft.com/office/drawing/2014/main" val="2039154044"/>
                        </a:ext>
                      </a:extLst>
                    </a:gridCol>
                    <a:gridCol w="385893">
                      <a:extLst>
                        <a:ext uri="{9D8B030D-6E8A-4147-A177-3AD203B41FA5}">
                          <a16:colId xmlns:a16="http://schemas.microsoft.com/office/drawing/2014/main" val="3536852449"/>
                        </a:ext>
                      </a:extLst>
                    </a:gridCol>
                    <a:gridCol w="377505">
                      <a:extLst>
                        <a:ext uri="{9D8B030D-6E8A-4147-A177-3AD203B41FA5}">
                          <a16:colId xmlns:a16="http://schemas.microsoft.com/office/drawing/2014/main" val="182056878"/>
                        </a:ext>
                      </a:extLst>
                    </a:gridCol>
                    <a:gridCol w="369116">
                      <a:extLst>
                        <a:ext uri="{9D8B030D-6E8A-4147-A177-3AD203B41FA5}">
                          <a16:colId xmlns:a16="http://schemas.microsoft.com/office/drawing/2014/main" val="2619584435"/>
                        </a:ext>
                      </a:extLst>
                    </a:gridCol>
                    <a:gridCol w="385893">
                      <a:extLst>
                        <a:ext uri="{9D8B030D-6E8A-4147-A177-3AD203B41FA5}">
                          <a16:colId xmlns:a16="http://schemas.microsoft.com/office/drawing/2014/main" val="558799897"/>
                        </a:ext>
                      </a:extLst>
                    </a:gridCol>
                    <a:gridCol w="360727">
                      <a:extLst>
                        <a:ext uri="{9D8B030D-6E8A-4147-A177-3AD203B41FA5}">
                          <a16:colId xmlns:a16="http://schemas.microsoft.com/office/drawing/2014/main" val="2208993869"/>
                        </a:ext>
                      </a:extLst>
                    </a:gridCol>
                    <a:gridCol w="341162">
                      <a:extLst>
                        <a:ext uri="{9D8B030D-6E8A-4147-A177-3AD203B41FA5}">
                          <a16:colId xmlns:a16="http://schemas.microsoft.com/office/drawing/2014/main" val="90280297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546" t="-1613" r="-268306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296774" t="-1613" r="-691935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396774" t="-1613" r="-591935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488889" t="-1613" r="-482540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598387" t="-1613" r="-390323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709836" t="-1613" r="-296721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771875" t="-1613" r="-182813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945763" t="-1613" r="-98305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1101786" t="-1613" r="-3571" b="-1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8783906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546" t="-103279" r="-268306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296774" t="-103279" r="-691935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396774" t="-103279" r="-591935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488889" t="-103279" r="-482540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598387" t="-103279" r="-390323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709836" t="-103279" r="-296721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771875" t="-103279" r="-182813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945763" t="-103279" r="-98305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1101786" t="-103279" r="-3571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5266807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165715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ndara" panose="020E0502030303020204" pitchFamily="34" charset="0"/>
              </a:rPr>
              <a:t>Use the scatter diagram to:</a:t>
            </a:r>
          </a:p>
          <a:p>
            <a:pPr marL="342900" indent="-342900">
              <a:buAutoNum type="alphaLcParenR"/>
            </a:pPr>
            <a:r>
              <a:rPr lang="en-GB" sz="1400" dirty="0">
                <a:latin typeface="Candara" panose="020E0502030303020204" pitchFamily="34" charset="0"/>
              </a:rPr>
              <a:t>Describe the correlation</a:t>
            </a:r>
          </a:p>
          <a:p>
            <a:pPr marL="342900" indent="-342900">
              <a:buAutoNum type="alphaLcParenR"/>
            </a:pPr>
            <a:r>
              <a:rPr lang="en-GB" sz="1400" dirty="0">
                <a:latin typeface="Candara" panose="020E0502030303020204" pitchFamily="34" charset="0"/>
              </a:rPr>
              <a:t>Interpret the correlation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ndara" panose="020E0502030303020204" pitchFamily="34" charset="0"/>
              </a:rPr>
              <a:t>Use the scatter diagram to:</a:t>
            </a:r>
          </a:p>
          <a:p>
            <a:pPr marL="342900" indent="-342900">
              <a:buAutoNum type="alphaLcParenR"/>
            </a:pPr>
            <a:r>
              <a:rPr lang="en-GB" sz="1400" dirty="0">
                <a:latin typeface="Candara" panose="020E0502030303020204" pitchFamily="34" charset="0"/>
              </a:rPr>
              <a:t>Describe the correlation</a:t>
            </a:r>
          </a:p>
          <a:p>
            <a:pPr marL="342900" indent="-342900">
              <a:buAutoNum type="alphaLcParenR"/>
            </a:pPr>
            <a:r>
              <a:rPr lang="en-GB" sz="1400" dirty="0">
                <a:latin typeface="Candara" panose="020E0502030303020204" pitchFamily="34" charset="0"/>
              </a:rPr>
              <a:t>Interpret the correlation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EC35FBC-606B-4D77-B5D0-2E8A3C86D695}"/>
              </a:ext>
            </a:extLst>
          </p:cNvPr>
          <p:cNvSpPr/>
          <p:nvPr/>
        </p:nvSpPr>
        <p:spPr>
          <a:xfrm>
            <a:off x="4577017" y="5064272"/>
            <a:ext cx="45720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  <a:latin typeface="Candara" panose="020E0502030303020204" pitchFamily="34" charset="0"/>
              </a:rPr>
              <a:t>a) Strong negative correlation </a:t>
            </a:r>
          </a:p>
          <a:p>
            <a:r>
              <a:rPr lang="en-GB" sz="1600" dirty="0">
                <a:solidFill>
                  <a:srgbClr val="FF0000"/>
                </a:solidFill>
                <a:latin typeface="Candara" panose="020E0502030303020204" pitchFamily="34" charset="0"/>
              </a:rPr>
              <a:t>b) As the age (of an object) increases, its cost decreases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9CCAE7C-A9D5-4F31-A2A4-01BD5F29F7C5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Questions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Corbettmaths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2"/>
              </a:rPr>
              <a:t>https://corbettmaths.com/</a:t>
            </a:r>
            <a:endParaRPr lang="en-US" sz="1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9C80428-EDDB-4357-91F6-61BCFD103A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4720" y="1196138"/>
            <a:ext cx="4381541" cy="386813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5D25B61-1B7F-4F28-9275-059001F17A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160" y="1204793"/>
            <a:ext cx="4083644" cy="364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545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ndara" panose="020E0502030303020204" pitchFamily="34" charset="0"/>
              </a:rPr>
              <a:t>A student was interested to see if there as a relationship between the value of a house and the speed of its internet connection.</a:t>
            </a:r>
          </a:p>
          <a:p>
            <a:r>
              <a:rPr lang="en-GB" sz="1400" dirty="0">
                <a:latin typeface="Candara" panose="020E0502030303020204" pitchFamily="34" charset="0"/>
              </a:rPr>
              <a:t>A scatter diagram was drawn with a weak negative correlation.</a:t>
            </a:r>
          </a:p>
          <a:p>
            <a:r>
              <a:rPr lang="en-GB" sz="1400" dirty="0">
                <a:latin typeface="Candara" panose="020E0502030303020204" pitchFamily="34" charset="0"/>
              </a:rPr>
              <a:t>He says his data supports the conclusion that a slower internet connection reduces the value of a house.</a:t>
            </a:r>
          </a:p>
          <a:p>
            <a:r>
              <a:rPr lang="en-GB" sz="1400" dirty="0">
                <a:latin typeface="Candara" panose="020E0502030303020204" pitchFamily="34" charset="0"/>
              </a:rPr>
              <a:t>Give one reason why his conclusion may not be valid.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ndara" panose="020E0502030303020204" pitchFamily="34" charset="0"/>
              </a:rPr>
              <a:t>A student was interested to see if there was a relationship between what people earn and the age which they left education or training. </a:t>
            </a:r>
          </a:p>
          <a:p>
            <a:r>
              <a:rPr lang="en-GB" sz="1400" dirty="0">
                <a:latin typeface="Candara" panose="020E0502030303020204" pitchFamily="34" charset="0"/>
              </a:rPr>
              <a:t>A scatter diagram was drawn with a weak negative correlation.</a:t>
            </a:r>
          </a:p>
          <a:p>
            <a:r>
              <a:rPr lang="en-GB" sz="1400" dirty="0">
                <a:latin typeface="Candara" panose="020E0502030303020204" pitchFamily="34" charset="0"/>
              </a:rPr>
              <a:t>She says her data supports the conclusion that more education causes people to earn a lower hourly rate of pay. </a:t>
            </a:r>
          </a:p>
          <a:p>
            <a:r>
              <a:rPr lang="en-GB" sz="1400" dirty="0">
                <a:latin typeface="Candara" panose="020E0502030303020204" pitchFamily="34" charset="0"/>
              </a:rPr>
              <a:t>Give one reason why her conclusion might not be valid.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EC35FBC-606B-4D77-B5D0-2E8A3C86D695}"/>
              </a:ext>
            </a:extLst>
          </p:cNvPr>
          <p:cNvSpPr/>
          <p:nvPr/>
        </p:nvSpPr>
        <p:spPr>
          <a:xfrm>
            <a:off x="4577017" y="2488799"/>
            <a:ext cx="457200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FF0000"/>
                </a:solidFill>
                <a:latin typeface="Candara" panose="020E0502030303020204" pitchFamily="34" charset="0"/>
              </a:rPr>
              <a:t>Respondents who left education later would have significantly less work experience than those who left education earlier. This could be the cause of the reduced income shown in her results.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FF0000"/>
                </a:solidFill>
                <a:latin typeface="Candara" panose="020E0502030303020204" pitchFamily="34" charset="0"/>
              </a:rPr>
              <a:t>Small opportunistic sample used</a:t>
            </a:r>
          </a:p>
        </p:txBody>
      </p:sp>
    </p:spTree>
    <p:extLst>
      <p:ext uri="{BB962C8B-B14F-4D97-AF65-F5344CB8AC3E}">
        <p14:creationId xmlns:p14="http://schemas.microsoft.com/office/powerpoint/2010/main" val="3913016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0401F2-C529-47D1-8FB5-62137EF551FA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A05C4DF-0A8E-4F79-80E2-D3FF0BA9A3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4EBBBB-EEB1-4FED-BBDF-B11A00D221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17015</TotalTime>
  <Words>323</Words>
  <Application>Microsoft Office PowerPoint</Application>
  <PresentationFormat>On-screen Show (4:3)</PresentationFormat>
  <Paragraphs>65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4.1) Correlation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596</cp:revision>
  <dcterms:created xsi:type="dcterms:W3CDTF">2020-05-18T02:11:06Z</dcterms:created>
  <dcterms:modified xsi:type="dcterms:W3CDTF">2021-09-04T15:16:37Z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