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97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7.png"/><Relationship Id="rId2" Type="http://schemas.openxmlformats.org/officeDocument/2006/relationships/hyperlink" Target="https://corbettmath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bettmaths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0.png"/><Relationship Id="rId7" Type="http://schemas.openxmlformats.org/officeDocument/2006/relationships/image" Target="../media/image246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12.xml"/><Relationship Id="rId11" Type="http://schemas.openxmlformats.org/officeDocument/2006/relationships/hyperlink" Target="https://www.drfrostmaths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orbettmaths.com/" TargetMode="External"/><Relationship Id="rId4" Type="http://schemas.openxmlformats.org/officeDocument/2006/relationships/image" Target="../media/image25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55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Correlation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555999"/>
              </p:ext>
            </p:extLst>
          </p:nvPr>
        </p:nvGraphicFramePr>
        <p:xfrm>
          <a:off x="-1" y="737040"/>
          <a:ext cx="914399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4.1) Correlation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4.2) Linear regression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4.1)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Plot a scatter diagram to represent this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Plot a scatter diagram to represent this data: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CAE7C-A9D5-4F31-A2A4-01BD5F29F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2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DD32DC-5245-421A-A874-8E6003C6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4" y="1639360"/>
            <a:ext cx="4230836" cy="3784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493A07-C634-41F2-B933-E88EBD07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453" y="1702838"/>
            <a:ext cx="4210225" cy="3582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C80428-EDDB-4357-91F6-61BCFD103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29" y="1702838"/>
            <a:ext cx="4381541" cy="3868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6BECC08-0391-41A2-AA4B-339BDBA0E71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7304" y="833561"/>
              <a:ext cx="4087356" cy="782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Maths score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Physics score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6BECC08-0391-41A2-AA4B-339BDBA0E7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295322"/>
                  </p:ext>
                </p:extLst>
              </p:nvPr>
            </p:nvGraphicFramePr>
            <p:xfrm>
              <a:off x="237304" y="833561"/>
              <a:ext cx="4087356" cy="782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46" t="-1613" r="-268306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6774" t="-1613" r="-69193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6774" t="-1613" r="-59193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8889" t="-1613" r="-482540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98387" t="-1613" r="-390323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9836" t="-1613" r="-296721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71875" t="-1613" r="-182813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5763" t="-1613" r="-9830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01786" t="-1613" r="-3571" b="-1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46" t="-92647" r="-268306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6774" t="-92647" r="-69193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6774" t="-92647" r="-59193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8889" t="-92647" r="-482540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98387" t="-92647" r="-390323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9836" t="-92647" r="-296721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71875" t="-92647" r="-182813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5763" t="-92647" r="-9830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01786" t="-92647" r="-3571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62E0C65-9443-4C9B-BD1E-09F0C19DF80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4322" y="827964"/>
              <a:ext cx="408735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Age, years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05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Cost,</a:t>
                          </a:r>
                          <a:r>
                            <a:rPr lang="en-GB" sz="1050" b="1" baseline="0" dirty="0">
                              <a:latin typeface="Candara" panose="020E0502030303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baseline="0" smtClean="0"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6000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3000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7500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5000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8000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1500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6000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4000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62E0C65-9443-4C9B-BD1E-09F0C19DF8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172363"/>
                  </p:ext>
                </p:extLst>
              </p:nvPr>
            </p:nvGraphicFramePr>
            <p:xfrm>
              <a:off x="4814322" y="827964"/>
              <a:ext cx="408735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46" t="-1613" r="-26830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6774" t="-1613" r="-69193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6774" t="-1613" r="-59193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1613" r="-48254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8387" t="-1613" r="-39032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9836" t="-1613" r="-29672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71875" t="-1613" r="-18281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45763" t="-1613" r="-9830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01786" t="-1613" r="-3571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46" t="-103279" r="-2683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6774" t="-103279" r="-6919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6774" t="-103279" r="-5919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103279" r="-4825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8387" t="-103279" r="-39032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9836" t="-103279" r="-29672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71875" t="-103279" r="-18281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45763" t="-103279" r="-983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01786" t="-103279" r="-357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10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Use the scatter diagram to: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Describe the correlation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Interpret the correlation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Use the scatter diagram to: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Describe the correlation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Interpret the correlation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C35FBC-606B-4D77-B5D0-2E8A3C86D695}"/>
              </a:ext>
            </a:extLst>
          </p:cNvPr>
          <p:cNvSpPr/>
          <p:nvPr/>
        </p:nvSpPr>
        <p:spPr>
          <a:xfrm>
            <a:off x="4577017" y="5064272"/>
            <a:ext cx="457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a) Strong negative correlation </a:t>
            </a:r>
          </a:p>
          <a:p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b) As the age (of an object) increases, its cost decreases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CAE7C-A9D5-4F31-A2A4-01BD5F29F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2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80428-EDDB-4357-91F6-61BCFD10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20" y="1196138"/>
            <a:ext cx="4381541" cy="3868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25B61-1B7F-4F28-9275-059001F1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0" y="1204793"/>
            <a:ext cx="4083644" cy="36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 student was interested to see if there as a relationship between the value of a house and the speed of its internet connection.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scatter diagram was drawn with a weak negative correlation.</a:t>
            </a:r>
          </a:p>
          <a:p>
            <a:r>
              <a:rPr lang="en-GB" sz="1400" dirty="0">
                <a:latin typeface="Candara" panose="020E0502030303020204" pitchFamily="34" charset="0"/>
              </a:rPr>
              <a:t>He says his data supports the conclusion that a slower internet connection reduces the value of a house.</a:t>
            </a:r>
          </a:p>
          <a:p>
            <a:r>
              <a:rPr lang="en-GB" sz="1400" dirty="0">
                <a:latin typeface="Candara" panose="020E0502030303020204" pitchFamily="34" charset="0"/>
              </a:rPr>
              <a:t>Give one reason why his conclusion may not be valid.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 student was interested to see if there was a relationship between what people earn and the age which they left education or training.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scatter diagram was drawn with a weak negative correlation.</a:t>
            </a:r>
          </a:p>
          <a:p>
            <a:r>
              <a:rPr lang="en-GB" sz="1400" dirty="0">
                <a:latin typeface="Candara" panose="020E0502030303020204" pitchFamily="34" charset="0"/>
              </a:rPr>
              <a:t>She says her data supports the conclusion that more education causes people to earn a lower hourly rate of pay.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Give one reason why her conclusion might not be valid.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C35FBC-606B-4D77-B5D0-2E8A3C86D695}"/>
              </a:ext>
            </a:extLst>
          </p:cNvPr>
          <p:cNvSpPr/>
          <p:nvPr/>
        </p:nvSpPr>
        <p:spPr>
          <a:xfrm>
            <a:off x="4577017" y="2488799"/>
            <a:ext cx="4572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Respondents who left education later would have significantly less work experience than those who left education earlier. This could be the cause of the reduced income shown in her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Small opportunistic sample used</a:t>
            </a:r>
          </a:p>
        </p:txBody>
      </p:sp>
    </p:spTree>
    <p:extLst>
      <p:ext uri="{BB962C8B-B14F-4D97-AF65-F5344CB8AC3E}">
        <p14:creationId xmlns:p14="http://schemas.microsoft.com/office/powerpoint/2010/main" val="41443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4.2) Linear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9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following data was plotted on a scatter diagram.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these 8 students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=0.54+0.96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the regression line on your diagram.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Give an interpretation of the value of the gradient.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Justify the use of a linear regression line in this instance.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4832092"/>
              </a:xfrm>
              <a:prstGeom prst="rect">
                <a:avLst/>
              </a:prstGeom>
              <a:blipFill>
                <a:blip r:embed="rId2"/>
                <a:stretch>
                  <a:fillRect l="-400" t="-253" b="-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From the large data set, the daily mean </a:t>
                </a:r>
                <a:r>
                  <a:rPr lang="en-GB" sz="1400" dirty="0" err="1">
                    <a:latin typeface="Candara" panose="020E0502030303020204" pitchFamily="34" charset="0"/>
                  </a:rPr>
                  <a:t>windspeed</a:t>
                </a:r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knots, and the daily maximum gust,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knots, were recorded for the first 15 days in May in Camborne in 2015.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data was plotted on a scatter diagram.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these 15 days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=7.23+1.82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the regression line on your diagram.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Give an interpretation of the value of the gradient.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Justify the use of a linear regression line in this instance.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832092"/>
              </a:xfrm>
              <a:prstGeom prst="rect">
                <a:avLst/>
              </a:prstGeom>
              <a:blipFill>
                <a:blip r:embed="rId3"/>
                <a:stretch>
                  <a:fillRect l="-533" t="-252" b="-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/>
              <p:nvPr/>
            </p:nvSpPr>
            <p:spPr>
              <a:xfrm>
                <a:off x="4577017" y="5289566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Drawn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. If the daily mean windspeed increases by 10 knots the daily maximum gust increases by approximately 18 knots.</a:t>
                </a:r>
              </a:p>
              <a:p>
                <a:pPr marL="228600" indent="-228600">
                  <a:buAutoNum type="alphaLcParenR" startAt="3"/>
                </a:pP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The correlation suggests that there is a linear relationship 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between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so a linear regression line is a suitable model.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5289566"/>
                <a:ext cx="4572001" cy="1200329"/>
              </a:xfrm>
              <a:prstGeom prst="rect">
                <a:avLst/>
              </a:prstGeom>
              <a:blipFill>
                <a:blip r:embed="rId4"/>
                <a:stretch>
                  <a:fillRect l="-133" t="-1015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AB3C99B-CED4-4BC4-9EFD-A20645538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01" y="1622905"/>
            <a:ext cx="2411761" cy="2151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0">
                <a:extLst>
                  <a:ext uri="{FF2B5EF4-FFF2-40B4-BE49-F238E27FC236}">
                    <a16:creationId xmlns:a16="http://schemas.microsoft.com/office/drawing/2014/main" id="{75CA3BFC-F18B-4FC5-B042-0C45794308B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7304" y="833561"/>
              <a:ext cx="4087356" cy="782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Maths score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Physics score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050" b="1" dirty="0">
                              <a:latin typeface="Candara" panose="020E0502030303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105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0">
                <a:extLst>
                  <a:ext uri="{FF2B5EF4-FFF2-40B4-BE49-F238E27FC236}">
                    <a16:creationId xmlns:a16="http://schemas.microsoft.com/office/drawing/2014/main" id="{75CA3BFC-F18B-4FC5-B042-0C45794308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877908"/>
                  </p:ext>
                </p:extLst>
              </p:nvPr>
            </p:nvGraphicFramePr>
            <p:xfrm>
              <a:off x="237304" y="833561"/>
              <a:ext cx="4087356" cy="782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2051">
                      <a:extLst>
                        <a:ext uri="{9D8B030D-6E8A-4147-A177-3AD203B41FA5}">
                          <a16:colId xmlns:a16="http://schemas.microsoft.com/office/drawing/2014/main" val="205599968"/>
                        </a:ext>
                      </a:extLst>
                    </a:gridCol>
                    <a:gridCol w="377504">
                      <a:extLst>
                        <a:ext uri="{9D8B030D-6E8A-4147-A177-3AD203B41FA5}">
                          <a16:colId xmlns:a16="http://schemas.microsoft.com/office/drawing/2014/main" val="1839168852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2039154044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3536852449"/>
                        </a:ext>
                      </a:extLst>
                    </a:gridCol>
                    <a:gridCol w="377505">
                      <a:extLst>
                        <a:ext uri="{9D8B030D-6E8A-4147-A177-3AD203B41FA5}">
                          <a16:colId xmlns:a16="http://schemas.microsoft.com/office/drawing/2014/main" val="182056878"/>
                        </a:ext>
                      </a:extLst>
                    </a:gridCol>
                    <a:gridCol w="369116">
                      <a:extLst>
                        <a:ext uri="{9D8B030D-6E8A-4147-A177-3AD203B41FA5}">
                          <a16:colId xmlns:a16="http://schemas.microsoft.com/office/drawing/2014/main" val="2619584435"/>
                        </a:ext>
                      </a:extLst>
                    </a:gridCol>
                    <a:gridCol w="385893">
                      <a:extLst>
                        <a:ext uri="{9D8B030D-6E8A-4147-A177-3AD203B41FA5}">
                          <a16:colId xmlns:a16="http://schemas.microsoft.com/office/drawing/2014/main" val="558799897"/>
                        </a:ext>
                      </a:extLst>
                    </a:gridCol>
                    <a:gridCol w="360727">
                      <a:extLst>
                        <a:ext uri="{9D8B030D-6E8A-4147-A177-3AD203B41FA5}">
                          <a16:colId xmlns:a16="http://schemas.microsoft.com/office/drawing/2014/main" val="2208993869"/>
                        </a:ext>
                      </a:extLst>
                    </a:gridCol>
                    <a:gridCol w="341162">
                      <a:extLst>
                        <a:ext uri="{9D8B030D-6E8A-4147-A177-3AD203B41FA5}">
                          <a16:colId xmlns:a16="http://schemas.microsoft.com/office/drawing/2014/main" val="902802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46" t="-1613" r="-268306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6774" t="-1613" r="-69193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6774" t="-1613" r="-59193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1613" r="-482540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8387" t="-1613" r="-390323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9836" t="-1613" r="-296721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71875" t="-1613" r="-182813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45763" t="-1613" r="-98305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01786" t="-1613" r="-3571" b="-1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783906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46" t="-92647" r="-268306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6774" t="-92647" r="-69193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6774" t="-92647" r="-59193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92647" r="-482540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8387" t="-92647" r="-390323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9836" t="-92647" r="-296721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71875" t="-92647" r="-182813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45763" t="-92647" r="-9830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01786" t="-92647" r="-3571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6680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0EA87D8-A7DF-4622-B945-A6364703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7336" y="1221906"/>
            <a:ext cx="4283514" cy="598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A09E45-593D-4CDF-94B3-34488F39F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154" y="2119273"/>
            <a:ext cx="2161878" cy="1732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92B259-DEC2-47DE-91D7-E20C0D0421BC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10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11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test score,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time spent revising,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hours, for a random sample of eight new students are recorded.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scatter graph shows the results.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=27.9+6.25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regression equation is used to estimate the test score of a student who revised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5.5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hours and a student who revised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15.5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hours.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Comment on the reliability of these estimates.</a:t>
                </a: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teacher wants to estimate the time spent revising for a student who achieved a test score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35%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Explain why the regression equation given above is not suitable for this estimate.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047536"/>
              </a:xfrm>
              <a:prstGeom prst="rect">
                <a:avLst/>
              </a:prstGeom>
              <a:blipFill>
                <a:blip r:embed="rId2"/>
                <a:stretch>
                  <a:fillRect l="-400" t="-242" r="-933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head circumference,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cm, and gestation period,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weeks, for a random sample of eight new born babies at a clinic are recorded.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scatter graph shows the results.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=8.91+0.624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regression equation is used to estimate the head circumference of a baby born at 39 weeks and a baby born at 30 weeks.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Comment on the reliability of these estimates.</a:t>
                </a: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nurse wants to estimate the gestation period for a baby born with a head circumference of 31.6cm.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Explain why the regression equation given above is not suitable for this estimate.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047536"/>
              </a:xfrm>
              <a:prstGeom prst="rect">
                <a:avLst/>
              </a:prstGeom>
              <a:blipFill>
                <a:blip r:embed="rId3"/>
                <a:stretch>
                  <a:fillRect l="-533" t="-242" r="-933" b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/>
              <p:nvPr/>
            </p:nvSpPr>
            <p:spPr>
              <a:xfrm>
                <a:off x="4582033" y="3505944"/>
                <a:ext cx="4572001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prediction for 39 weeks is within the range of the data (interpolation) so is more likely to be correct.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prediction for 30 weeks is outside the range of the data (extrapolation) so is less likely to be accurate.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independent variable in this model is the gestation period,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. You should not use this model to predict a value of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for a given value of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3505944"/>
                <a:ext cx="4572001" cy="2893100"/>
              </a:xfrm>
              <a:prstGeom prst="rect">
                <a:avLst/>
              </a:prstGeom>
              <a:blipFill>
                <a:blip r:embed="rId4"/>
                <a:stretch>
                  <a:fillRect l="-400" t="-421" r="-667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83FBB9-B85A-4423-8C2E-3B103412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979" y="975203"/>
            <a:ext cx="1360885" cy="118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48BA9-5357-43A3-A0F8-FBE7101EE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426" y="975203"/>
            <a:ext cx="1361998" cy="1167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989423-2398-4103-88EF-28933EF7BB46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EBBBB-EEB1-4FED-BBDF-B11A00D2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5C4DF-0A8E-4F79-80E2-D3FF0BA9A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401F2-C529-47D1-8FB5-62137EF551FA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17015</TotalTime>
  <Words>933</Words>
  <Application>Microsoft Office PowerPoint</Application>
  <PresentationFormat>On-screen Show (4:3)</PresentationFormat>
  <Paragraphs>179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Candara</vt:lpstr>
      <vt:lpstr>Office Theme</vt:lpstr>
      <vt:lpstr>4) Correlation</vt:lpstr>
      <vt:lpstr>4.1) Correlation</vt:lpstr>
      <vt:lpstr>PowerPoint Presentation</vt:lpstr>
      <vt:lpstr>PowerPoint Presentation</vt:lpstr>
      <vt:lpstr>PowerPoint Presentation</vt:lpstr>
      <vt:lpstr>4.2) Linear regression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595</cp:revision>
  <dcterms:created xsi:type="dcterms:W3CDTF">2020-05-18T02:11:06Z</dcterms:created>
  <dcterms:modified xsi:type="dcterms:W3CDTF">2021-09-04T10:56:54Z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