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9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3.xml"/><Relationship Id="rId5" Type="http://schemas.openxmlformats.org/officeDocument/2006/relationships/slide" Target="slide20.xml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3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7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37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8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6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37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8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6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38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4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8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38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9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8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39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3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5.png"/><Relationship Id="rId2" Type="http://schemas.openxmlformats.org/officeDocument/2006/relationships/image" Target="../media/image3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8.png"/><Relationship Id="rId2" Type="http://schemas.openxmlformats.org/officeDocument/2006/relationships/image" Target="../media/image3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1.png"/><Relationship Id="rId2" Type="http://schemas.openxmlformats.org/officeDocument/2006/relationships/image" Target="../media/image4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4.png"/><Relationship Id="rId2" Type="http://schemas.openxmlformats.org/officeDocument/2006/relationships/image" Target="../media/image4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7.png"/><Relationship Id="rId2" Type="http://schemas.openxmlformats.org/officeDocument/2006/relationships/image" Target="../media/image4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0.png"/><Relationship Id="rId2" Type="http://schemas.openxmlformats.org/officeDocument/2006/relationships/image" Target="../media/image4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3.png"/><Relationship Id="rId2" Type="http://schemas.openxmlformats.org/officeDocument/2006/relationships/image" Target="../media/image4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6.png"/><Relationship Id="rId2" Type="http://schemas.openxmlformats.org/officeDocument/2006/relationships/image" Target="../media/image4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37.png"/><Relationship Id="rId7" Type="http://schemas.openxmlformats.org/officeDocument/2006/relationships/image" Target="../media/image3.png"/><Relationship Id="rId2" Type="http://schemas.openxmlformats.org/officeDocument/2006/relationships/image" Target="../media/image33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40.png"/><Relationship Id="rId9" Type="http://schemas.openxmlformats.org/officeDocument/2006/relationships/hyperlink" Target="https://www.drfrostmaths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7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3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5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7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3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5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8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5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35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3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6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36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8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6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3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4) Moments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038603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4.1) Moments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4.2) Resultant moments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4.3) Equilibrium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4.4) Centres of mass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143608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4.5) Tilting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0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89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resultant moment acting about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 l="-1067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 l="-1200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6063" y="2955932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40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=392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clockwise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063" y="2955932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9B8E556D-B4D1-4921-8D40-E4D2C9E9A5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9930" y="887302"/>
            <a:ext cx="4298505" cy="15119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5C75B63-3097-49E7-BA8C-C636B2CFD7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6496" y="915372"/>
            <a:ext cx="4035779" cy="142244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77E459C-1D24-48F3-8B7F-41229A028CB2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9039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rod is light. Calculate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rod is light. Calculate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82170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clockwise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821708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40C5DFF7-A7BD-4A6D-B408-AC21A103A4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06223" y="1200464"/>
            <a:ext cx="4315813" cy="15247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EED9250-1332-4424-AC99-8C8E6410D3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8409" y="1300245"/>
            <a:ext cx="4229368" cy="142929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1DF7CFF-120D-410A-A665-C59AB9729E3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2744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rod is light. Calculate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rod is light. Calculate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24433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6.02 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anticlockwise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4433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BEE68288-04B2-4FAA-8CEF-BF703EBF91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8198" y="1122065"/>
            <a:ext cx="4110606" cy="19932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A783A86-887D-427D-9CF7-0D5BBDB8EA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196" y="1251078"/>
            <a:ext cx="4138283" cy="199325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7DBBCF-D7E2-451B-BD36-33FFFB3E2FE5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8266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rod is light. Calculate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forces act on a lamina. Calculate the resultant moment about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24433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5.31 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clockwise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4433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193759F9-8A7A-4896-9768-8398D1AA4C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6564" y="1103805"/>
            <a:ext cx="2294863" cy="204228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C58FFF9-AB97-429C-B397-7790A8A203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4563" y="1095488"/>
            <a:ext cx="2294864" cy="186329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AEA0195-6CBD-4B9B-ACEC-67C7B81115D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3069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set of forces act on a light rod.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resultant moment of P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26 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clockwise.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set of forces act on a light rod.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resultant moment of P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clockwise.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66983" y="357822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57822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E952D1EB-3360-4BD2-9EE1-9F771582BC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5780" y="1389734"/>
            <a:ext cx="4171998" cy="218849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F5BABAC-F0C4-4164-8B6E-3A4E7FBAAF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6935" y="1384152"/>
            <a:ext cx="4091285" cy="213483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517D944-882C-4BFE-8A81-EA1C4D5B777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78904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4.3) Equilibrium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456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Person A and Person B are on opposite ends of a uniform seesaw of mass 30kg.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weighs 60kg and is 5m from the pivot.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B is 4m from the pivot.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seesaw remains horizontal. Determine:</a:t>
            </a:r>
          </a:p>
          <a:p>
            <a:endParaRPr lang="en-GB" sz="800" dirty="0">
              <a:latin typeface="Candara" panose="020E0502030303020204" pitchFamily="34" charset="0"/>
            </a:endParaRPr>
          </a:p>
          <a:p>
            <a:r>
              <a:rPr lang="en-GB" sz="1600" dirty="0">
                <a:latin typeface="Candara" panose="020E0502030303020204" pitchFamily="34" charset="0"/>
              </a:rPr>
              <a:t>a) The reaction force at the pivot of the seesaw</a:t>
            </a:r>
          </a:p>
          <a:p>
            <a:r>
              <a:rPr lang="en-GB" sz="1600" dirty="0">
                <a:latin typeface="Candara" panose="020E0502030303020204" pitchFamily="34" charset="0"/>
              </a:rPr>
              <a:t>b) The mass of 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Person A and Person B are on opposite ends of a uniform seesaw of mass 20kg.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weighs 70kg and is 10m from the pivot.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B is 8m from the pivot.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seesaw remains horizontal. Determine:</a:t>
            </a:r>
          </a:p>
          <a:p>
            <a:endParaRPr lang="en-GB" sz="800" dirty="0">
              <a:latin typeface="Candara" panose="020E0502030303020204" pitchFamily="34" charset="0"/>
            </a:endParaRPr>
          </a:p>
          <a:p>
            <a:r>
              <a:rPr lang="en-GB" sz="1600" dirty="0">
                <a:latin typeface="Candara" panose="020E0502030303020204" pitchFamily="34" charset="0"/>
              </a:rPr>
              <a:t>a) The reaction force at the pivot of the seesaw</a:t>
            </a:r>
          </a:p>
          <a:p>
            <a:r>
              <a:rPr lang="en-GB" sz="1600" dirty="0">
                <a:latin typeface="Candara" panose="020E0502030303020204" pitchFamily="34" charset="0"/>
              </a:rPr>
              <a:t>b) The mass of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627299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1764 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627299"/>
                <a:ext cx="4572001" cy="646331"/>
              </a:xfrm>
              <a:prstGeom prst="rect">
                <a:avLst/>
              </a:prstGeom>
              <a:blipFill>
                <a:blip r:embed="rId2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338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beam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mass 20 kg and length 10m, rests horizontally on supports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When a man of mass 60kg stands on the beam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magnitude of the reaction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three times the magnitude of the reaction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By modelling the beam as a rod and the man as a particle, find the distance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𝐴𝐸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r="-1200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beam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mass 40 kg and length 5m, rests horizontally on supports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𝐷𝐵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When a man of mass 80kg stands on the beam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magnitude of the reaction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twice the magnitude of the reaction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By modelling the beam as a rod and the man as a particle, find the distance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𝐴𝐸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62729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3.25 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62729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45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rod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has length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rod is in equilibrium in a horizontal position, resting on two smooth supports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metres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metres.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the magnitude of the reaction on the rod at D is three times the magnitude of the reaction on the rod at C, 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r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rod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has length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rod is in equilibrium in a horizontal position, resting on two smooth supports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metres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metres.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the magnitude of the reaction on the rod at D is twice the magnitude of the reaction on the rod at C, 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r="-933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34384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4384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232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ladder,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is leaning against a smooth vertical wall on rough horizontal ground at an angle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the horizontal. The ladder has length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is held in equilibrium by a frictional force of magnitude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acting horizontally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which is the end of the ladder on the ground.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mass of the ladder.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10" b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ladder,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is leaning against a smooth vertical wall on rough horizontal ground at an angle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the horizontal. The ladder has length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is held in equilibrium by a frictional force of magnitude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acting horizontally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which is the end of the ladder on the ground.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mass of the ladder.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34384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28.3 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4384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227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4.1) Moments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9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4.4) Centres of mass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47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Sam and Tamsin are sitting on a non-uniform plan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mass 45kg and length 2m.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plank is pivoted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midpoint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centre of mass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0.8. Sam has mass 70 kg.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Tamsin has mass 50 kg and sits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Where must Sam sit for the plank  to be horizontal?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10" r="-533" b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Sam and Tamsin are sitting on a non-uniform plan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mass 25kg and length 4m.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plank is pivoted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midpoint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centre of mass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1.8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Sam has mass 35 kg.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Tamsin has mass 25 kg and sits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Where must Sam sit for the plank  to be horizontal?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r="-533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34384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3.57 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from end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4384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174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non-uniform rod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long and has weight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It is in a horizontal position resting on supports at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=0.5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𝐴𝐷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magnitude of the reaction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four times the magnitude of the reaction at 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distance of the centre of mass of the rod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non-uniform rod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long and has weight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It is in a horizontal position resting on supports at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𝐴𝐷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=2.5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magnitude of the reaction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three times the magnitude of the reaction at 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distance of the centre of mass of the rod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34384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1.38 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4384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587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4.5) Tilting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381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beam </a:t>
                </a:r>
                <a:r>
                  <a:rPr lang="en-GB" sz="1600" dirty="0" err="1">
                    <a:latin typeface="Candara" panose="020E0502030303020204" pitchFamily="34" charset="0"/>
                  </a:rPr>
                  <a:t>beam</a:t>
                </a: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mass 54kg and length 8m, rests horizontally on supports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When an object is placed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beam is on the point of tilting about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Determine the mass of the object.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beam </a:t>
                </a:r>
                <a:r>
                  <a:rPr lang="en-GB" sz="1600" dirty="0" err="1">
                    <a:latin typeface="Candara" panose="020E0502030303020204" pitchFamily="34" charset="0"/>
                  </a:rPr>
                  <a:t>beam</a:t>
                </a: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mass 45kg and length 16m, rests horizontally on supports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When an object is placed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beam is on the point of tilting about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Determine the mass of the object.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02713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27 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02713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812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non-uniform rod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length 5 m and weight 80 N, is suspended from a pair of light cables attached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𝐵𝐷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When a weight of 50 N is hung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rod is on the point of rotating.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distance of the centre of mass of the rod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r="-1200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non-uniform rod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length 10 m and weight 40 N, is suspended from a pair of light cables attached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𝐵𝐷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When a weight of 25 N is hung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rod is on the point of rotating.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distance of the centre of mass of the rod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8" r="-667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218232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4.875 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218232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605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beam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has length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beam rests horizontally in equilibrium on two smooth supports at the points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=4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𝑄𝐵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an adult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stands on the beam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beam remains in equilibrium and is on the point of tilting about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the same child stands on the beam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beam remains in equilibrium and is on the point of tilting about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child is modelled as a particle and the beam is modelled as a non-uniform rod.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mass of the beam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distance of the centre of mass of the beam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108543"/>
              </a:xfrm>
              <a:prstGeom prst="rect">
                <a:avLst/>
              </a:prstGeom>
              <a:blipFill>
                <a:blip r:embed="rId2"/>
                <a:stretch>
                  <a:fillRect l="-400" t="-393" r="-1067" b="-1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beam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has length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beam rests horizontally in equilibrium on two smooth supports at the points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𝑄𝐵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a child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50 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stands on the beam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beam remains in equilibrium and is on the point of tilting about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the same child stands on the beam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beam remains in equilibrium and is on the point of tilting about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child is modelled as a particle and the beam is modelled as a non-uniform rod.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mass of the beam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distance of the centre of mass of the beam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108543"/>
              </a:xfrm>
              <a:prstGeom prst="rect">
                <a:avLst/>
              </a:prstGeom>
              <a:blipFill>
                <a:blip r:embed="rId3"/>
                <a:stretch>
                  <a:fillRect l="-533" t="-392" r="-933" b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3501576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3501576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517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moment of the force about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r="-40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moment of the force about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r="-2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629356"/>
                <a:ext cx="4572001" cy="3416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200 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clockwise</a:t>
                </a: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629356"/>
                <a:ext cx="4572001" cy="3416320"/>
              </a:xfrm>
              <a:prstGeom prst="rect">
                <a:avLst/>
              </a:prstGeom>
              <a:blipFill>
                <a:blip r:embed="rId4"/>
                <a:stretch>
                  <a:fillRect t="-8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C3D72713-CD7B-452E-A228-656111773D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37389" y="914400"/>
            <a:ext cx="1621760" cy="143518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C02E02F-633E-4541-9962-939FE43D7F9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5025" y="3606834"/>
            <a:ext cx="1201177" cy="165252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E201567-CA99-4AB6-B269-4AEEBC9132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21056" y="914400"/>
            <a:ext cx="1548647" cy="119405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96E40BA-8A95-485F-8554-F566FFC82A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28800" y="3914112"/>
            <a:ext cx="1140903" cy="105792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23130CE-8C72-4E49-B34A-924FED73F63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9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68540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moment of the force about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r="-40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moment of the force about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r="-2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8694" y="275095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𝑁𝑚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694" y="275095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6AF93881-3289-4A0C-8CD7-FEADCA02F5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1020" y="943615"/>
            <a:ext cx="2162631" cy="177750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F8F4039-8F10-48F1-A0E0-1C19BECE89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0350" y="846746"/>
            <a:ext cx="1971412" cy="190420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3FA52B3-4EE1-4A0C-9C69-8BE9EA97918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1655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moment of the force about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r="-40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moment of the force about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r="-2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8694" y="275095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33.6 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 clockwise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694" y="275095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E67746C-F2A2-4530-802B-5C18F4AECD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2889" y="914401"/>
            <a:ext cx="1748425" cy="17071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19EA1F2-C47B-4980-8279-EF874459C5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93947" y="904720"/>
            <a:ext cx="1941372" cy="172129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491E14F-98D7-4B64-93D9-F52CFD692F0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19095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forces act on a lamina. Find the moment of each of the forces about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r="-80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forces act on a lamina. Find the moment of each of the forces about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r="-6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8694" y="2750951"/>
                <a:ext cx="4572001" cy="8253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Moment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of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5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force</m:t>
                      </m:r>
                      <m:r>
                        <m:rPr>
                          <m:nor/>
                        </m:rPr>
                        <a:rPr lang="en-GB" sz="1600" b="0" i="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10 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Nm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clockwise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Moment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of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8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force</m:t>
                      </m:r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12.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Nm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anticlockwise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(3 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sf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694" y="2750951"/>
                <a:ext cx="4572001" cy="825354"/>
              </a:xfrm>
              <a:prstGeom prst="rect">
                <a:avLst/>
              </a:prstGeom>
              <a:blipFill>
                <a:blip r:embed="rId4"/>
                <a:stretch>
                  <a:fillRect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62B48279-0AAB-45D5-AFAA-0B930E0E64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3628" y="1103805"/>
            <a:ext cx="3124636" cy="173379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7F95011-DBAE-4E1D-90DB-04AF1E5F49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0957" y="1160932"/>
            <a:ext cx="2180051" cy="188240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CB6BAE1-BCB4-41A5-846F-04898BEC8DAC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96527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4.2) Resultant moments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0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resultant moment acting about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r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r="-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6063" y="2955932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anticlockwise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063" y="2955932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73F37615-5DFE-4373-B1BB-A2B3352A7C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5768" y="921312"/>
            <a:ext cx="2232595" cy="176711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31F00E5-D636-4CCB-9DF2-3520B49310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3956" y="1034316"/>
            <a:ext cx="2464278" cy="154110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C0E0482-DBE1-4ACF-8F52-78025396D862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7278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rod is light. Calculate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rod is light. Calculate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42900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clockwise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42900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>
            <a:extLst>
              <a:ext uri="{FF2B5EF4-FFF2-40B4-BE49-F238E27FC236}">
                <a16:creationId xmlns:a16="http://schemas.microsoft.com/office/drawing/2014/main" id="{405CCB82-72E0-476C-8E25-5818B3AC18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7894" y="1274236"/>
            <a:ext cx="4080211" cy="20611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F1C1823-4AA8-4144-BE8C-311D8A2C92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4047" y="1389734"/>
            <a:ext cx="3513872" cy="183014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439F4AC-F5C4-424C-9208-53083E4FF55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0142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purl.org/dc/elements/1.1/"/>
    <ds:schemaRef ds:uri="http://schemas.microsoft.com/office/2006/metadata/properties"/>
    <ds:schemaRef ds:uri="00eee050-7eda-4a68-8825-514e694f5f09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17563</TotalTime>
  <Words>2008</Words>
  <Application>Microsoft Office PowerPoint</Application>
  <PresentationFormat>On-screen Show (4:3)</PresentationFormat>
  <Paragraphs>196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Cambria Math</vt:lpstr>
      <vt:lpstr>Candara</vt:lpstr>
      <vt:lpstr>Office Theme</vt:lpstr>
      <vt:lpstr>4) Moments</vt:lpstr>
      <vt:lpstr>4.1) Moments</vt:lpstr>
      <vt:lpstr>PowerPoint Presentation</vt:lpstr>
      <vt:lpstr>PowerPoint Presentation</vt:lpstr>
      <vt:lpstr>PowerPoint Presentation</vt:lpstr>
      <vt:lpstr>PowerPoint Presentation</vt:lpstr>
      <vt:lpstr>4.2) Resultant moments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4.3) Equilibrium</vt:lpstr>
      <vt:lpstr>PowerPoint Presentation</vt:lpstr>
      <vt:lpstr>PowerPoint Presentation</vt:lpstr>
      <vt:lpstr>PowerPoint Presentation</vt:lpstr>
      <vt:lpstr>PowerPoint Presentation</vt:lpstr>
      <vt:lpstr>4.4) Centres of mass</vt:lpstr>
      <vt:lpstr>PowerPoint Presentation</vt:lpstr>
      <vt:lpstr>PowerPoint Presentation</vt:lpstr>
      <vt:lpstr>4.5) Tilting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552</cp:revision>
  <dcterms:created xsi:type="dcterms:W3CDTF">2020-05-18T02:11:06Z</dcterms:created>
  <dcterms:modified xsi:type="dcterms:W3CDTF">2021-09-04T11:24:06Z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