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4"/>
  </p:notesMasterIdLst>
  <p:handoutMasterIdLst>
    <p:handoutMasterId r:id="rId7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16.xml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8.xml"/><Relationship Id="rId5" Type="http://schemas.openxmlformats.org/officeDocument/2006/relationships/slide" Target="slide32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2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0.png"/><Relationship Id="rId2" Type="http://schemas.openxmlformats.org/officeDocument/2006/relationships/image" Target="../media/image30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1.png"/><Relationship Id="rId2" Type="http://schemas.openxmlformats.org/officeDocument/2006/relationships/image" Target="../media/image307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2" Type="http://schemas.openxmlformats.org/officeDocument/2006/relationships/image" Target="../media/image31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1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18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1.png"/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0.png"/><Relationship Id="rId2" Type="http://schemas.openxmlformats.org/officeDocument/2006/relationships/image" Target="../media/image32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0.png"/><Relationship Id="rId2" Type="http://schemas.openxmlformats.org/officeDocument/2006/relationships/image" Target="../media/image3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png"/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png"/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png"/><Relationship Id="rId2" Type="http://schemas.openxmlformats.org/officeDocument/2006/relationships/image" Target="../media/image4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hyperlink" Target="https://www.desmos.com/" TargetMode="External"/><Relationship Id="rId2" Type="http://schemas.openxmlformats.org/officeDocument/2006/relationships/image" Target="../media/image38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39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hyperlink" Target="https://www.desmos.com/" TargetMode="External"/><Relationship Id="rId2" Type="http://schemas.openxmlformats.org/officeDocument/2006/relationships/image" Target="../media/image38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3.png"/><Relationship Id="rId2" Type="http://schemas.openxmlformats.org/officeDocument/2006/relationships/image" Target="../media/image120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png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7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png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4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4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8.png"/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4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6.png"/><Relationship Id="rId2" Type="http://schemas.openxmlformats.org/officeDocument/2006/relationships/image" Target="../media/image4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14.png"/><Relationship Id="rId2" Type="http://schemas.openxmlformats.org/officeDocument/2006/relationships/image" Target="../media/image123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4.png"/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png"/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7.png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image" Target="../media/image25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.png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png"/><Relationship Id="rId2" Type="http://schemas.openxmlformats.org/officeDocument/2006/relationships/image" Target="../media/image4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5.png"/><Relationship Id="rId2" Type="http://schemas.openxmlformats.org/officeDocument/2006/relationships/image" Target="../media/image49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.png"/><Relationship Id="rId2" Type="http://schemas.openxmlformats.org/officeDocument/2006/relationships/image" Target="../media/image49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2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5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8.png"/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0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4.png"/><Relationship Id="rId5" Type="http://schemas.openxmlformats.org/officeDocument/2006/relationships/image" Target="../media/image883.png"/><Relationship Id="rId4" Type="http://schemas.openxmlformats.org/officeDocument/2006/relationships/image" Target="../media/image88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7.png"/><Relationship Id="rId5" Type="http://schemas.openxmlformats.org/officeDocument/2006/relationships/image" Target="../media/image886.png"/><Relationship Id="rId4" Type="http://schemas.openxmlformats.org/officeDocument/2006/relationships/image" Target="../media/image88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2.png"/><Relationship Id="rId5" Type="http://schemas.openxmlformats.org/officeDocument/2006/relationships/image" Target="../media/image889.png"/><Relationship Id="rId4" Type="http://schemas.openxmlformats.org/officeDocument/2006/relationships/image" Target="../media/image88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5.png"/><Relationship Id="rId5" Type="http://schemas.openxmlformats.org/officeDocument/2006/relationships/image" Target="../media/image894.png"/><Relationship Id="rId4" Type="http://schemas.openxmlformats.org/officeDocument/2006/relationships/image" Target="../media/image893.png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7.png"/><Relationship Id="rId5" Type="http://schemas.openxmlformats.org/officeDocument/2006/relationships/image" Target="../media/image89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2.png"/><Relationship Id="rId5" Type="http://schemas.openxmlformats.org/officeDocument/2006/relationships/image" Target="../media/image901.png"/><Relationship Id="rId4" Type="http://schemas.openxmlformats.org/officeDocument/2006/relationships/image" Target="../media/image89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5.png"/><Relationship Id="rId5" Type="http://schemas.openxmlformats.org/officeDocument/2006/relationships/image" Target="../media/image904.png"/><Relationship Id="rId4" Type="http://schemas.openxmlformats.org/officeDocument/2006/relationships/image" Target="../media/image90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7.png"/><Relationship Id="rId2" Type="http://schemas.openxmlformats.org/officeDocument/2006/relationships/image" Target="../media/image9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4.png"/><Relationship Id="rId2" Type="http://schemas.openxmlformats.org/officeDocument/2006/relationships/image" Target="../media/image9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7.png"/><Relationship Id="rId2" Type="http://schemas.openxmlformats.org/officeDocument/2006/relationships/image" Target="../media/image9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0.png"/><Relationship Id="rId2" Type="http://schemas.openxmlformats.org/officeDocument/2006/relationships/image" Target="../media/image26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0.png"/><Relationship Id="rId2" Type="http://schemas.openxmlformats.org/officeDocument/2006/relationships/image" Target="../media/image28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0.png"/><Relationship Id="rId2" Type="http://schemas.openxmlformats.org/officeDocument/2006/relationships/image" Target="../media/image29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Graphs and transformations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42040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4.1) Cubic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4.2) Quartic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4.3) Reciprocal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4.5) Translating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4.6) Stretching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4.7) Transforming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47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FFDD9E2-9389-4EEF-8878-CA89ECE0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018" y="1476462"/>
            <a:ext cx="4271963" cy="42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−1)(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+2)(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6604F02-2D78-4C9E-B9A0-C399BF92A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58" y="1473256"/>
            <a:ext cx="3879791" cy="39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graphs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graphs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000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9F8A0EB-25AE-4D7E-BF4B-3EA8FF197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907" y="1312908"/>
            <a:ext cx="1875745" cy="1915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F03A47-EEE9-4F2F-8DD1-DDC51B764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084" y="3877985"/>
            <a:ext cx="1779568" cy="26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shown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shown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816842-1E66-4D32-A899-E92801029093}"/>
                  </a:ext>
                </a:extLst>
              </p:cNvPr>
              <p:cNvSpPr/>
              <p:nvPr/>
            </p:nvSpPr>
            <p:spPr>
              <a:xfrm>
                <a:off x="4571999" y="508398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816842-1E66-4D32-A899-E92801029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083986"/>
                <a:ext cx="457200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D862E1-2C37-40B8-812B-0DEE3917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224" y="1477328"/>
            <a:ext cx="3371552" cy="3352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BAC95-2878-4C41-B69E-348517DC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24" y="1461596"/>
            <a:ext cx="3371552" cy="33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shown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shown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816842-1E66-4D32-A899-E92801029093}"/>
                  </a:ext>
                </a:extLst>
              </p:cNvPr>
              <p:cNvSpPr/>
              <p:nvPr/>
            </p:nvSpPr>
            <p:spPr>
              <a:xfrm>
                <a:off x="4571999" y="508398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816842-1E66-4D32-A899-E92801029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083986"/>
                <a:ext cx="457200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FB4CDEB-7725-4AA0-8D19-D5B8A41ED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852" y="1525565"/>
            <a:ext cx="3384918" cy="3416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B809EE-19BA-497F-8F26-CDACB8F41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35" y="1477328"/>
            <a:ext cx="3496248" cy="34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curve is a positive cubic, touches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crosses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Write a possible equation for the curve.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r="-1067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curve is a positive cubic, touches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crosses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Write a possible equation for the curve.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r="-1067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34968F-62FB-4DF7-8BD1-122FE921AB09}"/>
                  </a:ext>
                </a:extLst>
              </p:cNvPr>
              <p:cNvSpPr/>
              <p:nvPr/>
            </p:nvSpPr>
            <p:spPr>
              <a:xfrm>
                <a:off x="4572000" y="145302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34968F-62FB-4DF7-8BD1-122FE921A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53027"/>
                <a:ext cx="4572001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4.2) Quartic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D417CE3-774B-40C0-9CA4-853EA33D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97" y="1285081"/>
            <a:ext cx="4008352" cy="39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(3−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(2−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47B62BE-0E99-438F-BC4C-A08EA975A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725" y="1242459"/>
            <a:ext cx="3965601" cy="39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A068CF-9775-4654-9115-4FB7B5948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726" y="1261643"/>
            <a:ext cx="4188794" cy="41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4.1) Cubic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DD178A1-E306-437F-867C-583545B28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92" y="1306318"/>
            <a:ext cx="3918896" cy="31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+1)(3−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88731DC-65E1-49C8-8A32-858627D0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93" y="1251010"/>
            <a:ext cx="4210444" cy="32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5DEA7B-F69B-48E8-8BB9-C98C0C2C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05" y="1169551"/>
            <a:ext cx="4308390" cy="35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9D497B1-A9C6-406E-96F3-C3366D255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540" y="1312221"/>
            <a:ext cx="4095203" cy="34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32E1B0-4B60-4E1A-8F86-8308B8107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070" y="1243972"/>
            <a:ext cx="4181778" cy="34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+1)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F015F48-6D0D-4B71-9A77-5662BF7E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72" y="1298359"/>
            <a:ext cx="4270382" cy="36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Reciprocal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80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2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25507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72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726276"/>
              </a:xfrm>
              <a:prstGeom prst="rect">
                <a:avLst/>
              </a:prstGeom>
              <a:blipFill>
                <a:blip r:embed="rId4"/>
                <a:stretch>
                  <a:fillRect l="-2000" b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275" y="1107744"/>
            <a:ext cx="3405415" cy="2321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275" y="4179012"/>
            <a:ext cx="3410432" cy="229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70D63-FB2A-41FC-B26D-52092C8670B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6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66132"/>
              </a:xfrm>
              <a:prstGeom prst="rect">
                <a:avLst/>
              </a:prstGeom>
              <a:blipFill>
                <a:blip r:embed="rId2"/>
                <a:stretch>
                  <a:fillRect l="-2000" b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72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726276"/>
              </a:xfrm>
              <a:prstGeom prst="rect">
                <a:avLst/>
              </a:prstGeom>
              <a:blipFill>
                <a:blip r:embed="rId4"/>
                <a:stretch>
                  <a:fillRect l="-2000" b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417" y="4237859"/>
            <a:ext cx="3005132" cy="2368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417" y="1310053"/>
            <a:ext cx="3005132" cy="2139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DD295-1D1A-441D-9018-9FE6B0A8DFC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on the same diagram: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64211"/>
              </a:xfrm>
              <a:prstGeom prst="rect">
                <a:avLst/>
              </a:prstGeom>
              <a:blipFill>
                <a:blip r:embed="rId2"/>
                <a:stretch>
                  <a:fillRect l="-1333" t="-4255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D5A697-5AD6-4A8E-B168-A91B2583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19" y="1325876"/>
            <a:ext cx="3547096" cy="5111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83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on the same diagram: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6960"/>
              </a:xfrm>
              <a:prstGeom prst="rect">
                <a:avLst/>
              </a:prstGeom>
              <a:blipFill>
                <a:blip r:embed="rId4"/>
                <a:stretch>
                  <a:fillRect l="-1333" t="-4380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785652"/>
              </a:xfrm>
              <a:prstGeom prst="rect">
                <a:avLst/>
              </a:prstGeom>
              <a:blipFill>
                <a:blip r:embed="rId3"/>
                <a:stretch>
                  <a:fillRect l="-2000" t="-1288" b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6F53F8B-84FB-4200-A08F-AB518537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691" y="1391478"/>
            <a:ext cx="2485724" cy="51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on the same diagram: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64211"/>
              </a:xfrm>
              <a:prstGeom prst="rect">
                <a:avLst/>
              </a:prstGeom>
              <a:blipFill>
                <a:blip r:embed="rId2"/>
                <a:stretch>
                  <a:fillRect l="-1333" t="-4255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83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on the same diagram: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6960"/>
              </a:xfrm>
              <a:prstGeom prst="rect">
                <a:avLst/>
              </a:prstGeom>
              <a:blipFill>
                <a:blip r:embed="rId3"/>
                <a:stretch>
                  <a:fillRect l="-1333" t="-4380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8659629-15DF-4EBC-88F9-3CEBCFB89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142" y="1435791"/>
            <a:ext cx="3927040" cy="45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on the same diagram: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64211"/>
              </a:xfrm>
              <a:prstGeom prst="rect">
                <a:avLst/>
              </a:prstGeom>
              <a:blipFill>
                <a:blip r:embed="rId2"/>
                <a:stretch>
                  <a:fillRect l="-1333" t="-4255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835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on the same diagram: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5678"/>
              </a:xfrm>
              <a:prstGeom prst="rect">
                <a:avLst/>
              </a:prstGeom>
              <a:blipFill>
                <a:blip r:embed="rId3"/>
                <a:stretch>
                  <a:fillRect l="-1333" t="-4380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5C612B1-FC80-401C-B2E7-120EB508C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11" y="1325876"/>
            <a:ext cx="4144349" cy="42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41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coordinates of their points of intersection.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coordinates of their points of intersection.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800024-33C0-47EE-9198-9C462BB56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65" y="1769853"/>
            <a:ext cx="4077269" cy="3200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2000" y="5177739"/>
                <a:ext cx="4572001" cy="103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3+3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3−3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77739"/>
                <a:ext cx="4572001" cy="1033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7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72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positive constants.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State, giving a reason, the number of real solutions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721240"/>
              </a:xfrm>
              <a:prstGeom prst="rect">
                <a:avLst/>
              </a:prstGeom>
              <a:blipFill>
                <a:blip r:embed="rId2"/>
                <a:stretch>
                  <a:fillRect l="-1067" t="-2128" b="-1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172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positive constants.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State, giving a reason, the number of real solutions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721240"/>
              </a:xfrm>
              <a:prstGeom prst="rect">
                <a:avLst/>
              </a:prstGeom>
              <a:blipFill>
                <a:blip r:embed="rId3"/>
                <a:stretch>
                  <a:fillRect l="-1067" t="-2128" b="-1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2000" y="5090900"/>
                <a:ext cx="4572001" cy="1698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points of intersection where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solutions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90900"/>
                <a:ext cx="4572001" cy="1698157"/>
              </a:xfrm>
              <a:prstGeom prst="rect">
                <a:avLst/>
              </a:prstGeom>
              <a:blipFill>
                <a:blip r:embed="rId4"/>
                <a:stretch>
                  <a:fillRect t="-1792" b="-4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C92D14-2877-4CD0-B601-A774D87D1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705" y="2202930"/>
            <a:ext cx="3418589" cy="28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31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State, giving a reason, the number of real solutions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315360"/>
              </a:xfrm>
              <a:prstGeom prst="rect">
                <a:avLst/>
              </a:prstGeom>
              <a:blipFill>
                <a:blip r:embed="rId2"/>
                <a:stretch>
                  <a:fillRect l="-1067" t="-2778" b="-6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131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State, giving a reason, the number of real solutions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315360"/>
              </a:xfrm>
              <a:prstGeom prst="rect">
                <a:avLst/>
              </a:prstGeom>
              <a:blipFill>
                <a:blip r:embed="rId3"/>
                <a:stretch>
                  <a:fillRect l="-1067" t="-2778" b="-6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1999" y="5167728"/>
                <a:ext cx="4572001" cy="1719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point of intersection where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real solution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167728"/>
                <a:ext cx="4572001" cy="1719702"/>
              </a:xfrm>
              <a:prstGeom prst="rect">
                <a:avLst/>
              </a:prstGeom>
              <a:blipFill>
                <a:blip r:embed="rId4"/>
                <a:stretch>
                  <a:fillRect t="-2128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D970A47-E889-4CE0-8B80-0325BA0FD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514" y="1777025"/>
            <a:ext cx="4129482" cy="3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and hence find the coordinates of any points of intersection.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and hence find the coordinates of any points of intersection.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1999" y="4699748"/>
                <a:ext cx="457200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only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Discriminant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+8=−7&lt;0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699748"/>
                <a:ext cx="4572001" cy="2031325"/>
              </a:xfrm>
              <a:prstGeom prst="rect">
                <a:avLst/>
              </a:prstGeom>
              <a:blipFill>
                <a:blip r:embed="rId4"/>
                <a:stretch>
                  <a:fillRect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CB2F7D-BEB6-4A31-832C-0572D12CD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52"/>
          <a:stretch/>
        </p:blipFill>
        <p:spPr>
          <a:xfrm>
            <a:off x="5238924" y="1769571"/>
            <a:ext cx="3158456" cy="29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Work out the range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such that the graphs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have two points of intersection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Work out the range of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such that the graphs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have two points of intersection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2000" y="1384995"/>
                <a:ext cx="4572001" cy="61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&lt;−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84995"/>
                <a:ext cx="4572001" cy="610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4.5) Translating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43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Describe the effect on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5078313"/>
              </a:xfrm>
              <a:prstGeom prst="rect">
                <a:avLst/>
              </a:prstGeom>
              <a:blipFill>
                <a:blip r:embed="rId2"/>
                <a:stretch>
                  <a:fillRect l="-1067"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Describe the effect on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5078313"/>
              </a:xfrm>
              <a:prstGeom prst="rect">
                <a:avLst/>
              </a:prstGeom>
              <a:blipFill>
                <a:blip r:embed="rId3"/>
                <a:stretch>
                  <a:fillRect l="-1067"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2000" y="1384995"/>
                <a:ext cx="4572001" cy="4708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84995"/>
                <a:ext cx="4572001" cy="4708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1)(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−2)(3−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−2)(3−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000" t="-1429" b="-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E9E4F33-63D7-41AC-B05F-FD497DBF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874" y="1399429"/>
            <a:ext cx="2858252" cy="52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1067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4524315"/>
              </a:xfrm>
              <a:prstGeom prst="rect">
                <a:avLst/>
              </a:prstGeom>
              <a:blipFill>
                <a:blip r:embed="rId3"/>
                <a:stretch>
                  <a:fillRect l="-1067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5DD013C-B9FB-4082-93E2-05EE81BF3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782" y="1168334"/>
            <a:ext cx="1524436" cy="1387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D7B7C-E029-427F-938B-700AFC3A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782" y="5005468"/>
            <a:ext cx="1714876" cy="139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3988B-6217-4CE3-A3E5-E6CA13EF0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782" y="2983177"/>
            <a:ext cx="1650826" cy="15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693319"/>
              </a:xfrm>
              <a:prstGeom prst="rect">
                <a:avLst/>
              </a:prstGeom>
              <a:blipFill>
                <a:blip r:embed="rId2"/>
                <a:stretch>
                  <a:fillRect l="-1067" b="-3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693319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87BBAC6-0430-444F-A0D4-008C76B41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05" y="1463583"/>
            <a:ext cx="2205414" cy="2218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6BD73-51A2-4D70-A72F-3492556F1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905" y="4199620"/>
            <a:ext cx="2205414" cy="21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693319"/>
              </a:xfrm>
              <a:prstGeom prst="rect">
                <a:avLst/>
              </a:prstGeom>
              <a:blipFill>
                <a:blip r:embed="rId2"/>
                <a:stretch>
                  <a:fillRect l="-1067" b="-3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693319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9CC2A84-7554-4A20-87D4-1FB36563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07" y="1512301"/>
            <a:ext cx="2203986" cy="2188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36A28-550E-4954-8AF4-B5EFEB1D4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446" y="4207393"/>
            <a:ext cx="2181547" cy="21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936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936719"/>
              </a:xfrm>
              <a:prstGeom prst="rect">
                <a:avLst/>
              </a:prstGeom>
              <a:blipFill>
                <a:blip r:embed="rId2"/>
                <a:stretch>
                  <a:fillRect l="-1067" b="-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936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936719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A97FD2E-EDF4-40BA-8B0F-863854BE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79" y="1733874"/>
            <a:ext cx="2041183" cy="2048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2E8604-99B9-40F7-96B2-A5571962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015" y="4499051"/>
            <a:ext cx="1974247" cy="19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with coordinates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(−1.5, 0)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on the curve with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constant. Find the two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with coordinates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on the curve with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constant. Find the two possible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067" t="-2479" r="-1867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D80C1A-B99E-422F-974E-D061F232144B}"/>
                  </a:ext>
                </a:extLst>
              </p:cNvPr>
              <p:cNvSpPr/>
              <p:nvPr/>
            </p:nvSpPr>
            <p:spPr>
              <a:xfrm>
                <a:off x="4571999" y="1770888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D80C1A-B99E-422F-974E-D061F2321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70888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On the same axes, 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r="-2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On the same axes, 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r="-2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79E74FF-B9E9-4ED3-8605-ADE149A58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865" y="1237944"/>
            <a:ext cx="4258269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4.6) Stretching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51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556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Describe the effect on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5565113"/>
              </a:xfrm>
              <a:prstGeom prst="rect">
                <a:avLst/>
              </a:prstGeom>
              <a:blipFill>
                <a:blip r:embed="rId2"/>
                <a:stretch>
                  <a:fillRect l="-1067" t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556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Describe the effect on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5565113"/>
              </a:xfrm>
              <a:prstGeom prst="rect">
                <a:avLst/>
              </a:prstGeom>
              <a:blipFill>
                <a:blip r:embed="rId3"/>
                <a:stretch>
                  <a:fillRect l="-1067" t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/>
              <p:nvPr/>
            </p:nvSpPr>
            <p:spPr>
              <a:xfrm>
                <a:off x="4572000" y="1384995"/>
                <a:ext cx="4572001" cy="558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in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-direction</a:t>
                </a: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in the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-direction</a:t>
                </a: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in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-direction</a:t>
                </a: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-direction</a:t>
                </a: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8DE4B1-A571-4CAC-BB45-3312F771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84995"/>
                <a:ext cx="4572001" cy="558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On the same axes, sketch the graph with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1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On the same axes, sketch the graph with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974" b="-1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335A5F-0568-4F5E-BB08-36AF2761C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865" y="1486911"/>
            <a:ext cx="425826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73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on the same axes.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739883"/>
              </a:xfrm>
              <a:prstGeom prst="rect">
                <a:avLst/>
              </a:prstGeom>
              <a:blipFill>
                <a:blip r:embed="rId2"/>
                <a:stretch>
                  <a:fillRect l="-1067" t="-4959" b="-4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73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on the same axes.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739883"/>
              </a:xfrm>
              <a:prstGeom prst="rect">
                <a:avLst/>
              </a:prstGeom>
              <a:blipFill>
                <a:blip r:embed="rId3"/>
                <a:stretch>
                  <a:fillRect l="-1067" t="-4959" b="-4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A5F68EC-C14C-4396-9C02-B1BBD3D80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003" y="1201548"/>
            <a:ext cx="4188300" cy="33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3A0D05E-D84C-4F93-825B-AB1631EB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506" y="1429000"/>
            <a:ext cx="4128987" cy="41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sketch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on the same axes.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sketch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on the same axes.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2D9D1E8-DF82-466E-BFE0-18391BE99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23" y="1150856"/>
            <a:ext cx="4443554" cy="45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sketch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on the same axes.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sketch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on the same axes.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4BB7FB-FAC1-427D-BE74-A5A17A7FD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15" y="1107996"/>
            <a:ext cx="4360282" cy="43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axes, 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3046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On the same axes, 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B48F1D-108A-498D-A24C-9323068F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04" t="3260"/>
          <a:stretch/>
        </p:blipFill>
        <p:spPr>
          <a:xfrm>
            <a:off x="5196979" y="1751128"/>
            <a:ext cx="3322041" cy="3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BCA7C9-7C91-42A3-884A-BB610D8ED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38" y="5196005"/>
            <a:ext cx="2141099" cy="15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4.7) Transforming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10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blipFill>
                <a:blip r:embed="rId2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693545-BB0A-4C5C-9683-E7BEC10E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13" y="914401"/>
            <a:ext cx="1960389" cy="2096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F153E-39B0-4E69-8DD9-8A9E67A97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754" y="3680799"/>
            <a:ext cx="3545907" cy="288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E25FC-3C78-404C-9EEC-3EE5B4F7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44" y="865122"/>
            <a:ext cx="1960389" cy="20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blipFill>
                <a:blip r:embed="rId2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693545-BB0A-4C5C-9683-E7BEC10E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13" y="914401"/>
            <a:ext cx="1960389" cy="2096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E25FC-3C78-404C-9EEC-3EE5B4F7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44" y="865122"/>
            <a:ext cx="1960389" cy="2096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5B5134-A6FD-4769-9F1D-07C39C456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736" y="3667216"/>
            <a:ext cx="2632203" cy="30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blipFill>
                <a:blip r:embed="rId2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693545-BB0A-4C5C-9683-E7BEC10E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13" y="914401"/>
            <a:ext cx="1960389" cy="2096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E25FC-3C78-404C-9EEC-3EE5B4F7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44" y="865122"/>
            <a:ext cx="1960389" cy="2096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66092-7F94-41B3-A844-CE6584F41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370" y="3731896"/>
            <a:ext cx="2563951" cy="29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33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334887"/>
              </a:xfrm>
              <a:prstGeom prst="rect">
                <a:avLst/>
              </a:prstGeom>
              <a:blipFill>
                <a:blip r:embed="rId2"/>
                <a:stretch>
                  <a:fillRect l="-1067" t="-1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336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336683"/>
              </a:xfrm>
              <a:prstGeom prst="rect">
                <a:avLst/>
              </a:prstGeom>
              <a:blipFill>
                <a:blip r:embed="rId3"/>
                <a:stretch>
                  <a:fillRect l="-1067" t="-1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693545-BB0A-4C5C-9683-E7BEC10E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13" y="914401"/>
            <a:ext cx="1960389" cy="2096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E25FC-3C78-404C-9EEC-3EE5B4F7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44" y="865122"/>
            <a:ext cx="1960389" cy="2096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EEF6B-0B6A-4B8F-81B3-A629D6632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503" y="3946510"/>
            <a:ext cx="4088163" cy="22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139321"/>
              </a:xfrm>
              <a:prstGeom prst="rect">
                <a:avLst/>
              </a:prstGeom>
              <a:blipFill>
                <a:blip r:embed="rId2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/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sketch of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shown.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2F2F4A-CD0A-49D7-A20D-43C1681A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067" t="-1165" b="-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693545-BB0A-4C5C-9683-E7BEC10E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13" y="914401"/>
            <a:ext cx="1960389" cy="2096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E25FC-3C78-404C-9EEC-3EE5B4F7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44" y="865122"/>
            <a:ext cx="1960389" cy="2096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7EC597-D633-4627-8619-067C857FB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805" y="3739636"/>
            <a:ext cx="1960389" cy="27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6166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new coordinates under the transformations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F2F4A-CD0A-49D7-A20D-43C1681A32CE}"/>
              </a:ext>
            </a:extLst>
          </p:cNvPr>
          <p:cNvSpPr txBox="1"/>
          <p:nvPr/>
        </p:nvSpPr>
        <p:spPr>
          <a:xfrm>
            <a:off x="4572000" y="46166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new coordinates under the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B4DFF6F9-8453-447B-BD6F-1CAD8A27DDA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9817" y="1170498"/>
              <a:ext cx="4314738" cy="3475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8246">
                      <a:extLst>
                        <a:ext uri="{9D8B030D-6E8A-4147-A177-3AD203B41FA5}">
                          <a16:colId xmlns:a16="http://schemas.microsoft.com/office/drawing/2014/main" val="209853021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77405419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23009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182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031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0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313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491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301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0353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5906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000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B4DFF6F9-8453-447B-BD6F-1CAD8A27D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623091"/>
                  </p:ext>
                </p:extLst>
              </p:nvPr>
            </p:nvGraphicFramePr>
            <p:xfrm>
              <a:off x="139817" y="1170498"/>
              <a:ext cx="4314738" cy="3475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8246">
                      <a:extLst>
                        <a:ext uri="{9D8B030D-6E8A-4147-A177-3AD203B41FA5}">
                          <a16:colId xmlns:a16="http://schemas.microsoft.com/office/drawing/2014/main" val="209853021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77405419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23009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3279" r="-201271" b="-8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279" r="-100422" b="-8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47" t="-3279" r="-847" b="-8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182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103279" r="-201271" b="-7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031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203279" r="-201271" b="-6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0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303279" r="-201271" b="-5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313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403279" r="-201271" b="-4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491054"/>
                      </a:ext>
                    </a:extLst>
                  </a:tr>
                  <a:tr h="50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369880" r="-201271" b="-2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301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639344" r="-20127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0353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739344" r="-20127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5906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" t="-839344" r="-20127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0007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881E1873-30F7-42B6-8EBD-4BA277CABA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00631" y="1170498"/>
              <a:ext cx="4314738" cy="36529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8246">
                      <a:extLst>
                        <a:ext uri="{9D8B030D-6E8A-4147-A177-3AD203B41FA5}">
                          <a16:colId xmlns:a16="http://schemas.microsoft.com/office/drawing/2014/main" val="209853021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77405419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23009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, 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182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031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0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313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491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301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0353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5906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000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881E1873-30F7-42B6-8EBD-4BA277CABA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00631" y="1170498"/>
              <a:ext cx="4314738" cy="36529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8246">
                      <a:extLst>
                        <a:ext uri="{9D8B030D-6E8A-4147-A177-3AD203B41FA5}">
                          <a16:colId xmlns:a16="http://schemas.microsoft.com/office/drawing/2014/main" val="209853021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774054194"/>
                        </a:ext>
                      </a:extLst>
                    </a:gridCol>
                    <a:gridCol w="1438246">
                      <a:extLst>
                        <a:ext uri="{9D8B030D-6E8A-4147-A177-3AD203B41FA5}">
                          <a16:colId xmlns:a16="http://schemas.microsoft.com/office/drawing/2014/main" val="23009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3279" r="-200847" b="-8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4" t="-3279" r="-100847" b="-8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24" t="-3279" r="-847" b="-886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182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103279" r="-200847" b="-7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031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203279" r="-200847" b="-6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0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303279" r="-200847" b="-5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313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403279" r="-200847" b="-4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491054"/>
                      </a:ext>
                    </a:extLst>
                  </a:tr>
                  <a:tr h="507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369880" r="-200847" b="-257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3018934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433333" r="-200847" b="-1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0353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786885" r="-20084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5906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" t="-886885" r="-2008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0007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117F246-C28D-426D-B0D0-17B5F2A97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60" y="1107996"/>
            <a:ext cx="4510480" cy="40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60EC07F-1CDF-49CF-8A1F-D434AB83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576" y="1466430"/>
            <a:ext cx="3562847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4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5002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(3, 14)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50026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2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4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 b="-3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2391728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−2)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2391728"/>
                <a:ext cx="457200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4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 b="-3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(3, −10)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7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4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 b="-3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2767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(−3, −10)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27675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1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5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6"/>
                <a:stretch>
                  <a:fillRect l="-2000" t="-251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3040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(3, −26)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30402"/>
                <a:ext cx="457200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5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4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23917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(−3, 14)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2391728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7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4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(−3, −26)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4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3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(1, 13)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1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3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(1, −27)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6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 5)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the minimum of the curve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the new minimum of the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3" r="-1600" b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(3, 4)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is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Write the new coordinates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after the transformation: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3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(−1, −27)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9172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0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3964316-DF1A-44FB-AFC7-A3DCFEC14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92" y="1439624"/>
            <a:ext cx="3996100" cy="39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650968D-F90E-4AA3-B87C-8F39D1D05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516" y="1518407"/>
            <a:ext cx="4028967" cy="40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Worked example</a:t>
            </a:r>
            <a:endParaRPr lang="en-GB" sz="240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ndara" panose="020E0502030303020204" pitchFamily="34" charset="0"/>
              </a:rPr>
              <a:t>Your turn</a:t>
            </a:r>
            <a:endParaRPr lang="en-GB" sz="240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Sketch the graph of: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CC4AB3-4041-4CB1-AEA2-17CAE388C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25" y="1510019"/>
            <a:ext cx="4067949" cy="44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34EC8-6B1C-42FD-AB16-8B5CD7173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8D560-F87A-4AAD-B437-79D7CA78C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6096E-BF35-4EB4-82E0-B31EDFD8A51D}">
  <ds:schemaRefs>
    <ds:schemaRef ds:uri="http://purl.org/dc/terms/"/>
    <ds:schemaRef ds:uri="00eee050-7eda-4a68-8825-514e694f5f0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8db98b4-7c56-4667-9532-fea666d1eda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16092</TotalTime>
  <Words>4948</Words>
  <Application>Microsoft Office PowerPoint</Application>
  <PresentationFormat>On-screen Show (4:3)</PresentationFormat>
  <Paragraphs>829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Cambria Math</vt:lpstr>
      <vt:lpstr>Candara</vt:lpstr>
      <vt:lpstr>Office Theme</vt:lpstr>
      <vt:lpstr>4) Graphs and transformations</vt:lpstr>
      <vt:lpstr>4.1) Cubic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4.2) Quartic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4.3) Reciprocal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4.4) Points of intersection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4.5) Translating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4.6) Stretching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4.7) Transforming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573</cp:revision>
  <dcterms:created xsi:type="dcterms:W3CDTF">2020-05-18T02:11:06Z</dcterms:created>
  <dcterms:modified xsi:type="dcterms:W3CDTF">2021-09-02T12:44:51Z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