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669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328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3.8) Modelling with series</a:t>
            </a:r>
          </a:p>
        </p:txBody>
      </p:sp>
    </p:spTree>
    <p:extLst>
      <p:ext uri="{BB962C8B-B14F-4D97-AF65-F5344CB8AC3E}">
        <p14:creationId xmlns:p14="http://schemas.microsoft.com/office/powerpoint/2010/main" val="3697980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57200"/>
            <a:ext cx="457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ndara" panose="020E0502030303020204" pitchFamily="34" charset="0"/>
              </a:rPr>
              <a:t>Bruce starts a new company. In year 1 his profits will be £10 000. He predicts his profits to increase by £5000 each year, so that his profits in year 2 are modelled to be £15 000, in year 3, £20 000 and so on. He predicts this will continue until he reaches annual profits of £50 000. He then models his annual profits to remain at £50 000.</a:t>
            </a:r>
          </a:p>
          <a:p>
            <a:pPr marL="342900" indent="-342900">
              <a:buAutoNum type="alphaLcParenR"/>
            </a:pPr>
            <a:r>
              <a:rPr lang="en-GB" sz="1200" dirty="0">
                <a:latin typeface="Candara" panose="020E0502030303020204" pitchFamily="34" charset="0"/>
              </a:rPr>
              <a:t>Calculate the profits for Bruce’s business in the first 20 years.</a:t>
            </a:r>
          </a:p>
          <a:p>
            <a:pPr marL="342900" indent="-342900">
              <a:buAutoNum type="alphaLcParenR"/>
            </a:pPr>
            <a:r>
              <a:rPr lang="en-GB" sz="1200" dirty="0">
                <a:latin typeface="Candara" panose="020E0502030303020204" pitchFamily="34" charset="0"/>
              </a:rPr>
              <a:t>State one reason why this may not be a suitable model.</a:t>
            </a:r>
          </a:p>
          <a:p>
            <a:pPr marL="342900" indent="-342900">
              <a:buAutoNum type="alphaLcParenR"/>
            </a:pPr>
            <a:r>
              <a:rPr lang="en-GB" sz="1200" dirty="0">
                <a:latin typeface="Candara" panose="020E0502030303020204" pitchFamily="34" charset="0"/>
              </a:rPr>
              <a:t>Bruce’s financial advisor says the yearly profits are likely to increase by 2.5% per annum. Using this model, calculate the profits for Bruce’s business in the first 20 years.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454968"/>
            <a:ext cx="457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ndara" panose="020E0502030303020204" pitchFamily="34" charset="0"/>
              </a:rPr>
              <a:t>Jenny starts a new company. In year 1 her profits will be £20 000. She predicts her profits to increase by £5000 each year, so that her profits in year 2 are modelled to be £25 000, in year 3, £30 000 and so on. She predicts this will continue until she reaches annual profits of </a:t>
            </a:r>
          </a:p>
          <a:p>
            <a:r>
              <a:rPr lang="en-GB" sz="1200" dirty="0">
                <a:latin typeface="Candara" panose="020E0502030303020204" pitchFamily="34" charset="0"/>
              </a:rPr>
              <a:t>£100 000. She then models her annual profits to remain at £100 000.</a:t>
            </a:r>
          </a:p>
          <a:p>
            <a:pPr marL="342900" indent="-342900">
              <a:buAutoNum type="alphaLcParenR"/>
            </a:pPr>
            <a:r>
              <a:rPr lang="en-GB" sz="1200" dirty="0">
                <a:latin typeface="Candara" panose="020E0502030303020204" pitchFamily="34" charset="0"/>
              </a:rPr>
              <a:t>Calculate the profits for Jenny’s business in the first 20 years.</a:t>
            </a:r>
          </a:p>
          <a:p>
            <a:pPr marL="342900" indent="-342900">
              <a:buAutoNum type="alphaLcParenR"/>
            </a:pPr>
            <a:r>
              <a:rPr lang="en-GB" sz="1200" dirty="0">
                <a:latin typeface="Candara" panose="020E0502030303020204" pitchFamily="34" charset="0"/>
              </a:rPr>
              <a:t>State one reason why this may not be a suitable model.</a:t>
            </a:r>
          </a:p>
          <a:p>
            <a:pPr marL="342900" indent="-342900">
              <a:buAutoNum type="alphaLcParenR"/>
            </a:pPr>
            <a:r>
              <a:rPr lang="en-GB" sz="1200" dirty="0">
                <a:latin typeface="Candara" panose="020E0502030303020204" pitchFamily="34" charset="0"/>
              </a:rPr>
              <a:t>Jenny’s financial advisor says the yearly profits are likely to increase by 5% per annum. Using this model, calculate the profits for Jenny’s business in the first 20 years.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387263"/>
                <a:ext cx="4572001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£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1 320 000 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It is unlikely that Bruce’s profits will    </a:t>
                </a:r>
              </a:p>
              <a:p>
                <a:pPr>
                  <a:spcBef>
                    <a:spcPts val="0"/>
                  </a:spcBef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increase by exactly the same amount each </a:t>
                </a:r>
              </a:p>
              <a:p>
                <a:pPr>
                  <a:spcBef>
                    <a:spcPts val="0"/>
                  </a:spcBef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year.</a:t>
                </a:r>
              </a:p>
              <a:p>
                <a:pPr>
                  <a:spcBef>
                    <a:spcPts val="0"/>
                  </a:spcBef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    </a:t>
                </a:r>
                <a14:m>
                  <m:oMath xmlns:m="http://schemas.openxmlformats.org/officeDocument/2006/math"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£ 661 319.08</m:t>
                    </m:r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87263"/>
                <a:ext cx="4572001" cy="1754326"/>
              </a:xfrm>
              <a:prstGeom prst="rect">
                <a:avLst/>
              </a:prstGeom>
              <a:blipFill>
                <a:blip r:embed="rId2"/>
                <a:stretch>
                  <a:fillRect l="-1067" t="-209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507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57200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A company predicts a yearly profit of £210 000 in the year 2031. The company predicts that the yearly profit will rise each year by 4%.</a:t>
            </a:r>
          </a:p>
          <a:p>
            <a:pPr marL="228600" indent="-228600"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Find the predicted profit in the year 2035</a:t>
            </a:r>
          </a:p>
          <a:p>
            <a:pPr marL="228600" indent="-228600"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Find the first year in which the yearly predicted profit exceeds £300 000</a:t>
            </a:r>
          </a:p>
          <a:p>
            <a:pPr marL="228600" indent="-228600"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Find the total predicted profit for the years 2031 to 2042 inclusive, giving your answer to the nearest pound.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454968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A company predicts a yearly profit of £120 000 in the year 2013. The company predicts that the yearly profit will rise each year by 5%.</a:t>
            </a:r>
          </a:p>
          <a:p>
            <a:pPr marL="228600" indent="-228600"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Find the predicted profit in the year 2016</a:t>
            </a:r>
          </a:p>
          <a:p>
            <a:pPr marL="228600" indent="-228600"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Find the first year in which the yearly predicted profit exceeds £200 000</a:t>
            </a:r>
          </a:p>
          <a:p>
            <a:pPr marL="228600" indent="-228600"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Find the total predicted profit for the years 2013 to 2023 inclusive, giving your answer to the nearest pound.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387263"/>
                <a:ext cx="4572001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£138915</m:t>
                    </m:r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2024</m:t>
                    </m:r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£1 704 814</m:t>
                    </m:r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87263"/>
                <a:ext cx="4572001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63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EF2531-2A10-4C64-A09D-F45CE72929B5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20800</TotalTime>
  <Words>479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3.8) Modelling with series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534</cp:revision>
  <dcterms:created xsi:type="dcterms:W3CDTF">2020-05-18T02:11:06Z</dcterms:created>
  <dcterms:modified xsi:type="dcterms:W3CDTF">2021-09-05T09:58:08Z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