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669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40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9.png"/><Relationship Id="rId2" Type="http://schemas.openxmlformats.org/officeDocument/2006/relationships/image" Target="../media/image44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2.png"/><Relationship Id="rId2" Type="http://schemas.openxmlformats.org/officeDocument/2006/relationships/image" Target="../media/image45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4.png"/><Relationship Id="rId2" Type="http://schemas.openxmlformats.org/officeDocument/2006/relationships/image" Target="../media/image45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258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, 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constant.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  <m: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258503"/>
              </a:xfrm>
              <a:prstGeom prst="rect">
                <a:avLst/>
              </a:prstGeom>
              <a:blipFill>
                <a:blip r:embed="rId2"/>
                <a:stretch>
                  <a:fillRect l="-1067" t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258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, 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+5, 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positive  constant.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=41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258503"/>
              </a:xfrm>
              <a:prstGeom prst="rect">
                <a:avLst/>
              </a:prstGeom>
              <a:blipFill>
                <a:blip r:embed="rId3"/>
                <a:stretch>
                  <a:fillRect l="-1067" t="-16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71570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901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71570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000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 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−2, 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the sum of the first 100 terms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199</m:t>
                        </m:r>
                      </m:sub>
                    </m:sSub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1067" t="-1319" b="-31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, 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−1, 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the sum of the first 100 terms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199</m:t>
                        </m:r>
                      </m:sub>
                    </m:sSub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1067" t="-1587" b="-3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2763292"/>
                <a:ext cx="457200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−100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763292"/>
                <a:ext cx="4572001" cy="1200329"/>
              </a:xfrm>
              <a:prstGeom prst="rect">
                <a:avLst/>
              </a:prstGeom>
              <a:blipFill>
                <a:blip r:embed="rId4"/>
                <a:stretch>
                  <a:fillRect l="-1067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850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For each sequence:</a:t>
                </a:r>
              </a:p>
              <a:p>
                <a:pPr marL="400050" indent="-400050">
                  <a:buAutoNum type="romanLcParenR"/>
                </a:pPr>
                <a:r>
                  <a:rPr lang="en-GB" dirty="0">
                    <a:latin typeface="Candara" panose="020E0502030303020204" pitchFamily="34" charset="0"/>
                  </a:rPr>
                  <a:t>State whether the sequence is increasing, decreasing or periodic.</a:t>
                </a:r>
              </a:p>
              <a:p>
                <a:pPr marL="400050" indent="-400050">
                  <a:buAutoNum type="romanLcParenR"/>
                </a:pPr>
                <a:r>
                  <a:rPr lang="en-GB" dirty="0">
                    <a:latin typeface="Candara" panose="020E0502030303020204" pitchFamily="34" charset="0"/>
                  </a:rPr>
                  <a:t>If the sequence is periodic, write down its order.</a:t>
                </a:r>
              </a:p>
              <a:p>
                <a:pPr marL="400050" indent="-400050">
                  <a:buAutoNum type="romanLcParenR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3,  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,   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45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°</m:t>
                            </m:r>
                          </m:e>
                        </m:d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585323"/>
              </a:xfrm>
              <a:prstGeom prst="rect">
                <a:avLst/>
              </a:prstGeom>
              <a:blipFill>
                <a:blip r:embed="rId2"/>
                <a:stretch>
                  <a:fillRect l="-1067" t="-1179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699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For each sequence:</a:t>
                </a:r>
              </a:p>
              <a:p>
                <a:pPr marL="400050" indent="-400050">
                  <a:buAutoNum type="romanLcParenR"/>
                </a:pPr>
                <a:r>
                  <a:rPr lang="en-GB" dirty="0">
                    <a:latin typeface="Candara" panose="020E0502030303020204" pitchFamily="34" charset="0"/>
                  </a:rPr>
                  <a:t>State whether the sequence is increasing, decreasing or periodic.</a:t>
                </a:r>
              </a:p>
              <a:p>
                <a:pPr marL="400050" indent="-400050">
                  <a:buAutoNum type="romanLcParenR"/>
                </a:pPr>
                <a:r>
                  <a:rPr lang="en-GB" dirty="0">
                    <a:latin typeface="Candara" panose="020E0502030303020204" pitchFamily="34" charset="0"/>
                  </a:rPr>
                  <a:t>If the sequence is periodic, write down its order.</a:t>
                </a:r>
              </a:p>
              <a:p>
                <a:pPr marL="400050" indent="-400050">
                  <a:buAutoNum type="romanLcParenR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+3,  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,   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90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°</m:t>
                            </m:r>
                          </m:e>
                        </m:d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699457"/>
              </a:xfrm>
              <a:prstGeom prst="rect">
                <a:avLst/>
              </a:prstGeom>
              <a:blipFill>
                <a:blip r:embed="rId3"/>
                <a:stretch>
                  <a:fillRect l="-1067" t="-1357"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3118042"/>
                <a:ext cx="45720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Increasing</a:t>
                </a:r>
              </a:p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Decreasing</a:t>
                </a:r>
              </a:p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Periodic, order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118042"/>
                <a:ext cx="4572001" cy="923330"/>
              </a:xfrm>
              <a:prstGeom prst="rect">
                <a:avLst/>
              </a:prstGeom>
              <a:blipFill>
                <a:blip r:embed="rId4"/>
                <a:stretch>
                  <a:fillRect l="-1067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7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EF2531-2A10-4C64-A09D-F45CE72929B5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00eee050-7eda-4a68-8825-514e694f5f09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20799</TotalTime>
  <Words>618</Words>
  <Application>Microsoft Office PowerPoint</Application>
  <PresentationFormat>On-screen Show (4:3)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533</cp:revision>
  <dcterms:created xsi:type="dcterms:W3CDTF">2020-05-18T02:11:06Z</dcterms:created>
  <dcterms:modified xsi:type="dcterms:W3CDTF">2021-09-05T09:57:16Z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