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571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8.png"/><Relationship Id="rId2" Type="http://schemas.openxmlformats.org/officeDocument/2006/relationships/image" Target="../media/image3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05.png"/><Relationship Id="rId5" Type="http://schemas.openxmlformats.org/officeDocument/2006/relationships/image" Target="../media/image1204.png"/><Relationship Id="rId10" Type="http://schemas.openxmlformats.org/officeDocument/2006/relationships/hyperlink" Target="https://www.desmos.com/" TargetMode="External"/><Relationship Id="rId9" Type="http://schemas.openxmlformats.org/officeDocument/2006/relationships/image" Target="../media/image120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7" Type="http://schemas.openxmlformats.org/officeDocument/2006/relationships/image" Target="../media/image2.png"/><Relationship Id="rId2" Type="http://schemas.openxmlformats.org/officeDocument/2006/relationships/image" Target="../media/image36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16.png"/><Relationship Id="rId10" Type="http://schemas.openxmlformats.org/officeDocument/2006/relationships/hyperlink" Target="https://www.desmos.com/" TargetMode="External"/><Relationship Id="rId9" Type="http://schemas.openxmlformats.org/officeDocument/2006/relationships/image" Target="../media/image12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7" Type="http://schemas.openxmlformats.org/officeDocument/2006/relationships/image" Target="../media/image1223.png"/><Relationship Id="rId2" Type="http://schemas.openxmlformats.org/officeDocument/2006/relationships/image" Target="../media/image566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22.png"/><Relationship Id="rId10" Type="http://schemas.openxmlformats.org/officeDocument/2006/relationships/hyperlink" Target="https://www.desmos.com/" TargetMode="External"/><Relationship Id="rId9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26.png"/><Relationship Id="rId7" Type="http://schemas.openxmlformats.org/officeDocument/2006/relationships/image" Target="../media/image6.png"/><Relationship Id="rId2" Type="http://schemas.openxmlformats.org/officeDocument/2006/relationships/image" Target="../media/image568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224.png"/><Relationship Id="rId9" Type="http://schemas.openxmlformats.org/officeDocument/2006/relationships/hyperlink" Target="https://www.desmo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3.7) Regions</a:t>
            </a:r>
          </a:p>
        </p:txBody>
      </p:sp>
    </p:spTree>
    <p:extLst>
      <p:ext uri="{BB962C8B-B14F-4D97-AF65-F5344CB8AC3E}">
        <p14:creationId xmlns:p14="http://schemas.microsoft.com/office/powerpoint/2010/main" val="42391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Candara" panose="020E0502030303020204" pitchFamily="34" charset="0"/>
                  </a:rPr>
                  <a:t>Shade the region that satisfies the inequalities: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12</m:t>
                      </m:r>
                    </m:oMath>
                    <m:oMath xmlns:m="http://schemas.openxmlformats.org/officeDocument/2006/math"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&gt;</m:t>
                      </m:r>
                      <m:sSup>
                        <m:sSupPr>
                          <m:ctrlPr>
                            <a:rPr lang="en-GB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800" b="0" i="1" smtClean="0">
                          <a:latin typeface="Cambria Math" panose="02040503050406030204" pitchFamily="18" charset="0"/>
                        </a:rPr>
                        <m:t>−6</m:t>
                      </m:r>
                    </m:oMath>
                  </m:oMathPara>
                </a14:m>
                <a:endParaRPr lang="en-GB" sz="18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2538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Shade the region that satisfies the inequalities: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&lt;14</m:t>
                      </m:r>
                    </m:oMath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≥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−4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067" t="-3046" b="-10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>
            <a:extLst>
              <a:ext uri="{FF2B5EF4-FFF2-40B4-BE49-F238E27FC236}">
                <a16:creationId xmlns:a16="http://schemas.microsoft.com/office/drawing/2014/main" id="{EC35E7B7-3DB8-49CF-815A-EDBCA15741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7491" y="1504133"/>
            <a:ext cx="3924848" cy="2772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40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&lt;3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5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≤4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6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6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52B5E87-E366-4835-BF3C-4DB03DB8690F}"/>
              </a:ext>
            </a:extLst>
          </p:cNvPr>
          <p:cNvPicPr/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433" y="1770583"/>
            <a:ext cx="3625133" cy="3926433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045435" y="1968847"/>
            <a:ext cx="3723832" cy="261194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7280030" y="2598002"/>
                <a:ext cx="10462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0030" y="2598002"/>
                <a:ext cx="104628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1218DC01-AC79-4AB3-AAA1-815D0B3B42C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10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1188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≤3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&lt;4,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≥3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6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Picture 11">
            <a:extLst>
              <a:ext uri="{FF2B5EF4-FFF2-40B4-BE49-F238E27FC236}">
                <a16:creationId xmlns:a16="http://schemas.microsoft.com/office/drawing/2014/main" id="{152B5E87-E366-4835-BF3C-4DB03DB8690F}"/>
              </a:ext>
            </a:extLst>
          </p:cNvPr>
          <p:cNvPicPr/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3" y="1770583"/>
            <a:ext cx="4171719" cy="422788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951091" y="2031023"/>
            <a:ext cx="3847385" cy="380706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899638" y="2114730"/>
                <a:ext cx="10462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9638" y="2114730"/>
                <a:ext cx="1046286" cy="46166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5F47C169-2102-498A-A089-D7647D51B5C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10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0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≥−2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&lt;1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&gt;−3,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  <m:r>
                        <m:rPr>
                          <m:nor/>
                        </m:rPr>
                        <a:rPr lang="en-US" sz="24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200329"/>
              </a:xfrm>
              <a:prstGeom prst="rect">
                <a:avLst/>
              </a:prstGeom>
              <a:blipFill>
                <a:blip r:embed="rId7"/>
                <a:stretch>
                  <a:fillRect l="-2000" t="-4061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152B5E87-E366-4835-BF3C-4DB03DB8690F}"/>
              </a:ext>
            </a:extLst>
          </p:cNvPr>
          <p:cNvPicPr/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3" y="1770583"/>
            <a:ext cx="4171719" cy="422788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817091" y="2004646"/>
            <a:ext cx="4005847" cy="399381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403123" y="4629330"/>
                <a:ext cx="10462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3123" y="4629330"/>
                <a:ext cx="104628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B437B115-0809-4D42-B771-8B098B08024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10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737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&gt;−1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2000" t="-4061" b="-106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Candara" panose="020E0502030303020204" pitchFamily="34" charset="0"/>
                  </a:rPr>
                  <a:t>Shade the region which satisfies the inequalities. Label it R.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≥2</m:t>
                    </m:r>
                    <m:r>
                      <a:rPr lang="en-US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r>
                  <a:rPr lang="en-US" sz="2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≤6</m:t>
                    </m:r>
                  </m:oMath>
                </a14:m>
                <a:endParaRPr lang="en-US" sz="2400" dirty="0">
                  <a:latin typeface="Candara" panose="020E0502030303020204" pitchFamily="34" charset="0"/>
                </a:endParaRPr>
              </a:p>
              <a:p>
                <a:pPr algn="ctr"/>
                <a:endParaRPr lang="en-US" sz="2400" dirty="0">
                  <a:latin typeface="Candara" panose="020E0502030303020204" pitchFamily="34" charset="0"/>
                </a:endParaRPr>
              </a:p>
              <a:p>
                <a:endParaRPr lang="en-US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938992"/>
              </a:xfrm>
              <a:prstGeom prst="rect">
                <a:avLst/>
              </a:prstGeom>
              <a:blipFill>
                <a:blip r:embed="rId5"/>
                <a:stretch>
                  <a:fillRect l="-2000" t="-2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152B5E87-E366-4835-BF3C-4DB03DB8690F}"/>
              </a:ext>
            </a:extLst>
          </p:cNvPr>
          <p:cNvPicPr/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553" y="1770583"/>
            <a:ext cx="4171719" cy="4227881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16592" y="1987283"/>
            <a:ext cx="4023263" cy="4011182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315200" y="3128159"/>
                <a:ext cx="1046286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00" y="3128159"/>
                <a:ext cx="104628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EED3A95C-1E58-49A2-9F37-35B3E3CC13A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9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354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B15062-D31F-4FB9-8B09-64663C714B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14D703-63CE-483A-A1F5-AED2E695B35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A1CDA6-4668-42B7-A687-D269D936E773}">
  <ds:schemaRefs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16103</TotalTime>
  <Words>313</Words>
  <Application>Microsoft Office PowerPoint</Application>
  <PresentationFormat>On-screen Show (4:3)</PresentationFormat>
  <Paragraphs>39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Cambria Math</vt:lpstr>
      <vt:lpstr>Candara</vt:lpstr>
      <vt:lpstr>Office Theme</vt:lpstr>
      <vt:lpstr>3.7) Regions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2021-09-02T16:12:06Z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