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1421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2.png"/><Relationship Id="rId2" Type="http://schemas.openxmlformats.org/officeDocument/2006/relationships/image" Target="../media/image44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6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8.png"/><Relationship Id="rId2" Type="http://schemas.openxmlformats.org/officeDocument/2006/relationships/image" Target="../media/image41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2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1.png"/><Relationship Id="rId2" Type="http://schemas.openxmlformats.org/officeDocument/2006/relationships/image" Target="../media/image41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3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4.png"/><Relationship Id="rId2" Type="http://schemas.openxmlformats.org/officeDocument/2006/relationships/image" Target="../media/image42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2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8.png"/><Relationship Id="rId2" Type="http://schemas.openxmlformats.org/officeDocument/2006/relationships/image" Target="../media/image42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3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1.png"/><Relationship Id="rId2" Type="http://schemas.openxmlformats.org/officeDocument/2006/relationships/image" Target="../media/image43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4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4.png"/><Relationship Id="rId2" Type="http://schemas.openxmlformats.org/officeDocument/2006/relationships/image" Target="../media/image43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3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5.png"/><Relationship Id="rId2" Type="http://schemas.openxmlformats.org/officeDocument/2006/relationships/image" Target="../media/image43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5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0.png"/><Relationship Id="rId2" Type="http://schemas.openxmlformats.org/officeDocument/2006/relationships/image" Target="../media/image43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5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3.6) Sigma notation</a:t>
            </a:r>
          </a:p>
        </p:txBody>
      </p:sp>
    </p:spTree>
    <p:extLst>
      <p:ext uri="{BB962C8B-B14F-4D97-AF65-F5344CB8AC3E}">
        <p14:creationId xmlns:p14="http://schemas.microsoft.com/office/powerpoint/2010/main" val="3906866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22311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convergent geometric series is given by </a:t>
                </a:r>
                <a:endParaRPr lang="en-GB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1+2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+4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+8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Find the range of possible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Given that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e>
                      </m:nary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      find the 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2231124"/>
              </a:xfrm>
              <a:prstGeom prst="rect">
                <a:avLst/>
              </a:prstGeom>
              <a:blipFill>
                <a:blip r:embed="rId2"/>
                <a:stretch>
                  <a:fillRect l="-1067" t="-1366" b="-35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22311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convergent geometric series is given by </a:t>
                </a:r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+16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64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Find the range of possible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Given that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      find the 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2231124"/>
              </a:xfrm>
              <a:prstGeom prst="rect">
                <a:avLst/>
              </a:prstGeom>
              <a:blipFill>
                <a:blip r:embed="rId3"/>
                <a:stretch>
                  <a:fillRect l="-1067" t="-1639" b="-35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2686092"/>
                <a:ext cx="4572001" cy="8764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686092"/>
                <a:ext cx="4572001" cy="876458"/>
              </a:xfrm>
              <a:prstGeom prst="rect">
                <a:avLst/>
              </a:prstGeom>
              <a:blipFill>
                <a:blip r:embed="rId4"/>
                <a:stretch>
                  <a:fillRect l="-1067" b="-41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4730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5936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Write out the terms in the series: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8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  <m:e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(3</m:t>
                          </m:r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+5)</m:t>
                          </m:r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i="1">
                              <a:latin typeface="Cambria Math"/>
                            </a:rPr>
                            <m:t>=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sup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2−3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593676"/>
              </a:xfrm>
              <a:prstGeom prst="rect">
                <a:avLst/>
              </a:prstGeom>
              <a:blipFill>
                <a:blip r:embed="rId2"/>
                <a:stretch>
                  <a:fillRect l="-1067" t="-8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1505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Write out the terms in the series: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i="1">
                              <a:latin typeface="Cambria Math"/>
                            </a:rPr>
                            <m:t>=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150508"/>
              </a:xfrm>
              <a:prstGeom prst="rect">
                <a:avLst/>
              </a:prstGeom>
              <a:blipFill>
                <a:blip r:embed="rId3"/>
                <a:stretch>
                  <a:fillRect l="-1067" t="-31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624519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9+11+13+15+17=65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24519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2691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5902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(3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+5)</m:t>
                          </m:r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i="1">
                              <a:latin typeface="Cambria Math"/>
                            </a:rPr>
                            <m:t>=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(2−3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590214"/>
              </a:xfrm>
              <a:prstGeom prst="rect">
                <a:avLst/>
              </a:prstGeom>
              <a:blipFill>
                <a:blip r:embed="rId2"/>
                <a:stretch>
                  <a:fillRect l="-1067" t="-8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1505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i="1">
                              <a:latin typeface="Cambria Math"/>
                            </a:rPr>
                            <m:t>=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150508"/>
              </a:xfrm>
              <a:prstGeom prst="rect">
                <a:avLst/>
              </a:prstGeom>
              <a:blipFill>
                <a:blip r:embed="rId3"/>
                <a:stretch>
                  <a:fillRect l="-1067" t="-31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624519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24519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5024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Write in sigma notation: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8+13+18+23+28+33+38+43+48+53</m:t>
                      </m:r>
                    </m:oMath>
                  </m:oMathPara>
                </a14:m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−11+−13+−15+−17+−19+ −21+−23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046988"/>
              </a:xfrm>
              <a:prstGeom prst="rect">
                <a:avLst/>
              </a:prstGeom>
              <a:blipFill>
                <a:blip r:embed="rId2"/>
                <a:stretch>
                  <a:fillRect l="-667" t="-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Write in sigma notation: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6+7+8+9+10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667" t="-31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059175"/>
                <a:ext cx="4572001" cy="8710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+2)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059175"/>
                <a:ext cx="4572001" cy="87107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1703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5936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Write out the terms in the series: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8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  <m:e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GB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i="1">
                              <a:latin typeface="Cambria Math"/>
                            </a:rPr>
                            <m:t>=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sup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593676"/>
              </a:xfrm>
              <a:prstGeom prst="rect">
                <a:avLst/>
              </a:prstGeom>
              <a:blipFill>
                <a:blip r:embed="rId2"/>
                <a:stretch>
                  <a:fillRect l="-1067" t="-8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1505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Write out the terms in the series: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i="1">
                              <a:latin typeface="Cambria Math"/>
                            </a:rPr>
                            <m:t>=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150508"/>
              </a:xfrm>
              <a:prstGeom prst="rect">
                <a:avLst/>
              </a:prstGeom>
              <a:blipFill>
                <a:blip r:embed="rId3"/>
                <a:stretch>
                  <a:fillRect l="-1067" t="-31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624519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24+48+96+192+384=744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24519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9384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5936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8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  <m:e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GB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i="1">
                              <a:latin typeface="Cambria Math"/>
                            </a:rPr>
                            <m:t>=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sup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593676"/>
              </a:xfrm>
              <a:prstGeom prst="rect">
                <a:avLst/>
              </a:prstGeom>
              <a:blipFill>
                <a:blip r:embed="rId2"/>
                <a:stretch>
                  <a:fillRect l="-1067" t="-8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1505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i="1">
                              <a:latin typeface="Cambria Math"/>
                            </a:rPr>
                            <m:t>=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150508"/>
              </a:xfrm>
              <a:prstGeom prst="rect">
                <a:avLst/>
              </a:prstGeom>
              <a:blipFill>
                <a:blip r:embed="rId3"/>
                <a:stretch>
                  <a:fillRect l="-1067" t="-31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624519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=24,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24519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0920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3190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Write in sigma notation: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3+15+75+375+1875+9375+46875+234375+1171876+5859375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320+640+1280+2560+5120+10240+20480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319050"/>
              </a:xfrm>
              <a:prstGeom prst="rect">
                <a:avLst/>
              </a:prstGeom>
              <a:blipFill>
                <a:blip r:embed="rId2"/>
                <a:stretch>
                  <a:fillRect l="-400" t="-3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Write in sigma notation: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54+162+486+1458+4374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667" t="-31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221678"/>
                <a:ext cx="4572001" cy="8710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21678"/>
                <a:ext cx="4572001" cy="87107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2611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1465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Evaluate: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i="1">
                              <a:latin typeface="Cambria Math"/>
                            </a:rPr>
                            <m:t>=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(2+7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146596"/>
              </a:xfrm>
              <a:prstGeom prst="rect">
                <a:avLst/>
              </a:prstGeom>
              <a:blipFill>
                <a:blip r:embed="rId2"/>
                <a:stretch>
                  <a:fillRect l="-1067" t="-2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1505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Evaluate: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i="1">
                              <a:latin typeface="Cambria Math"/>
                            </a:rPr>
                            <m:t>=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30</m:t>
                          </m:r>
                        </m:sup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150508"/>
              </a:xfrm>
              <a:prstGeom prst="rect">
                <a:avLst/>
              </a:prstGeom>
              <a:blipFill>
                <a:blip r:embed="rId3"/>
                <a:stretch>
                  <a:fillRect l="-1067" t="-31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624519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987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24519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4053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4293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</m:e>
                      </m:nary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=12282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429366"/>
              </a:xfrm>
              <a:prstGeom prst="rect">
                <a:avLst/>
              </a:prstGeom>
              <a:blipFill>
                <a:blip r:embed="rId2"/>
                <a:stretch>
                  <a:fillRect l="-1067" t="-2137" b="-59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4293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=59046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429366"/>
              </a:xfrm>
              <a:prstGeom prst="rect">
                <a:avLst/>
              </a:prstGeom>
              <a:blipFill>
                <a:blip r:embed="rId3"/>
                <a:stretch>
                  <a:fillRect l="-1067" t="-2564" b="-59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884334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84334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8794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485C21-EA61-40F7-993C-7A41186B39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EF2531-2A10-4C64-A09D-F45CE72929B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3197977-E072-4D86-B79F-92CD692081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20795</TotalTime>
  <Words>620</Words>
  <Application>Microsoft Office PowerPoint</Application>
  <PresentationFormat>On-screen Show (4:3)</PresentationFormat>
  <Paragraphs>125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Cambria Math</vt:lpstr>
      <vt:lpstr>Candara</vt:lpstr>
      <vt:lpstr>Office Theme</vt:lpstr>
      <vt:lpstr>3.6) Sigma notation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531</cp:revision>
  <dcterms:created xsi:type="dcterms:W3CDTF">2020-05-18T02:11:06Z</dcterms:created>
  <dcterms:modified xsi:type="dcterms:W3CDTF">2021-09-05T09:53:35Z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