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669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8848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1.png"/><Relationship Id="rId2" Type="http://schemas.openxmlformats.org/officeDocument/2006/relationships/image" Target="../media/image38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0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4.png"/><Relationship Id="rId2" Type="http://schemas.openxmlformats.org/officeDocument/2006/relationships/image" Target="../media/image39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0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7.png"/><Relationship Id="rId2" Type="http://schemas.openxmlformats.org/officeDocument/2006/relationships/image" Target="../media/image39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0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0.png"/><Relationship Id="rId2" Type="http://schemas.openxmlformats.org/officeDocument/2006/relationships/image" Target="../media/image39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0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3.4) Geometric series</a:t>
            </a:r>
          </a:p>
        </p:txBody>
      </p:sp>
    </p:spTree>
    <p:extLst>
      <p:ext uri="{BB962C8B-B14F-4D97-AF65-F5344CB8AC3E}">
        <p14:creationId xmlns:p14="http://schemas.microsoft.com/office/powerpoint/2010/main" val="2682189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Find the sum of the first 10 terms: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400" i="1">
                          <a:latin typeface="Cambria Math"/>
                        </a:rPr>
                        <m:t>, 6,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18</m:t>
                      </m:r>
                      <m:r>
                        <a:rPr lang="en-GB" sz="2400" i="1">
                          <a:latin typeface="Cambria Math"/>
                        </a:rPr>
                        <m:t>,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2400" i="1">
                          <a:latin typeface="Cambria Math"/>
                        </a:rPr>
                        <m:t>4, 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162</m:t>
                      </m:r>
                      <m:r>
                        <a:rPr lang="en-GB" sz="2400" i="1">
                          <a:latin typeface="Cambria Math"/>
                        </a:rPr>
                        <m:t>, …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2400" i="1">
                          <a:latin typeface="Cambria Math"/>
                        </a:rPr>
                        <m:t>,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GB" sz="2400" i="1">
                          <a:latin typeface="Cambria Math"/>
                        </a:rPr>
                        <m:t>,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100</m:t>
                      </m:r>
                      <m:r>
                        <a:rPr lang="en-GB" sz="2400" i="1">
                          <a:latin typeface="Cambria Math"/>
                        </a:rPr>
                        <m:t>,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500</m:t>
                      </m:r>
                      <m:r>
                        <a:rPr lang="en-GB" sz="2400" i="1">
                          <a:latin typeface="Cambria Math"/>
                        </a:rPr>
                        <m:t>,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2500</m:t>
                      </m:r>
                      <m:r>
                        <a:rPr lang="en-GB" sz="2400" i="1">
                          <a:latin typeface="Cambria Math"/>
                        </a:rPr>
                        <m:t>, …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2000" t="-1429" r="-4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Find the sum of the first 10 terms: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/>
                        </a:rPr>
                        <m:t>3, 6, 12, 24, 48, …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 r="-4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89312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3069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89312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1612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74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Find the sum of the first 10 terms: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2,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32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128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,…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243, −81, 27, −9, 3, …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740832"/>
              </a:xfrm>
              <a:prstGeom prst="rect">
                <a:avLst/>
              </a:prstGeom>
              <a:blipFill>
                <a:blip r:embed="rId2"/>
                <a:stretch>
                  <a:fillRect l="-2000" t="-1303" r="-4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1555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Find the sum of the first 10 terms: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/>
                        </a:rPr>
                        <m:t>4, 2,1, 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24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2400" i="1">
                          <a:latin typeface="Cambria Math"/>
                        </a:rPr>
                        <m:t>,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2400" i="1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GB" sz="2400" i="1">
                          <a:latin typeface="Cambria Math"/>
                        </a:rPr>
                        <m:t>,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2400" i="1">
                              <a:latin typeface="Cambria Math"/>
                            </a:rPr>
                            <m:t>8</m:t>
                          </m:r>
                        </m:den>
                      </m:f>
                      <m:r>
                        <a:rPr lang="en-GB" sz="2400" i="1">
                          <a:latin typeface="Cambria Math"/>
                        </a:rPr>
                        <m:t>, …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155509"/>
              </a:xfrm>
              <a:prstGeom prst="rect">
                <a:avLst/>
              </a:prstGeom>
              <a:blipFill>
                <a:blip r:embed="rId3"/>
                <a:stretch>
                  <a:fillRect l="-2000" t="-4233" r="-4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603780"/>
                <a:ext cx="4572001" cy="7861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1023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128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03780"/>
                <a:ext cx="4572001" cy="7861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7759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 the least value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such that the sum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/>
                      </a:rPr>
                      <m:t>1+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2400" b="0" i="1" smtClean="0">
                        <a:latin typeface="Cambria Math"/>
                      </a:rPr>
                      <m:t>+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9</m:t>
                    </m:r>
                    <m:r>
                      <a:rPr lang="en-GB" sz="2400" b="0" i="1" smtClean="0">
                        <a:latin typeface="Cambria Math"/>
                      </a:rPr>
                      <m:t>+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27</m:t>
                    </m:r>
                    <m:r>
                      <a:rPr lang="en-GB" sz="2400" b="0" i="1" smtClean="0">
                        <a:latin typeface="Cambria Math"/>
                      </a:rPr>
                      <m:t>+…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terms would exceed 2 000 000.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2000" t="-4061" r="-2533" b="-10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 the least value of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/>
                      </a:rPr>
                      <m:t>𝑛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such that the sum of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/>
                      </a:rPr>
                      <m:t>1+2+4+8+…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/>
                      </a:rPr>
                      <m:t>𝑛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terms would exceed 2 000 000.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2000" t="-4061" r="-2133" b="-10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603780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=21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03780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8862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3542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geometric series has first term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common ratio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sum of the first two terms of the series is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9</m:t>
                    </m:r>
                  </m:oMath>
                </a14:m>
                <a:r>
                  <a:rPr lang="en-GB" sz="1600" b="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sum of the first four terms of the series is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45</m:t>
                    </m:r>
                  </m:oMath>
                </a14:m>
                <a:r>
                  <a:rPr lang="en-GB" sz="1600" b="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two possible geometric sequences.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354217"/>
              </a:xfrm>
              <a:prstGeom prst="rect">
                <a:avLst/>
              </a:prstGeom>
              <a:blipFill>
                <a:blip r:embed="rId2"/>
                <a:stretch>
                  <a:fillRect l="-667" t="-1351" b="-27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3542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geometric series has first term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common ratio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sum of the first two terms of the series is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8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sum of the first four terms of the series is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80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two possible geometric sequences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354217"/>
              </a:xfrm>
              <a:prstGeom prst="rect">
                <a:avLst/>
              </a:prstGeom>
              <a:blipFill>
                <a:blip r:embed="rId3"/>
                <a:stretch>
                  <a:fillRect l="-667" t="-1351" b="-27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809185"/>
                <a:ext cx="457200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2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GB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GB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(−</m:t>
                        </m:r>
                        <m: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09185"/>
                <a:ext cx="4572001" cy="830997"/>
              </a:xfrm>
              <a:prstGeom prst="rect">
                <a:avLst/>
              </a:prstGeom>
              <a:blipFill>
                <a:blip r:embed="rId4"/>
                <a:stretch>
                  <a:fillRect b="-95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5916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0485C21-EA61-40F7-993C-7A41186B394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2EF2531-2A10-4C64-A09D-F45CE72929B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3197977-E072-4D86-B79F-92CD692081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20793</TotalTime>
  <Words>326</Words>
  <Application>Microsoft Office PowerPoint</Application>
  <PresentationFormat>On-screen Show (4:3)</PresentationFormat>
  <Paragraphs>46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Cambria Math</vt:lpstr>
      <vt:lpstr>Candara</vt:lpstr>
      <vt:lpstr>Office Theme</vt:lpstr>
      <vt:lpstr>3.4) Geometric series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529</cp:revision>
  <dcterms:created xsi:type="dcterms:W3CDTF">2020-05-18T02:11:06Z</dcterms:created>
  <dcterms:modified xsi:type="dcterms:W3CDTF">2021-09-05T09:52:00Z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