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84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6.png"/><Relationship Id="rId2" Type="http://schemas.openxmlformats.org/officeDocument/2006/relationships/image" Target="../media/image3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8.png"/><Relationship Id="rId2" Type="http://schemas.openxmlformats.org/officeDocument/2006/relationships/image" Target="../media/image3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4.png"/><Relationship Id="rId2" Type="http://schemas.openxmlformats.org/officeDocument/2006/relationships/image" Target="../media/image3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7.png"/><Relationship Id="rId2" Type="http://schemas.openxmlformats.org/officeDocument/2006/relationships/image" Target="../media/image3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9.png"/><Relationship Id="rId2" Type="http://schemas.openxmlformats.org/officeDocument/2006/relationships/image" Target="../media/image36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2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5.png"/><Relationship Id="rId2" Type="http://schemas.openxmlformats.org/officeDocument/2006/relationships/image" Target="../media/image3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9.png"/><Relationship Id="rId2" Type="http://schemas.openxmlformats.org/officeDocument/2006/relationships/image" Target="../media/image3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2.png"/><Relationship Id="rId2" Type="http://schemas.openxmlformats.org/officeDocument/2006/relationships/image" Target="../media/image3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3.3) Geometric sequences</a:t>
            </a:r>
          </a:p>
        </p:txBody>
      </p:sp>
    </p:spTree>
    <p:extLst>
      <p:ext uri="{BB962C8B-B14F-4D97-AF65-F5344CB8AC3E}">
        <p14:creationId xmlns:p14="http://schemas.microsoft.com/office/powerpoint/2010/main" val="994294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second, third and fourth term of a geometric sequence are the following: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the common ratio is negative, find the common ratio and the first term of the sequence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second, third and fourth term of a geometric sequence are the following: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5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the common ratio is negative, find the common ratio and the first term of the sequence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78407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78407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13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first three terms of a geometric sequence 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16, 144, 1296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Determine whether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944784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in the sequence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first three terms of a geometric sequence 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36,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324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Determine whether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2125764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in the sequence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510100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N is an integer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2125764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in the sequence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10100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492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Identify the common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1, 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i="1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2400" i="1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27</m:t>
                      </m:r>
                      <m:r>
                        <a:rPr lang="en-GB" sz="2400" i="1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81</m:t>
                      </m:r>
                      <m:r>
                        <a:rPr lang="en-GB" sz="2400" i="1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243</m:t>
                      </m:r>
                      <m:r>
                        <a:rPr lang="en-GB" sz="2400" i="1"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27</m:t>
                      </m:r>
                      <m:r>
                        <a:rPr lang="en-GB" sz="2400" b="0" i="1" smtClean="0"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80</m:t>
                      </m:r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1" smtClean="0">
                          <a:latin typeface="Cambria Math"/>
                        </a:rPr>
                        <m:t>, 1.25,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/>
                        </a:rPr>
                        <m:t>, 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/>
                        </a:rPr>
                        <m:t>, 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/>
                        </a:rPr>
                        <m:t>, 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400" b="0" i="1" smtClean="0"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, −4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400" b="0" i="1" smtClean="0"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4, 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b="0" i="1" smtClean="0">
                          <a:latin typeface="Cambria Math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400" b="0" i="1" smtClean="0">
                          <a:latin typeface="Cambria Math"/>
                        </a:rPr>
                        <m:t>, −0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.5</m:t>
                      </m:r>
                      <m:r>
                        <a:rPr lang="en-GB" sz="2400" b="0" i="1" smtClean="0"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262979"/>
              </a:xfrm>
              <a:prstGeom prst="rect">
                <a:avLst/>
              </a:prstGeom>
              <a:blipFill>
                <a:blip r:embed="rId2"/>
                <a:stretch>
                  <a:fillRect l="-2000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Identify the common ratio: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1, 2, 4, 8, 16, 32,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2400" i="1">
                          <a:latin typeface="Cambria Math"/>
                        </a:rPr>
                        <m:t>, 18, 12, 8,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10, 5, 2.5, 1.25,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5, −5, 5, −5, 5, −5,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𝑥</m:t>
                      </m:r>
                      <m:r>
                        <a:rPr lang="en-GB" sz="2400" i="1">
                          <a:latin typeface="Cambria Math"/>
                        </a:rPr>
                        <m:t>, −2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/>
                        </a:rPr>
                        <m:t>, 4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1, </m:t>
                      </m:r>
                      <m:r>
                        <a:rPr lang="en-GB" sz="2400" i="1">
                          <a:latin typeface="Cambria Math"/>
                        </a:rPr>
                        <m:t>𝑝</m:t>
                      </m:r>
                      <m:r>
                        <a:rPr lang="en-GB" sz="2400" i="1">
                          <a:latin typeface="Cambria Math"/>
                        </a:rPr>
                        <m:t>, 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GB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/>
                        </a:rPr>
                        <m:t>, 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GB" sz="2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4, −1, 0.25, −0.0625, 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262979"/>
              </a:xfrm>
              <a:prstGeom prst="rect">
                <a:avLst/>
              </a:prstGeom>
              <a:blipFill>
                <a:blip r:embed="rId3"/>
                <a:stretch>
                  <a:fillRect l="-2000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49903"/>
                <a:ext cx="4572001" cy="51508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49903"/>
                <a:ext cx="4572001" cy="51508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791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n</a:t>
                </a:r>
                <a:r>
                  <a:rPr lang="en-GB" sz="2400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sz="2400" dirty="0">
                    <a:latin typeface="Candara" panose="020E0502030303020204" pitchFamily="34" charset="0"/>
                  </a:rPr>
                  <a:t> term of the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3, 6, 12, 24, 48,…</m:t>
                      </m:r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4, 20, 100, 500, 2500,… 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r="-1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n</a:t>
                </a:r>
                <a:r>
                  <a:rPr lang="en-GB" sz="2400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sz="2400" dirty="0">
                    <a:latin typeface="Candara" panose="020E0502030303020204" pitchFamily="34" charset="0"/>
                  </a:rPr>
                  <a:t> term of the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, 6,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4, 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162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,…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r="-1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4990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4990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787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10</a:t>
                </a:r>
                <a:r>
                  <a:rPr lang="en-GB" sz="2000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sz="2000" dirty="0">
                    <a:latin typeface="Candara" panose="020E0502030303020204" pitchFamily="34" charset="0"/>
                  </a:rPr>
                  <a:t> term of the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3, 6, 12, 24, 48,…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4, 20, 100, 500, 2500,… 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10</a:t>
                </a:r>
                <a:r>
                  <a:rPr lang="en-GB" sz="2000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sz="2000" dirty="0">
                    <a:latin typeface="Candara" panose="020E0502030303020204" pitchFamily="34" charset="0"/>
                  </a:rPr>
                  <a:t> term of the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, 6,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4, 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162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,…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4990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39366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4990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947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10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and n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term of the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80, −20, 5, −1.25, 0.3125,…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10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and n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term of the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40, −20, 10, −5, 2.5, …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49903"/>
                <a:ext cx="4572001" cy="14926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49903"/>
                <a:ext cx="4572001" cy="14926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630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Candara" panose="020E0502030303020204" pitchFamily="34" charset="0"/>
              </a:rPr>
              <a:t>The second term of a geometric sequence is 6 and the 4</a:t>
            </a:r>
            <a:r>
              <a:rPr lang="en-GB" sz="1800" baseline="30000" dirty="0">
                <a:latin typeface="Candara" panose="020E0502030303020204" pitchFamily="34" charset="0"/>
              </a:rPr>
              <a:t>th</a:t>
            </a:r>
            <a:r>
              <a:rPr lang="en-GB" sz="1800" dirty="0">
                <a:latin typeface="Candara" panose="020E0502030303020204" pitchFamily="34" charset="0"/>
              </a:rPr>
              <a:t> term is 18. The common ratio is positive. Find the exact values of:</a:t>
            </a:r>
          </a:p>
          <a:p>
            <a:pPr marL="342900" indent="-342900">
              <a:buAutoNum type="alphaLcParenR"/>
            </a:pPr>
            <a:r>
              <a:rPr lang="en-GB" sz="1800" dirty="0">
                <a:latin typeface="Candara" panose="020E0502030303020204" pitchFamily="34" charset="0"/>
              </a:rPr>
              <a:t>The common ratio.</a:t>
            </a:r>
          </a:p>
          <a:p>
            <a:pPr marL="342900" indent="-342900">
              <a:buAutoNum type="alphaLcParenR"/>
            </a:pPr>
            <a:r>
              <a:rPr lang="en-GB" sz="1800" dirty="0">
                <a:latin typeface="Candara" panose="020E0502030303020204" pitchFamily="34" charset="0"/>
              </a:rPr>
              <a:t>The first term.</a:t>
            </a:r>
          </a:p>
          <a:p>
            <a:pPr marL="342900" indent="-342900">
              <a:buAutoNum type="alphaLcParenR"/>
            </a:pPr>
            <a:r>
              <a:rPr lang="en-GB" sz="1800" dirty="0">
                <a:latin typeface="Candara" panose="020E0502030303020204" pitchFamily="34" charset="0"/>
              </a:rPr>
              <a:t>The 20</a:t>
            </a:r>
            <a:r>
              <a:rPr lang="en-GB" sz="1800" baseline="30000" dirty="0">
                <a:latin typeface="Candara" panose="020E0502030303020204" pitchFamily="34" charset="0"/>
              </a:rPr>
              <a:t>th</a:t>
            </a:r>
            <a:r>
              <a:rPr lang="en-GB" sz="1800" dirty="0">
                <a:latin typeface="Candara" panose="020E0502030303020204" pitchFamily="34" charset="0"/>
              </a:rPr>
              <a:t> term.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second term of a geometric sequence is 4 and the 4</a:t>
            </a:r>
            <a:r>
              <a:rPr lang="en-GB" baseline="30000" dirty="0">
                <a:latin typeface="Candara" panose="020E0502030303020204" pitchFamily="34" charset="0"/>
              </a:rPr>
              <a:t>th</a:t>
            </a:r>
            <a:r>
              <a:rPr lang="en-GB" dirty="0">
                <a:latin typeface="Candara" panose="020E0502030303020204" pitchFamily="34" charset="0"/>
              </a:rPr>
              <a:t> term is 8. The common ratio is positive. Find the exact values of: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 common ratio.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 first term.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 10</a:t>
            </a:r>
            <a:r>
              <a:rPr lang="en-GB" baseline="30000" dirty="0">
                <a:latin typeface="Candara" panose="020E0502030303020204" pitchFamily="34" charset="0"/>
              </a:rPr>
              <a:t>th</a:t>
            </a:r>
            <a:r>
              <a:rPr lang="en-GB" dirty="0">
                <a:latin typeface="Candara" panose="020E0502030303020204" pitchFamily="34" charset="0"/>
              </a:rPr>
              <a:t> term.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339014"/>
                <a:ext cx="4572001" cy="12722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GB" sz="240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GB" sz="2400" i="1">
                        <a:solidFill>
                          <a:srgbClr val="FF000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9</m:t>
                        </m:r>
                      </m:sup>
                    </m:sSup>
                    <m:r>
                      <a:rPr lang="en-GB" sz="2400" i="1">
                        <a:solidFill>
                          <a:srgbClr val="FF0000"/>
                        </a:solidFill>
                        <a:latin typeface="Cambria Math"/>
                      </a:rPr>
                      <m:t>=64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39014"/>
                <a:ext cx="4572001" cy="1272271"/>
              </a:xfrm>
              <a:prstGeom prst="rect">
                <a:avLst/>
              </a:prstGeom>
              <a:blipFill>
                <a:blip r:embed="rId2"/>
                <a:stretch>
                  <a:fillRect l="-2000" t="-962" b="-105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01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numbers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/>
                      </a:rPr>
                      <m:t>, 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𝑥</m:t>
                    </m:r>
                    <m:r>
                      <a:rPr lang="en-GB" i="1">
                        <a:latin typeface="Cambria Math"/>
                      </a:rPr>
                      <m:t>+12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form the first three terms of a positive geometric sequence. 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The 20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term in the sequence.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066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numbers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3, 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𝑥</m:t>
                    </m:r>
                    <m:r>
                      <a:rPr lang="en-GB" i="1">
                        <a:latin typeface="Cambria Math"/>
                      </a:rPr>
                      <m:t>+6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form the first three terms of a positive geometric sequence. 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The 10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term in the sequence.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35794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ts val="0"/>
                  </a:spcBef>
                  <a:buAutoNum type="alphaLcParenR"/>
                </a:pPr>
                <a:r>
                  <a:rPr lang="en-GB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24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457200" indent="-457200">
                  <a:spcBef>
                    <a:spcPts val="0"/>
                  </a:spcBef>
                  <a:buAutoNum type="alphaLcParenR"/>
                </a:pPr>
                <a:r>
                  <a:rPr lang="en-GB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1536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35794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2133" t="-7353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561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What is the first term in the geometric progression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/>
                      </a:rPr>
                      <m:t>, 6,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18</m:t>
                    </m:r>
                    <m:r>
                      <a:rPr lang="en-GB" i="1">
                        <a:latin typeface="Cambria Math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54</m:t>
                    </m:r>
                    <m:r>
                      <a:rPr lang="en-GB" i="1">
                        <a:latin typeface="Cambria Math"/>
                      </a:rPr>
                      <m:t>, 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exceed 1 million?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r="-933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What is the first term in the geometric progression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3, 6, 12, 24, 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exceed 1 million?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r="-933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4076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</m:sSub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=1572864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40768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725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second, third and fourth term of a geometric sequence are the following: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+4,  10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the common ratio is positive, find the common ratio and the first term of the sequence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second, third and fourth term of a geometric sequence are the following: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+6,  5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the common ratio is positive, find the common ratio and the first term of the sequence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78407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78407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669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20793</TotalTime>
  <Words>965</Words>
  <Application>Microsoft Office PowerPoint</Application>
  <PresentationFormat>On-screen Show (4:3)</PresentationFormat>
  <Paragraphs>148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3.3) Geometric sequences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528</cp:revision>
  <dcterms:created xsi:type="dcterms:W3CDTF">2020-05-18T02:11:06Z</dcterms:created>
  <dcterms:modified xsi:type="dcterms:W3CDTF">2021-09-05T09:51:12Z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