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8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9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hyperlink" Target="https://corbettmaths.com/" TargetMode="External"/><Relationship Id="rId4" Type="http://schemas.openxmlformats.org/officeDocument/2006/relationships/image" Target="../media/image17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hyperlink" Target="https://corbettmaths.com/" TargetMode="External"/><Relationship Id="rId4" Type="http://schemas.openxmlformats.org/officeDocument/2006/relationships/image" Target="../media/image17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177.png"/><Relationship Id="rId7" Type="http://schemas.openxmlformats.org/officeDocument/2006/relationships/hyperlink" Target="https://corbettmaths.com/" TargetMode="External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180.png"/><Relationship Id="rId7" Type="http://schemas.openxmlformats.org/officeDocument/2006/relationships/hyperlink" Target="https://corbettmaths.com/" TargetMode="External"/><Relationship Id="rId2" Type="http://schemas.openxmlformats.org/officeDocument/2006/relationships/image" Target="../media/image17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183.png"/><Relationship Id="rId7" Type="http://schemas.openxmlformats.org/officeDocument/2006/relationships/hyperlink" Target="https://corbettmaths.com/" TargetMode="External"/><Relationship Id="rId2" Type="http://schemas.openxmlformats.org/officeDocument/2006/relationships/image" Target="../media/image18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rbettmaths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3.3) Cumulative frequency</a:t>
            </a:r>
          </a:p>
        </p:txBody>
      </p:sp>
    </p:spTree>
    <p:extLst>
      <p:ext uri="{BB962C8B-B14F-4D97-AF65-F5344CB8AC3E}">
        <p14:creationId xmlns:p14="http://schemas.microsoft.com/office/powerpoint/2010/main" val="426039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Draw a cumulative frequency diagram for the data: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Draw a cumulative frequency diagram for the data: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4CDFE7DB-601B-4687-B4CC-0437AF333F37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88758" y="914401"/>
              <a:ext cx="3460453" cy="2123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6082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996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 (s)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9.6 &lt; 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≤ 9.8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9.</m:t>
                                </m:r>
                                <m:r>
                                  <a:rPr lang="en-GB" sz="1800" b="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&lt; 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≤10.05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b="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10.05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&lt; 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≤ 10.15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10.</m:t>
                                </m:r>
                                <m:r>
                                  <a:rPr lang="en-GB" sz="1800" b="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5 &lt; 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≤ 10.2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4CDFE7DB-601B-4687-B4CC-0437AF333F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440938"/>
                  </p:ext>
                </p:extLst>
              </p:nvPr>
            </p:nvGraphicFramePr>
            <p:xfrm>
              <a:off x="188758" y="914401"/>
              <a:ext cx="3460453" cy="2123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6082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996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 (s)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" t="-180328" r="-53495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" t="-280328" r="-53495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" t="-380328" r="-53495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" t="-480328" r="-53495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797F697-383F-4AC7-A5D6-8CB6DE094B8F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778934" y="914401"/>
              <a:ext cx="3334618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2099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 (s)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9.6 &lt; 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≤ 9.7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9.7 &lt; 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≤ 9.9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9.9 &lt; 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≤ 10.05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10.05 &lt; 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</a:rPr>
                                  <m:t> ≤ 10.2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797F697-383F-4AC7-A5D6-8CB6DE094B8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2694292"/>
                  </p:ext>
                </p:extLst>
              </p:nvPr>
            </p:nvGraphicFramePr>
            <p:xfrm>
              <a:off x="4778934" y="914401"/>
              <a:ext cx="3334618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2099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 (s)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7" t="-108197" r="-57880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7" t="-208197" r="-57880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7" t="-308197" r="-57880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7" t="-408197" r="-5788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ADC3AF23-D160-456D-BC5F-C9A0513F86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536" y="2958701"/>
            <a:ext cx="3951792" cy="364407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D032F5-266A-4A99-8FFC-34A765974A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942" y="2958701"/>
            <a:ext cx="3951792" cy="364407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F44593-9B63-473B-8552-2E18C8FC82A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0931"/>
          <a:stretch/>
        </p:blipFill>
        <p:spPr>
          <a:xfrm>
            <a:off x="4721200" y="2875971"/>
            <a:ext cx="4154352" cy="38197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A2AA0DE-2636-45D5-BC95-A8CADC2CEBB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12687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Use the cumulative frequency diagram to estimate the:</a:t>
            </a: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Lower quartile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Median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Upper quartile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60</a:t>
            </a:r>
            <a:r>
              <a:rPr lang="en-GB" sz="1600" baseline="30000" dirty="0">
                <a:latin typeface="Candara" panose="020E0502030303020204" pitchFamily="34" charset="0"/>
              </a:rPr>
              <a:t>th</a:t>
            </a:r>
            <a:r>
              <a:rPr lang="en-GB" sz="1600" dirty="0">
                <a:latin typeface="Candara" panose="020E0502030303020204" pitchFamily="34" charset="0"/>
              </a:rPr>
              <a:t> percentile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Use the cumulative frequency diagram to estimate the:</a:t>
            </a: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Lower quartile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Median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Upper quartile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90</a:t>
            </a:r>
            <a:r>
              <a:rPr lang="en-GB" sz="1600" baseline="30000" dirty="0">
                <a:latin typeface="Candara" panose="020E0502030303020204" pitchFamily="34" charset="0"/>
              </a:rPr>
              <a:t>th</a:t>
            </a:r>
            <a:r>
              <a:rPr lang="en-GB" sz="1600" dirty="0">
                <a:latin typeface="Candara" panose="020E0502030303020204" pitchFamily="34" charset="0"/>
              </a:rPr>
              <a:t> percentile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F44593-9B63-473B-8552-2E18C8FC82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931"/>
          <a:stretch/>
        </p:blipFill>
        <p:spPr>
          <a:xfrm>
            <a:off x="4778315" y="1042249"/>
            <a:ext cx="4154352" cy="3819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29B72F-73B6-4461-9F2F-2354D436B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306" y="923330"/>
            <a:ext cx="2902630" cy="38395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27B96F4-2F38-4810-A2D1-EB6F04B77F5B}"/>
                  </a:ext>
                </a:extLst>
              </p:cNvPr>
              <p:cNvSpPr/>
              <p:nvPr/>
            </p:nvSpPr>
            <p:spPr>
              <a:xfrm>
                <a:off x="6328708" y="4861985"/>
                <a:ext cx="961325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9.95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10.07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10.13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10.17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27B96F4-2F38-4810-A2D1-EB6F04B77F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708" y="4861985"/>
                <a:ext cx="961325" cy="1077218"/>
              </a:xfrm>
              <a:prstGeom prst="rect">
                <a:avLst/>
              </a:prstGeom>
              <a:blipFill>
                <a:blip r:embed="rId4"/>
                <a:stretch>
                  <a:fillRect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F201AF7B-B3F9-4E92-8164-6ADEB71B38A6}"/>
              </a:ext>
            </a:extLst>
          </p:cNvPr>
          <p:cNvSpPr txBox="1"/>
          <p:nvPr/>
        </p:nvSpPr>
        <p:spPr>
          <a:xfrm>
            <a:off x="0" y="65502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https://corbettmaths.com/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 and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https://www.drfrostmaths.com/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</a:t>
            </a:r>
          </a:p>
          <a:p>
            <a:pPr algn="ctr"/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2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Use the cumulative frequency diagram to estimate the:</a:t>
            </a: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Interquartile range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10</a:t>
            </a:r>
            <a:r>
              <a:rPr lang="en-GB" sz="1600" baseline="30000" dirty="0">
                <a:latin typeface="Candara" panose="020E0502030303020204" pitchFamily="34" charset="0"/>
              </a:rPr>
              <a:t>th</a:t>
            </a:r>
            <a:r>
              <a:rPr lang="en-GB" sz="1600" dirty="0">
                <a:latin typeface="Candara" panose="020E0502030303020204" pitchFamily="34" charset="0"/>
              </a:rPr>
              <a:t> – 90</a:t>
            </a:r>
            <a:r>
              <a:rPr lang="en-GB" sz="1600" baseline="30000" dirty="0">
                <a:latin typeface="Candara" panose="020E0502030303020204" pitchFamily="34" charset="0"/>
              </a:rPr>
              <a:t>th</a:t>
            </a:r>
            <a:r>
              <a:rPr lang="en-GB" sz="1600" dirty="0">
                <a:latin typeface="Candara" panose="020E0502030303020204" pitchFamily="34" charset="0"/>
              </a:rPr>
              <a:t> interpercentile range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Use the cumulative frequency diagram to estimate the:</a:t>
            </a: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Interquartile range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20</a:t>
            </a:r>
            <a:r>
              <a:rPr lang="en-GB" sz="1600" baseline="30000" dirty="0">
                <a:latin typeface="Candara" panose="020E0502030303020204" pitchFamily="34" charset="0"/>
              </a:rPr>
              <a:t>th</a:t>
            </a:r>
            <a:r>
              <a:rPr lang="en-GB" sz="1600" dirty="0">
                <a:latin typeface="Candara" panose="020E0502030303020204" pitchFamily="34" charset="0"/>
              </a:rPr>
              <a:t> – 80</a:t>
            </a:r>
            <a:r>
              <a:rPr lang="en-GB" sz="1600" baseline="30000" dirty="0">
                <a:latin typeface="Candara" panose="020E0502030303020204" pitchFamily="34" charset="0"/>
              </a:rPr>
              <a:t>th</a:t>
            </a:r>
            <a:r>
              <a:rPr lang="en-GB" sz="1600" dirty="0">
                <a:latin typeface="Candara" panose="020E0502030303020204" pitchFamily="34" charset="0"/>
              </a:rPr>
              <a:t> interpercentile range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F44593-9B63-473B-8552-2E18C8FC82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931"/>
          <a:stretch/>
        </p:blipFill>
        <p:spPr>
          <a:xfrm>
            <a:off x="4778315" y="1042249"/>
            <a:ext cx="4154352" cy="3819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29B72F-73B6-4461-9F2F-2354D436B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306" y="923330"/>
            <a:ext cx="2902630" cy="38395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3C5CD-4162-4223-93EF-A87D364488E7}"/>
                  </a:ext>
                </a:extLst>
              </p:cNvPr>
              <p:cNvSpPr/>
              <p:nvPr/>
            </p:nvSpPr>
            <p:spPr>
              <a:xfrm>
                <a:off x="7598855" y="4861985"/>
                <a:ext cx="96132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0.18 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3C5CD-4162-4223-93EF-A87D364488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855" y="4861985"/>
                <a:ext cx="961325" cy="584775"/>
              </a:xfrm>
              <a:prstGeom prst="rect">
                <a:avLst/>
              </a:prstGeom>
              <a:blipFill>
                <a:blip r:embed="rId4"/>
                <a:stretch>
                  <a:fillRect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EE235F14-DDF6-4365-8856-884379E63CA7}"/>
              </a:ext>
            </a:extLst>
          </p:cNvPr>
          <p:cNvSpPr txBox="1"/>
          <p:nvPr/>
        </p:nvSpPr>
        <p:spPr>
          <a:xfrm>
            <a:off x="0" y="65502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https://corbettmaths.com/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 and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https://www.drfrostmaths.com/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</a:t>
            </a:r>
          </a:p>
          <a:p>
            <a:pPr algn="ctr"/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77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cumulative frequency diagram to estimate the number of students who achieved fewer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marks.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6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cumulative frequency diagram to estimate the number of runners who had a time less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10.15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206" r="-533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CF44593-9B63-473B-8552-2E18C8FC82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0931"/>
          <a:stretch/>
        </p:blipFill>
        <p:spPr>
          <a:xfrm>
            <a:off x="4719592" y="1411240"/>
            <a:ext cx="4154352" cy="3819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29B72F-73B6-4461-9F2F-2354D436B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667" y="1314817"/>
            <a:ext cx="2902630" cy="38395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3C5CD-4162-4223-93EF-A87D364488E7}"/>
                  </a:ext>
                </a:extLst>
              </p:cNvPr>
              <p:cNvSpPr/>
              <p:nvPr/>
            </p:nvSpPr>
            <p:spPr>
              <a:xfrm>
                <a:off x="4577017" y="5277483"/>
                <a:ext cx="456698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26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3C5CD-4162-4223-93EF-A87D364488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5277483"/>
                <a:ext cx="456698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62D40762-4940-4F4C-9803-485B32F7EB25}"/>
              </a:ext>
            </a:extLst>
          </p:cNvPr>
          <p:cNvSpPr txBox="1"/>
          <p:nvPr/>
        </p:nvSpPr>
        <p:spPr>
          <a:xfrm>
            <a:off x="0" y="65502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https://corbettmaths.com/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 and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https://www.drfrostmaths.com/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</a:t>
            </a:r>
          </a:p>
          <a:p>
            <a:pPr algn="ctr"/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02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cumulative frequency diagram to estimate the number of students who achieved more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marks.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6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cumulative frequency diagram to estimate the number of runners who had a time greater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9.95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206" r="-533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CF44593-9B63-473B-8552-2E18C8FC82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0931"/>
          <a:stretch/>
        </p:blipFill>
        <p:spPr>
          <a:xfrm>
            <a:off x="4719592" y="1411240"/>
            <a:ext cx="4154352" cy="3819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29B72F-73B6-4461-9F2F-2354D436B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667" y="1314817"/>
            <a:ext cx="2902630" cy="38395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3C5CD-4162-4223-93EF-A87D364488E7}"/>
                  </a:ext>
                </a:extLst>
              </p:cNvPr>
              <p:cNvSpPr/>
              <p:nvPr/>
            </p:nvSpPr>
            <p:spPr>
              <a:xfrm>
                <a:off x="4577017" y="5277483"/>
                <a:ext cx="456698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3C5CD-4162-4223-93EF-A87D364488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5277483"/>
                <a:ext cx="456698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916DB854-4389-4B54-B636-C8BD0DCB6537}"/>
              </a:ext>
            </a:extLst>
          </p:cNvPr>
          <p:cNvSpPr txBox="1"/>
          <p:nvPr/>
        </p:nvSpPr>
        <p:spPr>
          <a:xfrm>
            <a:off x="0" y="65502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https://corbettmaths.com/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 and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https://www.drfrostmaths.com/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</a:t>
            </a:r>
          </a:p>
          <a:p>
            <a:pPr algn="ctr"/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4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cumulative frequency diagram to estimate the number of students who achieved between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marks.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6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cumulative frequency diagram to estimate the number of runners who had a time between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9.8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206" r="-533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CF44593-9B63-473B-8552-2E18C8FC82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0931"/>
          <a:stretch/>
        </p:blipFill>
        <p:spPr>
          <a:xfrm>
            <a:off x="4719592" y="1411240"/>
            <a:ext cx="4154352" cy="3819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29B72F-73B6-4461-9F2F-2354D436B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667" y="1314817"/>
            <a:ext cx="2902630" cy="38395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3C5CD-4162-4223-93EF-A87D364488E7}"/>
                  </a:ext>
                </a:extLst>
              </p:cNvPr>
              <p:cNvSpPr/>
              <p:nvPr/>
            </p:nvSpPr>
            <p:spPr>
              <a:xfrm>
                <a:off x="4577017" y="5277483"/>
                <a:ext cx="456698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3C5CD-4162-4223-93EF-A87D364488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5277483"/>
                <a:ext cx="456698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1A15943C-550E-4A13-BACB-8AD3C99807BA}"/>
              </a:ext>
            </a:extLst>
          </p:cNvPr>
          <p:cNvSpPr txBox="1"/>
          <p:nvPr/>
        </p:nvSpPr>
        <p:spPr>
          <a:xfrm>
            <a:off x="0" y="65502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https://corbettmaths.com/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 and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https://www.drfrostmaths.com/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</a:t>
            </a:r>
          </a:p>
          <a:p>
            <a:pPr algn="ctr"/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4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Use the cumulative frequency diagram to draw a box plot: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Use the cumulative frequency diagram to draw a box plot: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865A94-9D01-4CF4-BD18-B7B08E01F38F}"/>
              </a:ext>
            </a:extLst>
          </p:cNvPr>
          <p:cNvSpPr txBox="1"/>
          <p:nvPr/>
        </p:nvSpPr>
        <p:spPr>
          <a:xfrm>
            <a:off x="0" y="655022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2"/>
              </a:rPr>
              <a:t>https://corbettmaths.com/</a:t>
            </a:r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E5C622-19C3-420B-8C35-F517B9A79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687" y="1050904"/>
            <a:ext cx="4219581" cy="27831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F925B5-72AF-4C7A-B917-2EA98B7CFD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770" y="3834032"/>
            <a:ext cx="3405258" cy="110191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3902753-A209-4917-ADE7-63E5A0BB8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2875" y="1050904"/>
            <a:ext cx="4025232" cy="22535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1CD9C41-EEC3-40AB-99A1-E4FEFF4A1C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5248" y="3646123"/>
            <a:ext cx="3232859" cy="75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11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17015</TotalTime>
  <Words>437</Words>
  <Application>Microsoft Office PowerPoint</Application>
  <PresentationFormat>On-screen Show (4:3)</PresentationFormat>
  <Paragraphs>141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Candara</vt:lpstr>
      <vt:lpstr>Office Theme</vt:lpstr>
      <vt:lpstr>3.3) Cumulative frequency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597</cp:revision>
  <dcterms:created xsi:type="dcterms:W3CDTF">2020-05-18T02:11:06Z</dcterms:created>
  <dcterms:modified xsi:type="dcterms:W3CDTF">2021-09-04T15:13:32Z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