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38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png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png"/><Relationship Id="rId2" Type="http://schemas.openxmlformats.org/officeDocument/2006/relationships/image" Target="../media/image14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412480" cy="527222"/>
          </a:xfrm>
        </p:spPr>
        <p:txBody>
          <a:bodyPr/>
          <a:lstStyle/>
          <a:p>
            <a:r>
              <a:rPr lang="en-GB" dirty="0"/>
              <a:t>3.2) Hooke’s law and dynamics problems</a:t>
            </a:r>
          </a:p>
        </p:txBody>
      </p:sp>
    </p:spTree>
    <p:extLst>
      <p:ext uri="{BB962C8B-B14F-4D97-AF65-F5344CB8AC3E}">
        <p14:creationId xmlns:p14="http://schemas.microsoft.com/office/powerpoint/2010/main" val="336741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One end of a light elastic string, of natural length 1m and modulus of elasticity 40N, is attached to a fixed point A. </a:t>
            </a:r>
          </a:p>
          <a:p>
            <a:r>
              <a:rPr lang="en-GB" dirty="0">
                <a:latin typeface="Candara" panose="020E0502030303020204" pitchFamily="34" charset="0"/>
              </a:rPr>
              <a:t>The other end is attached to a particle of mass 4kg. </a:t>
            </a:r>
          </a:p>
          <a:p>
            <a:r>
              <a:rPr lang="en-GB" dirty="0">
                <a:latin typeface="Candara" panose="020E0502030303020204" pitchFamily="34" charset="0"/>
              </a:rPr>
              <a:t>The particle is held at a point which is 3m below A and released from rest. Find:</a:t>
            </a:r>
          </a:p>
          <a:p>
            <a:pPr marL="342900" indent="-342900">
              <a:buAutoNum type="alphaLcParenR"/>
            </a:pPr>
            <a:r>
              <a:rPr lang="en-US" dirty="0">
                <a:latin typeface="Candara" panose="020E0502030303020204" pitchFamily="34" charset="0"/>
              </a:rPr>
              <a:t>The initial acceleration of the particle</a:t>
            </a:r>
          </a:p>
          <a:p>
            <a:pPr marL="342900" indent="-342900">
              <a:buAutoNum type="alphaLcParenR"/>
            </a:pPr>
            <a:r>
              <a:rPr lang="en-US" dirty="0">
                <a:latin typeface="Candara" panose="020E0502030303020204" pitchFamily="34" charset="0"/>
              </a:rPr>
              <a:t>The length of the string when the particle reaches its maximum speed.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One end of a light elastic string, of natural length 0.5m and modulus of elasticity 20N, is attached to a fixed point A. </a:t>
            </a:r>
          </a:p>
          <a:p>
            <a:r>
              <a:rPr lang="en-GB" dirty="0">
                <a:latin typeface="Candara" panose="020E0502030303020204" pitchFamily="34" charset="0"/>
              </a:rPr>
              <a:t>The other end is attached to a particle of mass 2kg. </a:t>
            </a:r>
          </a:p>
          <a:p>
            <a:r>
              <a:rPr lang="en-GB" dirty="0">
                <a:latin typeface="Candara" panose="020E0502030303020204" pitchFamily="34" charset="0"/>
              </a:rPr>
              <a:t>The particle is held at a point which is 1.5m below A and released from rest. Find:</a:t>
            </a:r>
          </a:p>
          <a:p>
            <a:pPr marL="342900" indent="-342900">
              <a:buAutoNum type="alphaLcParenR"/>
            </a:pPr>
            <a:r>
              <a:rPr lang="en-US" dirty="0">
                <a:latin typeface="Candara" panose="020E0502030303020204" pitchFamily="34" charset="0"/>
              </a:rPr>
              <a:t>The initial acceleration of the particle</a:t>
            </a:r>
          </a:p>
          <a:p>
            <a:pPr marL="342900" indent="-342900">
              <a:buAutoNum type="alphaLcParenR"/>
            </a:pPr>
            <a:r>
              <a:rPr lang="en-US" dirty="0">
                <a:latin typeface="Candara" panose="020E0502030303020204" pitchFamily="34" charset="0"/>
              </a:rPr>
              <a:t>The length of the string when the particle reaches its maximum speed.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31979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0.99 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19796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14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808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one end of a light elastic spring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39.2 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other end of the spring is attached to a fixed point O on a rough plane inclined to the horizontal at an angle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coefficient of friction between the particle and the plane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held at rest on the plane at a point which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from O down a line of greatest slope of the plane.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released from rest and moves down the slope. Find its initial acceleration.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808030"/>
              </a:xfrm>
              <a:prstGeom prst="rect">
                <a:avLst/>
              </a:prstGeom>
              <a:blipFill>
                <a:blip r:embed="rId2"/>
                <a:stretch>
                  <a:fillRect l="-1067" t="-962" r="-1467" b="-1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808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one end of a light elastic spring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19.6 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other end of the spring is attached to a fixed point O on a rough plane inclined to the horizontal at an angle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coefficient of friction between the particle and the plane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held at rest on the plane at a point which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from O down a line of greatest slope of the plane.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released from rest and moves down the slope. Find its initial acceleration.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808030"/>
              </a:xfrm>
              <a:prstGeom prst="rect">
                <a:avLst/>
              </a:prstGeom>
              <a:blipFill>
                <a:blip r:embed="rId3"/>
                <a:stretch>
                  <a:fillRect l="-1200" t="-800" r="-1333" b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426550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17.4 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2655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887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particle </a:t>
            </a:r>
            <a:r>
              <a:rPr lang="en-GB" sz="1600" i="1" dirty="0">
                <a:latin typeface="Candara" panose="020E0502030303020204" pitchFamily="34" charset="0"/>
              </a:rPr>
              <a:t>P </a:t>
            </a:r>
            <a:r>
              <a:rPr lang="en-GB" sz="1600" dirty="0">
                <a:latin typeface="Candara" panose="020E0502030303020204" pitchFamily="34" charset="0"/>
              </a:rPr>
              <a:t>of mass 3 kg is attached to the mid-point of a light elastic string of natural length 0.60 m and modulus of elasticity </a:t>
            </a:r>
            <a:r>
              <a:rPr lang="en-GB" sz="1600" i="1" dirty="0">
                <a:latin typeface="Candara" panose="020E0502030303020204" pitchFamily="34" charset="0"/>
                <a:sym typeface="Symbol" panose="05050102010706020507" pitchFamily="18" charset="2"/>
              </a:rPr>
              <a:t></a:t>
            </a:r>
            <a:r>
              <a:rPr lang="en-GB" sz="1600" dirty="0">
                <a:latin typeface="Candara" panose="020E0502030303020204" pitchFamily="34" charset="0"/>
              </a:rPr>
              <a:t> newtons.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ends of the string are attached to two fixed points </a:t>
            </a:r>
            <a:r>
              <a:rPr lang="en-GB" sz="1600" i="1" dirty="0">
                <a:latin typeface="Candara" panose="020E0502030303020204" pitchFamily="34" charset="0"/>
              </a:rPr>
              <a:t>A </a:t>
            </a:r>
            <a:r>
              <a:rPr lang="en-GB" sz="1600" dirty="0">
                <a:latin typeface="Candara" panose="020E0502030303020204" pitchFamily="34" charset="0"/>
              </a:rPr>
              <a:t>and </a:t>
            </a:r>
            <a:r>
              <a:rPr lang="en-GB" sz="1600" i="1" dirty="0">
                <a:latin typeface="Candara" panose="020E0502030303020204" pitchFamily="34" charset="0"/>
              </a:rPr>
              <a:t>B</a:t>
            </a:r>
            <a:r>
              <a:rPr lang="en-GB" sz="1600" dirty="0">
                <a:latin typeface="Candara" panose="020E0502030303020204" pitchFamily="34" charset="0"/>
              </a:rPr>
              <a:t>, where </a:t>
            </a:r>
            <a:r>
              <a:rPr lang="en-GB" sz="1600" i="1" dirty="0">
                <a:latin typeface="Candara" panose="020E0502030303020204" pitchFamily="34" charset="0"/>
              </a:rPr>
              <a:t>AB </a:t>
            </a:r>
            <a:r>
              <a:rPr lang="en-GB" sz="1600" dirty="0">
                <a:latin typeface="Candara" panose="020E0502030303020204" pitchFamily="34" charset="0"/>
              </a:rPr>
              <a:t>is horizontal and </a:t>
            </a:r>
            <a:r>
              <a:rPr lang="en-GB" sz="1600" i="1" dirty="0">
                <a:latin typeface="Candara" panose="020E0502030303020204" pitchFamily="34" charset="0"/>
              </a:rPr>
              <a:t>AB </a:t>
            </a:r>
            <a:r>
              <a:rPr lang="en-GB" sz="1600" dirty="0">
                <a:latin typeface="Candara" panose="020E0502030303020204" pitchFamily="34" charset="0"/>
              </a:rPr>
              <a:t>= 0.96 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Initially </a:t>
            </a:r>
            <a:r>
              <a:rPr lang="en-GB" sz="1600" i="1" dirty="0">
                <a:latin typeface="Candara" panose="020E0502030303020204" pitchFamily="34" charset="0"/>
              </a:rPr>
              <a:t>P </a:t>
            </a:r>
            <a:r>
              <a:rPr lang="en-GB" sz="1600" dirty="0">
                <a:latin typeface="Candara" panose="020E0502030303020204" pitchFamily="34" charset="0"/>
              </a:rPr>
              <a:t>is held at rest at the mid-point, </a:t>
            </a:r>
            <a:r>
              <a:rPr lang="en-GB" sz="1600" i="1" dirty="0">
                <a:latin typeface="Candara" panose="020E0502030303020204" pitchFamily="34" charset="0"/>
              </a:rPr>
              <a:t>M</a:t>
            </a:r>
            <a:r>
              <a:rPr lang="en-GB" sz="1600" dirty="0">
                <a:latin typeface="Candara" panose="020E0502030303020204" pitchFamily="34" charset="0"/>
              </a:rPr>
              <a:t>, of the line </a:t>
            </a:r>
            <a:r>
              <a:rPr lang="en-GB" sz="1600" i="1" dirty="0">
                <a:latin typeface="Candara" panose="020E0502030303020204" pitchFamily="34" charset="0"/>
              </a:rPr>
              <a:t>AB </a:t>
            </a:r>
            <a:r>
              <a:rPr lang="en-GB" sz="1600" dirty="0">
                <a:latin typeface="Candara" panose="020E0502030303020204" pitchFamily="34" charset="0"/>
              </a:rPr>
              <a:t>and the tension in the string is 480 N.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Find </a:t>
            </a:r>
            <a:r>
              <a:rPr lang="en-GB" sz="1600" i="1" dirty="0">
                <a:latin typeface="Candara" panose="020E0502030303020204" pitchFamily="34" charset="0"/>
                <a:sym typeface="Symbol" panose="05050102010706020507" pitchFamily="18" charset="2"/>
              </a:rPr>
              <a:t></a:t>
            </a:r>
          </a:p>
          <a:p>
            <a:r>
              <a:rPr lang="en-GB" sz="1600" dirty="0">
                <a:latin typeface="Candara" panose="020E0502030303020204" pitchFamily="34" charset="0"/>
                <a:sym typeface="Symbol" panose="05050102010706020507" pitchFamily="18" charset="2"/>
              </a:rPr>
              <a:t>The particle is now held at rest at the point C, which is 0.14 m vertically below M. The particle is released from rest at C.</a:t>
            </a:r>
          </a:p>
          <a:p>
            <a:r>
              <a:rPr lang="en-GB" sz="1600" dirty="0">
                <a:latin typeface="Candara" panose="020E0502030303020204" pitchFamily="34" charset="0"/>
                <a:sym typeface="Symbol" panose="05050102010706020507" pitchFamily="18" charset="2"/>
              </a:rPr>
              <a:t>b) Find the magnitude of the initial acceleration of P</a:t>
            </a:r>
            <a:endParaRPr lang="en-GB" sz="16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</a:t>
                </a:r>
                <a:r>
                  <a:rPr lang="en-GB" sz="1600" i="1" dirty="0">
                    <a:latin typeface="Candara" panose="020E0502030303020204" pitchFamily="34" charset="0"/>
                  </a:rPr>
                  <a:t>P </a:t>
                </a:r>
                <a:r>
                  <a:rPr lang="en-GB" sz="1600" dirty="0">
                    <a:latin typeface="Candara" panose="020E0502030303020204" pitchFamily="34" charset="0"/>
                  </a:rPr>
                  <a:t>of mass 1.5 kg is attached to the mid-point of a light elastic string of natural length 0.30 m and modulus of elasticity </a:t>
                </a: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newtons.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ends of the string are attached to two fixed points </a:t>
                </a:r>
                <a:r>
                  <a:rPr lang="en-GB" sz="1600" i="1" dirty="0">
                    <a:latin typeface="Candara" panose="020E0502030303020204" pitchFamily="34" charset="0"/>
                  </a:rPr>
                  <a:t>A </a:t>
                </a:r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:r>
                  <a:rPr lang="en-GB" sz="1600" i="1" dirty="0">
                    <a:latin typeface="Candara" panose="020E0502030303020204" pitchFamily="34" charset="0"/>
                  </a:rPr>
                  <a:t>B</a:t>
                </a:r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:r>
                  <a:rPr lang="en-GB" sz="1600" i="1" dirty="0">
                    <a:latin typeface="Candara" panose="020E0502030303020204" pitchFamily="34" charset="0"/>
                  </a:rPr>
                  <a:t>AB </a:t>
                </a:r>
                <a:r>
                  <a:rPr lang="en-GB" sz="1600" dirty="0">
                    <a:latin typeface="Candara" panose="020E0502030303020204" pitchFamily="34" charset="0"/>
                  </a:rPr>
                  <a:t>is horizontal and </a:t>
                </a:r>
                <a:r>
                  <a:rPr lang="en-GB" sz="1600" i="1" dirty="0">
                    <a:latin typeface="Candara" panose="020E0502030303020204" pitchFamily="34" charset="0"/>
                  </a:rPr>
                  <a:t>AB </a:t>
                </a:r>
                <a:r>
                  <a:rPr lang="en-GB" sz="1600" dirty="0">
                    <a:latin typeface="Candara" panose="020E0502030303020204" pitchFamily="34" charset="0"/>
                  </a:rPr>
                  <a:t>= 0.48 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Initially </a:t>
                </a:r>
                <a:r>
                  <a:rPr lang="en-GB" sz="1600" i="1" dirty="0">
                    <a:latin typeface="Candara" panose="020E0502030303020204" pitchFamily="34" charset="0"/>
                  </a:rPr>
                  <a:t>P </a:t>
                </a:r>
                <a:r>
                  <a:rPr lang="en-GB" sz="1600" dirty="0">
                    <a:latin typeface="Candara" panose="020E0502030303020204" pitchFamily="34" charset="0"/>
                  </a:rPr>
                  <a:t>is held at rest at the mid-point, </a:t>
                </a:r>
                <a:r>
                  <a:rPr lang="en-GB" sz="1600" i="1" dirty="0">
                    <a:latin typeface="Candara" panose="020E0502030303020204" pitchFamily="34" charset="0"/>
                  </a:rPr>
                  <a:t>M</a:t>
                </a:r>
                <a:r>
                  <a:rPr lang="en-GB" sz="1600" dirty="0">
                    <a:latin typeface="Candara" panose="020E0502030303020204" pitchFamily="34" charset="0"/>
                  </a:rPr>
                  <a:t>, of the line </a:t>
                </a:r>
                <a:r>
                  <a:rPr lang="en-GB" sz="1600" i="1" dirty="0">
                    <a:latin typeface="Candara" panose="020E0502030303020204" pitchFamily="34" charset="0"/>
                  </a:rPr>
                  <a:t>AB </a:t>
                </a:r>
                <a:r>
                  <a:rPr lang="en-GB" sz="1600" dirty="0">
                    <a:latin typeface="Candara" panose="020E0502030303020204" pitchFamily="34" charset="0"/>
                  </a:rPr>
                  <a:t>and the tension in the string is 240 N.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:r>
                  <a:rPr lang="en-GB" sz="1600" i="1" dirty="0">
                    <a:latin typeface="Candara" panose="020E0502030303020204" pitchFamily="34" charset="0"/>
                    <a:sym typeface="Symbol" panose="05050102010706020507" pitchFamily="18" charset="2"/>
                  </a:rPr>
                  <a:t></a:t>
                </a:r>
              </a:p>
              <a:p>
                <a:r>
                  <a:rPr lang="en-GB" sz="1600" dirty="0">
                    <a:latin typeface="Candara" panose="020E0502030303020204" pitchFamily="34" charset="0"/>
                    <a:sym typeface="Symbol" panose="05050102010706020507" pitchFamily="18" charset="2"/>
                  </a:rPr>
                  <a:t>The particle is now held at rest at the point C, which is 0.07 m vertically below M. The particle is released from rest at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  <a:sym typeface="Symbol" panose="05050102010706020507" pitchFamily="18" charset="2"/>
                  </a:rPr>
                  <a:t>b) Find the magnitude of the initial acceleration of P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800" t="-516"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857267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</a:t>
                </a:r>
                <a:r>
                  <a:rPr lang="en-GB" i="1" dirty="0">
                    <a:latin typeface="Candara" panose="020E0502030303020204" pitchFamily="34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89.8 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57267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408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13841</TotalTime>
  <Words>712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Cambria Math</vt:lpstr>
      <vt:lpstr>Candara</vt:lpstr>
      <vt:lpstr>Symbol</vt:lpstr>
      <vt:lpstr>Office Theme</vt:lpstr>
      <vt:lpstr>3.2) Hooke’s law and dynamics problems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582</cp:revision>
  <dcterms:created xsi:type="dcterms:W3CDTF">2020-05-18T02:11:06Z</dcterms:created>
  <dcterms:modified xsi:type="dcterms:W3CDTF">2021-08-30T10:32:19Z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