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12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hyperlink" Target="https://corbettmaths.com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frostmath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drfrostmath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3.2) Box plots</a:t>
            </a:r>
          </a:p>
        </p:txBody>
      </p:sp>
    </p:spTree>
    <p:extLst>
      <p:ext uri="{BB962C8B-B14F-4D97-AF65-F5344CB8AC3E}">
        <p14:creationId xmlns:p14="http://schemas.microsoft.com/office/powerpoint/2010/main" val="6153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Using the box plot, write down: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minimum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lower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median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upper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maximum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range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interquartile range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Using the box plot, write down: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minimum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lower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median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upper quartile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maximum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range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The interquartile range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645EC7-92D6-401D-9303-1897B75E83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833"/>
          <a:stretch/>
        </p:blipFill>
        <p:spPr>
          <a:xfrm>
            <a:off x="4664124" y="855454"/>
            <a:ext cx="4387752" cy="11996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DDF20D9-057F-4BC9-8988-41B633A801D2}"/>
                  </a:ext>
                </a:extLst>
              </p:cNvPr>
              <p:cNvSpPr/>
              <p:nvPr/>
            </p:nvSpPr>
            <p:spPr>
              <a:xfrm>
                <a:off x="5419288" y="2427244"/>
                <a:ext cx="3369003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DDF20D9-057F-4BC9-8988-41B633A801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288" y="2427244"/>
                <a:ext cx="3369003" cy="181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A1C2A40D-6713-4141-B048-C30FDB3B20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24" y="855454"/>
            <a:ext cx="4312096" cy="160663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DD1FACF-7029-4D37-9C16-2D0FF3C97F84}"/>
              </a:ext>
            </a:extLst>
          </p:cNvPr>
          <p:cNvSpPr txBox="1"/>
          <p:nvPr/>
        </p:nvSpPr>
        <p:spPr>
          <a:xfrm>
            <a:off x="0" y="65502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https://corbettmaths.com/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 and </a:t>
            </a:r>
            <a:r>
              <a:rPr lang="en-US" sz="12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 (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https://www.drfrostmaths.com/</a:t>
            </a:r>
            <a:r>
              <a:rPr lang="en-US" sz="1200" dirty="0">
                <a:latin typeface="Candara" panose="020E0502030303020204" pitchFamily="34" charset="0"/>
                <a:ea typeface="Cambria Math" panose="02040503050406030204" pitchFamily="18" charset="0"/>
              </a:rPr>
              <a:t>)</a:t>
            </a:r>
          </a:p>
          <a:p>
            <a:pPr algn="ctr"/>
            <a:endParaRPr lang="en-US" sz="12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4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Sketch a box plot given the following data: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Sketch a box plot given the following data: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D114FC0-5213-4535-BDBE-6CBCDE7846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9845" y="923330"/>
          <a:ext cx="4362275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Candara" panose="020E0502030303020204" pitchFamily="34" charset="0"/>
                        </a:rPr>
                        <a:t>Lower Quartile</a:t>
                      </a:r>
                      <a:endParaRPr lang="en-GB" sz="1200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Upper Quartile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Maximum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FC2E806-9022-4976-BC4E-BF51F9C476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76862" y="914400"/>
          <a:ext cx="4362275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Candara" panose="020E0502030303020204" pitchFamily="34" charset="0"/>
                        </a:rPr>
                        <a:t>Lower Quartile</a:t>
                      </a:r>
                      <a:endParaRPr lang="en-GB" sz="1200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Upper Quartile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Maximum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F645EC7-92D6-401D-9303-1897B75E8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385" y="1996357"/>
            <a:ext cx="4387752" cy="19296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C56EB0-3A83-4F90-AA0C-FA079B3A67D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3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5978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above the upper quartile or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below the lower quartile.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a box plot for this data, marking any outliers.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above the upper quartile or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below the lower quartile.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a box plot for this data, marking the outlier boundaries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D114FC0-5213-4535-BDBE-6CBCDE7846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863" y="1857483"/>
          <a:ext cx="4362275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Smallest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Candara" panose="020E0502030303020204" pitchFamily="34" charset="0"/>
                        </a:rPr>
                        <a:t>Largest values</a:t>
                      </a:r>
                      <a:endParaRPr lang="en-GB" sz="1200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Lower quartile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Upper quartile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0, 4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22, 26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79446AE-5BDA-4256-89E0-96C7B094C22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76864" y="1857483"/>
          <a:ext cx="4362275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Smallest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Candara" panose="020E0502030303020204" pitchFamily="34" charset="0"/>
                        </a:rPr>
                        <a:t>Largest values</a:t>
                      </a:r>
                      <a:endParaRPr lang="en-GB" sz="1200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Lower quartile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andara" panose="020E0502030303020204" pitchFamily="34" charset="0"/>
                        </a:rPr>
                        <a:t>Upper quartile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0, 3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21, 27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ndara" panose="020E0502030303020204" pitchFamily="34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174EFC9E-1163-4FB7-AA52-97E3B9F42D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4950" y="2804858"/>
            <a:ext cx="4152547" cy="11568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3ACC17F-FC84-4ED6-A840-A01AB25DD1A5}"/>
              </a:ext>
            </a:extLst>
          </p:cNvPr>
          <p:cNvSpPr/>
          <p:nvPr/>
        </p:nvSpPr>
        <p:spPr>
          <a:xfrm>
            <a:off x="4577017" y="401904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or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EF83C85-F9E1-42FD-80CD-1BD0FC7931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949" y="4388374"/>
            <a:ext cx="4152547" cy="116965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00BD59-DD46-45F7-96F6-6EA46ED1E0EF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536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Compare the house prices of locations A and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Compare the house prices of locations A and 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ACC17F-FC84-4ED6-A840-A01AB25DD1A5}"/>
              </a:ext>
            </a:extLst>
          </p:cNvPr>
          <p:cNvSpPr/>
          <p:nvPr/>
        </p:nvSpPr>
        <p:spPr>
          <a:xfrm>
            <a:off x="4577017" y="2574239"/>
            <a:ext cx="4572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interquartile range of house prices in B is greater than 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range of house prices in B is greater than 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median house price in Kingston was greater than that in Croydon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70FCD94-C31C-42FC-8AA4-9CDF7863C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904" y="1024751"/>
            <a:ext cx="4274192" cy="15054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BE2FB0-A44E-4C8A-AB7E-26B83417B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28" y="1088570"/>
            <a:ext cx="4240816" cy="14416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5054EF3-8AA8-4321-8224-E0C2A365618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4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739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17014</TotalTime>
  <Words>330</Words>
  <Application>Microsoft Office PowerPoint</Application>
  <PresentationFormat>On-screen Show (4:3)</PresentationFormat>
  <Paragraphs>104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Candara</vt:lpstr>
      <vt:lpstr>Office Theme</vt:lpstr>
      <vt:lpstr>3.2) Box plots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596</cp:revision>
  <dcterms:created xsi:type="dcterms:W3CDTF">2020-05-18T02:11:06Z</dcterms:created>
  <dcterms:modified xsi:type="dcterms:W3CDTF">2021-09-04T15:12:35Z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