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3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3.png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7.png"/><Relationship Id="rId2" Type="http://schemas.openxmlformats.org/officeDocument/2006/relationships/image" Target="../media/image3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4.png"/><Relationship Id="rId2" Type="http://schemas.openxmlformats.org/officeDocument/2006/relationships/image" Target="../media/image3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7.png"/><Relationship Id="rId2" Type="http://schemas.openxmlformats.org/officeDocument/2006/relationships/image" Target="../media/image3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9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3.1) Arithmetic sequences</a:t>
            </a:r>
          </a:p>
        </p:txBody>
      </p:sp>
    </p:spTree>
    <p:extLst>
      <p:ext uri="{BB962C8B-B14F-4D97-AF65-F5344CB8AC3E}">
        <p14:creationId xmlns:p14="http://schemas.microsoft.com/office/powerpoint/2010/main" val="189942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fifth term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twelfth term of the same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 and the common difference.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third term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eleventh term of the same arithmetic sequence is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 and the common difference.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r="-133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22643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2643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67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735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arithmetic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sequence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Write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down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first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3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terms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of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sequence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Find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first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term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in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sequence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that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is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negative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735283"/>
              </a:xfrm>
              <a:prstGeom prst="rect">
                <a:avLst/>
              </a:prstGeom>
              <a:blipFill>
                <a:blip r:embed="rId2"/>
                <a:stretch>
                  <a:fillRect l="-1067" b="-2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735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an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arithmetic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sequence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=55−2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Write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down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first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3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terms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of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sequence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Find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first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term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in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sequence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that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is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negative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735283"/>
              </a:xfrm>
              <a:prstGeom prst="rect">
                <a:avLst/>
              </a:prstGeom>
              <a:blipFill>
                <a:blip r:embed="rId3"/>
                <a:stretch>
                  <a:fillRect l="-1200" b="-2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87055" y="216828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=53, </m:t>
                    </m:r>
                    <m:sSub>
                      <m:sSub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=51, </m:t>
                    </m:r>
                    <m:sSub>
                      <m:sSub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</m:t>
                        </m:r>
                      </m:sub>
                    </m:sSub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216828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58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th term of each arithmetic sequence.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−6, 2, 10, 18, 26, 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dirty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b="0" i="0" dirty="0" smtClean="0">
                        <a:latin typeface="Cambria Math" panose="02040503050406030204" pitchFamily="18" charset="0"/>
                      </a:rPr>
                      <m:t>88, 785, 782, 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779, 886, 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2000" t="-1377" b="-22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th term of each arithmetic sequence.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6, 20, 34, 48, 62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101</m:t>
                    </m:r>
                    <m:r>
                      <a:rPr lang="en-GB" sz="2000" i="1" dirty="0">
                        <a:latin typeface="Cambria Math" panose="02040503050406030204" pitchFamily="18" charset="0"/>
                      </a:rPr>
                      <m:t>, 94, 87, 80, 73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, 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2133" t="-3524" b="-74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85601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08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5601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85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is generated by the formula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sequence is generated by the formula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constants to be found.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66982" y="193549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93549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23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which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would the expression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17</m:t>
                    </m:r>
                    <m:r>
                      <a:rPr lang="en-GB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form the first three terms of an arithmetic sequence?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which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would the expression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−8, 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17</m:t>
                    </m:r>
                    <m:r>
                      <a:rPr lang="en-GB" sz="20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form the first three terms of an arithmetic sequence?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r="-1467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473834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73834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6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arithmetic sequence has first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common difference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third term of the sequence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6760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arithmetic sequence has first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common difference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fourth term of the sequence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676038" cy="1200329"/>
              </a:xfrm>
              <a:prstGeom prst="rect">
                <a:avLst/>
              </a:prstGeom>
              <a:blipFill>
                <a:blip r:embed="rId3"/>
                <a:stretch>
                  <a:fillRect l="-1173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/>
              <p:nvPr/>
            </p:nvSpPr>
            <p:spPr>
              <a:xfrm>
                <a:off x="4577019" y="138150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94B5C71-FFFB-4B51-A556-FC73395ADB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8150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888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in the sequence: 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3, 4, 11, 18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…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?</a:t>
                </a: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in the sequence: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127 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118, 109, 100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in the sequence: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4, 7, 10, 13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?</a:t>
                </a: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Is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10 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in the sequence: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85, 78, 71, 64…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2000" t="-1429" b="-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167145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b="0" dirty="0">
                <a:solidFill>
                  <a:srgbClr val="FF0000"/>
                </a:solidFill>
                <a:latin typeface="Candara" panose="020E0502030303020204" pitchFamily="34" charset="0"/>
              </a:rPr>
              <a:t>Yes – the 33</a:t>
            </a:r>
            <a:r>
              <a:rPr lang="en-US" sz="2400" b="0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rd</a:t>
            </a:r>
            <a:r>
              <a:rPr lang="en-US" sz="2400" b="0" dirty="0">
                <a:solidFill>
                  <a:srgbClr val="FF0000"/>
                </a:solidFill>
                <a:latin typeface="Candara" panose="020E0502030303020204" pitchFamily="34" charset="0"/>
              </a:rPr>
              <a:t>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1999" y="3764594"/>
                <a:ext cx="4572001" cy="13538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No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+92=10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solves to give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82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which is not an integer.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764594"/>
                <a:ext cx="4572001" cy="1353897"/>
              </a:xfrm>
              <a:prstGeom prst="rect">
                <a:avLst/>
              </a:prstGeom>
              <a:blipFill>
                <a:blip r:embed="rId4"/>
                <a:stretch>
                  <a:fillRect t="-3604" b="-4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70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first five terms of each sequence are shown. Find two numbers which are in both sequences.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3, 10, 17, 24, 31,…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−4, −1, 2, 5, 8,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first five terms of each sequence are shown. Find two numbers which are in both sequences.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2, 7, 12, 17, 22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−4, −1, 2, 5, 8,…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2000" t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46455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2, 27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46455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18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2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n</a:t>
                </a:r>
                <a:r>
                  <a:rPr lang="en-GB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400" dirty="0">
                    <a:latin typeface="Candara" panose="020E0502030303020204" pitchFamily="34" charset="0"/>
                  </a:rPr>
                  <a:t> term of the sequence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1</m:t>
                          </m:r>
                        </m:num>
                        <m:den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3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4</m:t>
                          </m:r>
                        </m:num>
                        <m:den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5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7</m:t>
                          </m:r>
                        </m:num>
                        <m:den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7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10</m:t>
                          </m:r>
                        </m:num>
                        <m:den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9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 …</m:t>
                      </m:r>
                    </m:oMath>
                  </m:oMathPara>
                </a14:m>
                <a:endParaRPr lang="en-US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  <a:p>
                <a:endParaRPr lang="en-US" sz="2400" b="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24841"/>
              </a:xfrm>
              <a:prstGeom prst="rect">
                <a:avLst/>
              </a:prstGeom>
              <a:blipFill>
                <a:blip r:embed="rId2"/>
                <a:stretch>
                  <a:fillRect l="-2000" t="-3200" r="-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32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n</a:t>
                </a:r>
                <a:r>
                  <a:rPr lang="en-GB" sz="2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2400" dirty="0">
                    <a:latin typeface="Candara" panose="020E0502030303020204" pitchFamily="34" charset="0"/>
                  </a:rPr>
                  <a:t> term of the sequence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kern="5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3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kern="5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6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kern="5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9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</m:t>
                      </m:r>
                      <m:f>
                        <m:fPr>
                          <m:ctrlP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</m:ctrlPr>
                        </m:fPr>
                        <m:num>
                          <m:r>
                            <a:rPr lang="en-GB" sz="2400" i="1" kern="5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7</m:t>
                          </m:r>
                        </m:num>
                        <m:den>
                          <m:r>
                            <a:rPr lang="en-GB" sz="2400" b="0" i="1" kern="5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Bitstream Vera Sans"/>
                              <a:cs typeface="Bitstream Vera Sans"/>
                            </a:rPr>
                            <m:t>12</m:t>
                          </m:r>
                        </m:den>
                      </m:f>
                      <m:r>
                        <a:rPr lang="en-GB" sz="2400" i="1" kern="5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Bitstream Vera Sans"/>
                          <a:cs typeface="Bitstream Vera Sans"/>
                        </a:rPr>
                        <m:t>, …</m:t>
                      </m:r>
                    </m:oMath>
                  </m:oMathPara>
                </a14:m>
                <a:endParaRPr lang="en-US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  <a:p>
                <a:endParaRPr lang="en-US" sz="2400" kern="50" dirty="0">
                  <a:solidFill>
                    <a:prstClr val="black"/>
                  </a:solidFill>
                  <a:latin typeface="Candara" panose="020E0502030303020204" pitchFamily="34" charset="0"/>
                  <a:ea typeface="Bitstream Vera Sans"/>
                  <a:cs typeface="Bitstream Vera San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32343"/>
              </a:xfrm>
              <a:prstGeom prst="rect">
                <a:avLst/>
              </a:prstGeom>
              <a:blipFill>
                <a:blip r:embed="rId3"/>
                <a:stretch>
                  <a:fillRect l="-2000" t="-3187" r="-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8FEED6-5B18-4A22-AFD4-F4B01F3E36C4}"/>
                  </a:ext>
                </a:extLst>
              </p:cNvPr>
              <p:cNvSpPr/>
              <p:nvPr/>
            </p:nvSpPr>
            <p:spPr>
              <a:xfrm>
                <a:off x="4572000" y="1648600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8FEED6-5B18-4A22-AFD4-F4B01F3E36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8600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44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20791</TotalTime>
  <Words>829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Bitstream Vera Sans</vt:lpstr>
      <vt:lpstr>Cambria Math</vt:lpstr>
      <vt:lpstr>Candara</vt:lpstr>
      <vt:lpstr>Office Theme</vt:lpstr>
      <vt:lpstr>3.1) Arithmetic sequences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526</cp:revision>
  <dcterms:created xsi:type="dcterms:W3CDTF">2020-05-18T02:11:06Z</dcterms:created>
  <dcterms:modified xsi:type="dcterms:W3CDTF">2021-09-05T09:49:22Z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